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56" r:id="rId2"/>
    <p:sldId id="257" r:id="rId3"/>
    <p:sldId id="258" r:id="rId4"/>
    <p:sldId id="260" r:id="rId5"/>
    <p:sldId id="259" r:id="rId6"/>
    <p:sldId id="308" r:id="rId7"/>
    <p:sldId id="261" r:id="rId8"/>
    <p:sldId id="264" r:id="rId9"/>
    <p:sldId id="262" r:id="rId10"/>
    <p:sldId id="263" r:id="rId11"/>
    <p:sldId id="265" r:id="rId12"/>
    <p:sldId id="275" r:id="rId13"/>
    <p:sldId id="276" r:id="rId14"/>
    <p:sldId id="277" r:id="rId15"/>
    <p:sldId id="278" r:id="rId16"/>
    <p:sldId id="279" r:id="rId17"/>
    <p:sldId id="280" r:id="rId18"/>
    <p:sldId id="266" r:id="rId19"/>
    <p:sldId id="303" r:id="rId20"/>
    <p:sldId id="304" r:id="rId21"/>
    <p:sldId id="286" r:id="rId22"/>
    <p:sldId id="287" r:id="rId23"/>
    <p:sldId id="289" r:id="rId24"/>
    <p:sldId id="270" r:id="rId25"/>
    <p:sldId id="273" r:id="rId26"/>
    <p:sldId id="281" r:id="rId27"/>
    <p:sldId id="301" r:id="rId28"/>
    <p:sldId id="293" r:id="rId29"/>
    <p:sldId id="294" r:id="rId30"/>
    <p:sldId id="295" r:id="rId31"/>
    <p:sldId id="296" r:id="rId32"/>
    <p:sldId id="297" r:id="rId33"/>
    <p:sldId id="298" r:id="rId34"/>
    <p:sldId id="299" r:id="rId35"/>
    <p:sldId id="300" r:id="rId36"/>
    <p:sldId id="282" r:id="rId37"/>
    <p:sldId id="274" r:id="rId38"/>
    <p:sldId id="305" r:id="rId39"/>
    <p:sldId id="306" r:id="rId40"/>
    <p:sldId id="307" r:id="rId41"/>
    <p:sldId id="269" r:id="rId42"/>
    <p:sldId id="271" r:id="rId43"/>
    <p:sldId id="272" r:id="rId44"/>
    <p:sldId id="309" r:id="rId45"/>
  </p:sldIdLst>
  <p:sldSz cx="9144000" cy="6858000" type="screen4x3"/>
  <p:notesSz cx="6986588"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210" y="4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57638" y="0"/>
            <a:ext cx="3027362" cy="463550"/>
          </a:xfrm>
          <a:prstGeom prst="rect">
            <a:avLst/>
          </a:prstGeom>
        </p:spPr>
        <p:txBody>
          <a:bodyPr vert="horz" lIns="91440" tIns="45720" rIns="91440" bIns="45720" rtlCol="0"/>
          <a:lstStyle>
            <a:lvl1pPr algn="r">
              <a:defRPr sz="1200"/>
            </a:lvl1pPr>
          </a:lstStyle>
          <a:p>
            <a:fld id="{F09CD393-43E9-4085-836C-65DE92B35C66}" type="datetimeFigureOut">
              <a:rPr lang="en-US" smtClean="0"/>
              <a:t>2/15/2015</a:t>
            </a:fld>
            <a:endParaRPr lang="en-US" dirty="0"/>
          </a:p>
        </p:txBody>
      </p:sp>
      <p:sp>
        <p:nvSpPr>
          <p:cNvPr id="4" name="Footer Placeholder 3"/>
          <p:cNvSpPr>
            <a:spLocks noGrp="1"/>
          </p:cNvSpPr>
          <p:nvPr>
            <p:ph type="ftr" sz="quarter" idx="2"/>
          </p:nvPr>
        </p:nvSpPr>
        <p:spPr>
          <a:xfrm>
            <a:off x="0" y="8818563"/>
            <a:ext cx="3027363"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7638" y="8818563"/>
            <a:ext cx="3027362" cy="463550"/>
          </a:xfrm>
          <a:prstGeom prst="rect">
            <a:avLst/>
          </a:prstGeom>
        </p:spPr>
        <p:txBody>
          <a:bodyPr vert="horz" lIns="91440" tIns="45720" rIns="91440" bIns="45720" rtlCol="0" anchor="b"/>
          <a:lstStyle>
            <a:lvl1pPr algn="r">
              <a:defRPr sz="1200"/>
            </a:lvl1pPr>
          </a:lstStyle>
          <a:p>
            <a:fld id="{34244545-0626-427D-8C0B-2EA132D9566E}" type="slidenum">
              <a:rPr lang="en-US" smtClean="0"/>
              <a:t>‹#›</a:t>
            </a:fld>
            <a:endParaRPr lang="en-US" dirty="0"/>
          </a:p>
        </p:txBody>
      </p:sp>
    </p:spTree>
    <p:extLst>
      <p:ext uri="{BB962C8B-B14F-4D97-AF65-F5344CB8AC3E}">
        <p14:creationId xmlns:p14="http://schemas.microsoft.com/office/powerpoint/2010/main" val="3616956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57638" y="0"/>
            <a:ext cx="3027362" cy="465138"/>
          </a:xfrm>
          <a:prstGeom prst="rect">
            <a:avLst/>
          </a:prstGeom>
        </p:spPr>
        <p:txBody>
          <a:bodyPr vert="horz" lIns="91440" tIns="45720" rIns="91440" bIns="45720" rtlCol="0"/>
          <a:lstStyle>
            <a:lvl1pPr algn="r">
              <a:defRPr sz="1200"/>
            </a:lvl1pPr>
          </a:lstStyle>
          <a:p>
            <a:fld id="{8AD06AE6-F8C4-4BC1-AABC-75C4B4A3558B}" type="datetimeFigureOut">
              <a:rPr lang="en-US" smtClean="0"/>
              <a:t>2/15/2015</a:t>
            </a:fld>
            <a:endParaRPr lang="en-US" dirty="0"/>
          </a:p>
        </p:txBody>
      </p:sp>
      <p:sp>
        <p:nvSpPr>
          <p:cNvPr id="4" name="Slide Image Placeholder 3"/>
          <p:cNvSpPr>
            <a:spLocks noGrp="1" noRot="1" noChangeAspect="1"/>
          </p:cNvSpPr>
          <p:nvPr>
            <p:ph type="sldImg" idx="2"/>
          </p:nvPr>
        </p:nvSpPr>
        <p:spPr>
          <a:xfrm>
            <a:off x="1403350" y="1160463"/>
            <a:ext cx="4179888" cy="31337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8500" y="4467225"/>
            <a:ext cx="5589588" cy="36560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7638" y="8818563"/>
            <a:ext cx="3027362" cy="465137"/>
          </a:xfrm>
          <a:prstGeom prst="rect">
            <a:avLst/>
          </a:prstGeom>
        </p:spPr>
        <p:txBody>
          <a:bodyPr vert="horz" lIns="91440" tIns="45720" rIns="91440" bIns="45720" rtlCol="0" anchor="b"/>
          <a:lstStyle>
            <a:lvl1pPr algn="r">
              <a:defRPr sz="1200"/>
            </a:lvl1pPr>
          </a:lstStyle>
          <a:p>
            <a:fld id="{C411D6E6-C3FB-4E83-9243-E1AE769A3969}" type="slidenum">
              <a:rPr lang="en-US" smtClean="0"/>
              <a:t>‹#›</a:t>
            </a:fld>
            <a:endParaRPr lang="en-US" dirty="0"/>
          </a:p>
        </p:txBody>
      </p:sp>
    </p:spTree>
    <p:extLst>
      <p:ext uri="{BB962C8B-B14F-4D97-AF65-F5344CB8AC3E}">
        <p14:creationId xmlns:p14="http://schemas.microsoft.com/office/powerpoint/2010/main" val="1842778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11D6E6-C3FB-4E83-9243-E1AE769A3969}" type="slidenum">
              <a:rPr lang="en-US" smtClean="0"/>
              <a:t>1</a:t>
            </a:fld>
            <a:endParaRPr lang="en-US" dirty="0"/>
          </a:p>
        </p:txBody>
      </p:sp>
    </p:spTree>
    <p:extLst>
      <p:ext uri="{BB962C8B-B14F-4D97-AF65-F5344CB8AC3E}">
        <p14:creationId xmlns:p14="http://schemas.microsoft.com/office/powerpoint/2010/main" val="1592502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CB25F2-965B-4FDA-9380-945B27348AF8}" type="datetimeFigureOut">
              <a:rPr lang="en-US" smtClean="0"/>
              <a:pPr/>
              <a:t>2/15/2015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BCBF0F-1810-4248-8025-CB3BDFA8ACE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CB25F2-965B-4FDA-9380-945B27348AF8}" type="datetimeFigureOut">
              <a:rPr lang="en-US" smtClean="0"/>
              <a:pPr/>
              <a:t>2/15/2015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BCBF0F-1810-4248-8025-CB3BDFA8ACE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CB25F2-965B-4FDA-9380-945B27348AF8}" type="datetimeFigureOut">
              <a:rPr lang="en-US" smtClean="0"/>
              <a:pPr/>
              <a:t>2/15/2015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BCBF0F-1810-4248-8025-CB3BDFA8ACE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CB25F2-965B-4FDA-9380-945B27348AF8}" type="datetimeFigureOut">
              <a:rPr lang="en-US" smtClean="0"/>
              <a:pPr/>
              <a:t>2/15/2015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BCBF0F-1810-4248-8025-CB3BDFA8ACE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CB25F2-965B-4FDA-9380-945B27348AF8}" type="datetimeFigureOut">
              <a:rPr lang="en-US" smtClean="0"/>
              <a:pPr/>
              <a:t>2/15/2015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BCBF0F-1810-4248-8025-CB3BDFA8ACE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CB25F2-965B-4FDA-9380-945B27348AF8}" type="datetimeFigureOut">
              <a:rPr lang="en-US" smtClean="0"/>
              <a:pPr/>
              <a:t>2/15/2015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BCBF0F-1810-4248-8025-CB3BDFA8ACE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CB25F2-965B-4FDA-9380-945B27348AF8}" type="datetimeFigureOut">
              <a:rPr lang="en-US" smtClean="0"/>
              <a:pPr/>
              <a:t>2/15/2015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BCBF0F-1810-4248-8025-CB3BDFA8ACE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CB25F2-965B-4FDA-9380-945B27348AF8}" type="datetimeFigureOut">
              <a:rPr lang="en-US" smtClean="0"/>
              <a:pPr/>
              <a:t>2/15/2015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BCBF0F-1810-4248-8025-CB3BDFA8ACE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B25F2-965B-4FDA-9380-945B27348AF8}" type="datetimeFigureOut">
              <a:rPr lang="en-US" smtClean="0"/>
              <a:pPr/>
              <a:t>2/15/2015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BCBF0F-1810-4248-8025-CB3BDFA8ACE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B25F2-965B-4FDA-9380-945B27348AF8}" type="datetimeFigureOut">
              <a:rPr lang="en-US" smtClean="0"/>
              <a:pPr/>
              <a:t>2/15/2015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BCBF0F-1810-4248-8025-CB3BDFA8ACE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B25F2-965B-4FDA-9380-945B27348AF8}" type="datetimeFigureOut">
              <a:rPr lang="en-US" smtClean="0"/>
              <a:pPr/>
              <a:t>2/15/2015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BCBF0F-1810-4248-8025-CB3BDFA8ACE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CB25F2-965B-4FDA-9380-945B27348AF8}" type="datetimeFigureOut">
              <a:rPr lang="en-US" smtClean="0"/>
              <a:pPr/>
              <a:t>2/15/2015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CBF0F-1810-4248-8025-CB3BDFA8ACE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cblumberg@gmail.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cblumberg@gmail.co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amstat.org/membership/becomeamember.cfm" TargetMode="External"/><Relationship Id="rId2" Type="http://schemas.openxmlformats.org/officeDocument/2006/relationships/hyperlink" Target="http://www.washstat.org/joinus.html" TargetMode="External"/><Relationship Id="rId1" Type="http://schemas.openxmlformats.org/officeDocument/2006/relationships/slideLayout" Target="../slideLayouts/slideLayout2.xml"/><Relationship Id="rId4" Type="http://schemas.openxmlformats.org/officeDocument/2006/relationships/hyperlink" Target="https://www.amstat.org/membership/k12teachers/index.cfm?fuseaction=main"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math.hope.edu/isi/" TargetMode="External"/><Relationship Id="rId2" Type="http://schemas.openxmlformats.org/officeDocument/2006/relationships/hyperlink" Target="Content%20and%20Technology%20Changes.pptx" TargetMode="External"/><Relationship Id="rId1" Type="http://schemas.openxmlformats.org/officeDocument/2006/relationships/slideLayout" Target="../slideLayouts/slideLayout2.xml"/><Relationship Id="rId4" Type="http://schemas.openxmlformats.org/officeDocument/2006/relationships/hyperlink" Target="http://www.statcrunch.com/"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concord.org/fathom-dynamic-data-software"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tinkerplots.com/downloa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57200"/>
            <a:ext cx="8686800" cy="1219200"/>
          </a:xfrm>
        </p:spPr>
        <p:txBody>
          <a:bodyPr anchor="t">
            <a:noAutofit/>
          </a:bodyPr>
          <a:lstStyle/>
          <a:p>
            <a:r>
              <a:rPr lang="en-US" sz="3600" b="1" dirty="0">
                <a:solidFill>
                  <a:srgbClr val="7030A0"/>
                </a:solidFill>
              </a:rPr>
              <a:t>Introductory Statistics at the College Level—Making it </a:t>
            </a:r>
            <a:r>
              <a:rPr lang="en-US" sz="3600" b="1" dirty="0" smtClean="0">
                <a:solidFill>
                  <a:srgbClr val="7030A0"/>
                </a:solidFill>
              </a:rPr>
              <a:t>More</a:t>
            </a:r>
            <a:r>
              <a:rPr lang="en-US" sz="3600" dirty="0">
                <a:solidFill>
                  <a:srgbClr val="7030A0"/>
                </a:solidFill>
              </a:rPr>
              <a:t> </a:t>
            </a:r>
            <a:r>
              <a:rPr lang="en-US" sz="3600" b="1" dirty="0" smtClean="0">
                <a:solidFill>
                  <a:srgbClr val="7030A0"/>
                </a:solidFill>
              </a:rPr>
              <a:t>Exciting </a:t>
            </a:r>
            <a:r>
              <a:rPr lang="en-US" sz="3600" b="1" dirty="0">
                <a:solidFill>
                  <a:srgbClr val="7030A0"/>
                </a:solidFill>
              </a:rPr>
              <a:t>and Relevant</a:t>
            </a:r>
            <a:r>
              <a:rPr lang="en-US" sz="3200" dirty="0"/>
              <a:t/>
            </a:r>
            <a:br>
              <a:rPr lang="en-US" sz="3200" dirty="0"/>
            </a:br>
            <a:endParaRPr lang="en-US" sz="3200" b="1" dirty="0"/>
          </a:p>
        </p:txBody>
      </p:sp>
      <p:sp>
        <p:nvSpPr>
          <p:cNvPr id="3" name="Subtitle 2"/>
          <p:cNvSpPr>
            <a:spLocks noGrp="1"/>
          </p:cNvSpPr>
          <p:nvPr>
            <p:ph type="subTitle" idx="1"/>
          </p:nvPr>
        </p:nvSpPr>
        <p:spPr>
          <a:xfrm>
            <a:off x="457200" y="1828800"/>
            <a:ext cx="8229600" cy="4648200"/>
          </a:xfrm>
        </p:spPr>
        <p:txBody>
          <a:bodyPr>
            <a:noAutofit/>
          </a:bodyPr>
          <a:lstStyle/>
          <a:p>
            <a:pPr algn="l"/>
            <a:r>
              <a:rPr lang="en-US" b="1" dirty="0">
                <a:solidFill>
                  <a:schemeClr val="tx1"/>
                </a:solidFill>
              </a:rPr>
              <a:t>Elizabeth Johnson, George Mason University;</a:t>
            </a:r>
          </a:p>
          <a:p>
            <a:pPr algn="l"/>
            <a:r>
              <a:rPr lang="en-US" b="1" dirty="0">
                <a:solidFill>
                  <a:schemeClr val="tx1"/>
                </a:solidFill>
              </a:rPr>
              <a:t>Stephanie Talbot, Montgomery College, Rockville Campus;</a:t>
            </a:r>
          </a:p>
          <a:p>
            <a:pPr algn="l"/>
            <a:r>
              <a:rPr lang="en-US" b="1" dirty="0">
                <a:solidFill>
                  <a:schemeClr val="tx1"/>
                </a:solidFill>
              </a:rPr>
              <a:t>Bonnie Kegan, U.S. Census Bureau, University of Maryland, Baltimore County and Anne Arundel Community </a:t>
            </a:r>
            <a:r>
              <a:rPr lang="en-US" b="1" dirty="0" smtClean="0">
                <a:solidFill>
                  <a:schemeClr val="tx1"/>
                </a:solidFill>
              </a:rPr>
              <a:t>College</a:t>
            </a:r>
          </a:p>
          <a:p>
            <a:endParaRPr lang="en-US" sz="1600" b="1" dirty="0">
              <a:solidFill>
                <a:srgbClr val="0070C0"/>
              </a:solidFill>
            </a:endParaRPr>
          </a:p>
          <a:p>
            <a:r>
              <a:rPr lang="en-US" dirty="0">
                <a:solidFill>
                  <a:srgbClr val="7030A0"/>
                </a:solidFill>
              </a:rPr>
              <a:t>Washington Statistical Society Seminar</a:t>
            </a:r>
          </a:p>
          <a:p>
            <a:r>
              <a:rPr lang="en-US" dirty="0">
                <a:solidFill>
                  <a:srgbClr val="7030A0"/>
                </a:solidFill>
              </a:rPr>
              <a:t>February 2, 2015</a:t>
            </a:r>
          </a:p>
          <a:p>
            <a:endParaRPr lang="en-US" sz="4000" dirty="0" smtClean="0">
              <a:solidFill>
                <a:srgbClr val="7030A0"/>
              </a:solidFill>
            </a:endParaRPr>
          </a:p>
          <a:p>
            <a:endParaRPr lang="en-US" sz="4000" dirty="0">
              <a:solidFill>
                <a:srgbClr val="7030A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talking points for addition of Binomial Distribution</a:t>
            </a:r>
            <a:endParaRPr lang="en-US" dirty="0"/>
          </a:p>
        </p:txBody>
      </p:sp>
      <p:sp>
        <p:nvSpPr>
          <p:cNvPr id="3" name="Content Placeholder 2"/>
          <p:cNvSpPr>
            <a:spLocks noGrp="1"/>
          </p:cNvSpPr>
          <p:nvPr>
            <p:ph idx="1"/>
          </p:nvPr>
        </p:nvSpPr>
        <p:spPr/>
        <p:txBody>
          <a:bodyPr/>
          <a:lstStyle/>
          <a:p>
            <a:r>
              <a:rPr lang="en-US" dirty="0" smtClean="0"/>
              <a:t>Allows for investigation of discrete variables</a:t>
            </a:r>
          </a:p>
          <a:p>
            <a:r>
              <a:rPr lang="en-US" dirty="0" smtClean="0"/>
              <a:t>Students are familiar with everyday “binomial” questions</a:t>
            </a:r>
          </a:p>
          <a:p>
            <a:r>
              <a:rPr lang="en-US" dirty="0" smtClean="0"/>
              <a:t>Intuitive to students</a:t>
            </a:r>
          </a:p>
          <a:p>
            <a:r>
              <a:rPr lang="en-US" dirty="0" smtClean="0"/>
              <a:t>Extending the analysis of binomial distributions through the approximation by the Normal distribution ( a nice connection to make)</a:t>
            </a:r>
            <a:endParaRPr lang="en-US" dirty="0"/>
          </a:p>
        </p:txBody>
      </p:sp>
    </p:spTree>
    <p:extLst>
      <p:ext uri="{BB962C8B-B14F-4D97-AF65-F5344CB8AC3E}">
        <p14:creationId xmlns:p14="http://schemas.microsoft.com/office/powerpoint/2010/main" val="2567276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200" dirty="0" smtClean="0"/>
              <a:t>Bonnie Kegan</a:t>
            </a:r>
            <a:endParaRPr lang="en-US" sz="7200" dirty="0"/>
          </a:p>
        </p:txBody>
      </p:sp>
    </p:spTree>
    <p:extLst>
      <p:ext uri="{BB962C8B-B14F-4D97-AF65-F5344CB8AC3E}">
        <p14:creationId xmlns:p14="http://schemas.microsoft.com/office/powerpoint/2010/main" val="29521470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the Content Should be Changed</a:t>
            </a:r>
            <a:endParaRPr lang="en-US" dirty="0"/>
          </a:p>
        </p:txBody>
      </p:sp>
      <p:sp>
        <p:nvSpPr>
          <p:cNvPr id="3" name="Content Placeholder 2"/>
          <p:cNvSpPr>
            <a:spLocks noGrp="1"/>
          </p:cNvSpPr>
          <p:nvPr>
            <p:ph idx="1"/>
          </p:nvPr>
        </p:nvSpPr>
        <p:spPr/>
        <p:txBody>
          <a:bodyPr>
            <a:normAutofit/>
          </a:bodyPr>
          <a:lstStyle/>
          <a:p>
            <a:r>
              <a:rPr lang="en-US" sz="3600" dirty="0" smtClean="0"/>
              <a:t>Focus on 4 major areas:</a:t>
            </a:r>
          </a:p>
          <a:p>
            <a:pPr lvl="1"/>
            <a:r>
              <a:rPr lang="en-US" sz="3200" dirty="0" smtClean="0"/>
              <a:t>Best practices for data collection</a:t>
            </a:r>
          </a:p>
          <a:p>
            <a:pPr lvl="1"/>
            <a:r>
              <a:rPr lang="en-US" sz="3200" dirty="0" smtClean="0"/>
              <a:t>Describing the data- graphically and numerically</a:t>
            </a:r>
          </a:p>
          <a:p>
            <a:pPr lvl="1"/>
            <a:r>
              <a:rPr lang="en-US" sz="3200" dirty="0" smtClean="0"/>
              <a:t>Probability/Normal Distribution</a:t>
            </a:r>
          </a:p>
          <a:p>
            <a:pPr lvl="1"/>
            <a:r>
              <a:rPr lang="en-US" sz="3200" dirty="0" smtClean="0"/>
              <a:t>Making data based conclusions</a:t>
            </a:r>
          </a:p>
          <a:p>
            <a:pPr lvl="1"/>
            <a:endParaRPr lang="en-US" sz="3200" dirty="0"/>
          </a:p>
        </p:txBody>
      </p:sp>
    </p:spTree>
    <p:extLst>
      <p:ext uri="{BB962C8B-B14F-4D97-AF65-F5344CB8AC3E}">
        <p14:creationId xmlns:p14="http://schemas.microsoft.com/office/powerpoint/2010/main" val="340207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for Data Collection </a:t>
            </a:r>
            <a:endParaRPr lang="en-US" dirty="0"/>
          </a:p>
        </p:txBody>
      </p:sp>
      <p:sp>
        <p:nvSpPr>
          <p:cNvPr id="3" name="Content Placeholder 2"/>
          <p:cNvSpPr>
            <a:spLocks noGrp="1"/>
          </p:cNvSpPr>
          <p:nvPr>
            <p:ph idx="1"/>
          </p:nvPr>
        </p:nvSpPr>
        <p:spPr/>
        <p:txBody>
          <a:bodyPr/>
          <a:lstStyle/>
          <a:p>
            <a:r>
              <a:rPr lang="en-US" dirty="0" smtClean="0"/>
              <a:t>It is important for students to understand where the data come from and how to assess data quality</a:t>
            </a:r>
          </a:p>
          <a:p>
            <a:r>
              <a:rPr lang="en-US" dirty="0" smtClean="0"/>
              <a:t>“Studies show…..”</a:t>
            </a:r>
          </a:p>
          <a:p>
            <a:pPr lvl="1"/>
            <a:r>
              <a:rPr lang="en-US" dirty="0" smtClean="0"/>
              <a:t>Students need to be taught to question the methods used to collect data to identify potential bias and to understand the role sample size plays</a:t>
            </a:r>
          </a:p>
          <a:p>
            <a:pPr lvl="1"/>
            <a:r>
              <a:rPr lang="en-US" dirty="0" smtClean="0"/>
              <a:t>Also worthwhile to discuss the role measurement plays in producing valid and reliable data</a:t>
            </a:r>
            <a:endParaRPr lang="en-US" dirty="0"/>
          </a:p>
        </p:txBody>
      </p:sp>
    </p:spTree>
    <p:extLst>
      <p:ext uri="{BB962C8B-B14F-4D97-AF65-F5344CB8AC3E}">
        <p14:creationId xmlns:p14="http://schemas.microsoft.com/office/powerpoint/2010/main" val="20845061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Describing the data</a:t>
            </a:r>
            <a:endParaRPr lang="en-US" dirty="0"/>
          </a:p>
        </p:txBody>
      </p:sp>
      <p:sp>
        <p:nvSpPr>
          <p:cNvPr id="3" name="Content Placeholder 2"/>
          <p:cNvSpPr>
            <a:spLocks noGrp="1"/>
          </p:cNvSpPr>
          <p:nvPr>
            <p:ph idx="1"/>
          </p:nvPr>
        </p:nvSpPr>
        <p:spPr/>
        <p:txBody>
          <a:bodyPr>
            <a:normAutofit/>
          </a:bodyPr>
          <a:lstStyle/>
          <a:p>
            <a:r>
              <a:rPr lang="en-US" dirty="0" smtClean="0"/>
              <a:t>Students need to understand the pros/cons of different graphs and numerical summaries as well as how to select the appropriate graph or summary for the type of data they have and the purpose of the analysis</a:t>
            </a:r>
          </a:p>
          <a:p>
            <a:pPr lvl="1"/>
            <a:r>
              <a:rPr lang="en-US" dirty="0" smtClean="0"/>
              <a:t>Discussion of stem and leaf plots is unnecessary</a:t>
            </a:r>
          </a:p>
        </p:txBody>
      </p:sp>
    </p:spTree>
    <p:extLst>
      <p:ext uri="{BB962C8B-B14F-4D97-AF65-F5344CB8AC3E}">
        <p14:creationId xmlns:p14="http://schemas.microsoft.com/office/powerpoint/2010/main" val="29064852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Probability</a:t>
            </a:r>
            <a:endParaRPr lang="en-US" dirty="0"/>
          </a:p>
        </p:txBody>
      </p:sp>
      <p:sp>
        <p:nvSpPr>
          <p:cNvPr id="3" name="Content Placeholder 2"/>
          <p:cNvSpPr>
            <a:spLocks noGrp="1"/>
          </p:cNvSpPr>
          <p:nvPr>
            <p:ph idx="1"/>
          </p:nvPr>
        </p:nvSpPr>
        <p:spPr/>
        <p:txBody>
          <a:bodyPr/>
          <a:lstStyle/>
          <a:p>
            <a:r>
              <a:rPr lang="en-US" dirty="0" smtClean="0"/>
              <a:t>Students really need only a basic understanding of probability</a:t>
            </a:r>
          </a:p>
          <a:p>
            <a:pPr lvl="1"/>
            <a:r>
              <a:rPr lang="en-US" dirty="0" smtClean="0"/>
              <a:t>Relative frequency</a:t>
            </a:r>
          </a:p>
          <a:p>
            <a:pPr lvl="1"/>
            <a:r>
              <a:rPr lang="en-US" dirty="0" smtClean="0"/>
              <a:t>Probability distribution models</a:t>
            </a:r>
          </a:p>
          <a:p>
            <a:pPr lvl="1"/>
            <a:r>
              <a:rPr lang="en-US" dirty="0" smtClean="0"/>
              <a:t>Basic addition property</a:t>
            </a:r>
          </a:p>
          <a:p>
            <a:pPr lvl="1"/>
            <a:r>
              <a:rPr lang="en-US" dirty="0" smtClean="0"/>
              <a:t>Understanding complements (and thus mutually exclusive events)</a:t>
            </a:r>
          </a:p>
        </p:txBody>
      </p:sp>
    </p:spTree>
    <p:extLst>
      <p:ext uri="{BB962C8B-B14F-4D97-AF65-F5344CB8AC3E}">
        <p14:creationId xmlns:p14="http://schemas.microsoft.com/office/powerpoint/2010/main" val="32148600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distribution</a:t>
            </a:r>
            <a:endParaRPr lang="en-US" dirty="0"/>
          </a:p>
        </p:txBody>
      </p:sp>
      <p:sp>
        <p:nvSpPr>
          <p:cNvPr id="3" name="Content Placeholder 2"/>
          <p:cNvSpPr>
            <a:spLocks noGrp="1"/>
          </p:cNvSpPr>
          <p:nvPr>
            <p:ph idx="1"/>
          </p:nvPr>
        </p:nvSpPr>
        <p:spPr/>
        <p:txBody>
          <a:bodyPr/>
          <a:lstStyle/>
          <a:p>
            <a:r>
              <a:rPr lang="en-US" dirty="0" smtClean="0"/>
              <a:t>Understanding the normal distribution is an important foundation for later discussions of inference- agree with standard coverage of this topic.</a:t>
            </a:r>
          </a:p>
          <a:p>
            <a:r>
              <a:rPr lang="en-US" dirty="0" smtClean="0"/>
              <a:t>Discussion of sampling distributions and the Central Limit Theorem could be eliminated</a:t>
            </a:r>
          </a:p>
          <a:p>
            <a:pPr marL="457200" lvl="1" indent="0">
              <a:buNone/>
            </a:pPr>
            <a:endParaRPr lang="en-US" dirty="0" smtClean="0"/>
          </a:p>
        </p:txBody>
      </p:sp>
    </p:spTree>
    <p:extLst>
      <p:ext uri="{BB962C8B-B14F-4D97-AF65-F5344CB8AC3E}">
        <p14:creationId xmlns:p14="http://schemas.microsoft.com/office/powerpoint/2010/main" val="5638924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Data-based Conclusions</a:t>
            </a:r>
            <a:endParaRPr lang="en-US" dirty="0"/>
          </a:p>
        </p:txBody>
      </p:sp>
      <p:sp>
        <p:nvSpPr>
          <p:cNvPr id="3" name="Content Placeholder 2"/>
          <p:cNvSpPr>
            <a:spLocks noGrp="1"/>
          </p:cNvSpPr>
          <p:nvPr>
            <p:ph idx="1"/>
          </p:nvPr>
        </p:nvSpPr>
        <p:spPr/>
        <p:txBody>
          <a:bodyPr>
            <a:normAutofit/>
          </a:bodyPr>
          <a:lstStyle/>
          <a:p>
            <a:r>
              <a:rPr lang="en-US" dirty="0" smtClean="0"/>
              <a:t>A discussion of the logic of hypothesis testing is critical-even if students never learn how to calculate a test-statistic or a p-value.</a:t>
            </a:r>
          </a:p>
          <a:p>
            <a:r>
              <a:rPr lang="en-US" dirty="0"/>
              <a:t>Limitations of inference and the impact of sample size on the conclusions that can be made should </a:t>
            </a:r>
            <a:r>
              <a:rPr lang="en-US" dirty="0" smtClean="0"/>
              <a:t>also be emphasized.  </a:t>
            </a:r>
          </a:p>
          <a:p>
            <a:r>
              <a:rPr lang="en-US" dirty="0" smtClean="0"/>
              <a:t>I have never taught the Wilcoxon Rank Sum Test to intro students.</a:t>
            </a:r>
            <a:endParaRPr lang="en-US" dirty="0"/>
          </a:p>
          <a:p>
            <a:pPr marL="0" indent="0">
              <a:buNone/>
            </a:pPr>
            <a:endParaRPr lang="en-US" dirty="0" smtClean="0"/>
          </a:p>
        </p:txBody>
      </p:sp>
    </p:spTree>
    <p:extLst>
      <p:ext uri="{BB962C8B-B14F-4D97-AF65-F5344CB8AC3E}">
        <p14:creationId xmlns:p14="http://schemas.microsoft.com/office/powerpoint/2010/main" val="27596381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200" dirty="0" smtClean="0"/>
              <a:t>Elizabeth Johnson</a:t>
            </a:r>
            <a:endParaRPr lang="en-US" sz="7200" dirty="0"/>
          </a:p>
        </p:txBody>
      </p:sp>
    </p:spTree>
    <p:extLst>
      <p:ext uri="{BB962C8B-B14F-4D97-AF65-F5344CB8AC3E}">
        <p14:creationId xmlns:p14="http://schemas.microsoft.com/office/powerpoint/2010/main" val="42917877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Innovations?</a:t>
            </a:r>
            <a:endParaRPr lang="en-US" dirty="0"/>
          </a:p>
        </p:txBody>
      </p:sp>
      <p:sp>
        <p:nvSpPr>
          <p:cNvPr id="4" name="Content Placeholder 2"/>
          <p:cNvSpPr>
            <a:spLocks noGrp="1"/>
          </p:cNvSpPr>
          <p:nvPr>
            <p:ph idx="1"/>
          </p:nvPr>
        </p:nvSpPr>
        <p:spPr/>
        <p:txBody>
          <a:bodyPr>
            <a:normAutofit fontScale="85000" lnSpcReduction="20000"/>
          </a:bodyPr>
          <a:lstStyle/>
          <a:p>
            <a:r>
              <a:rPr lang="en-US" dirty="0" smtClean="0"/>
              <a:t>Recently textbooks and applets have been developed that use </a:t>
            </a:r>
            <a:r>
              <a:rPr lang="en-US" dirty="0" smtClean="0">
                <a:solidFill>
                  <a:srgbClr val="FF0000"/>
                </a:solidFill>
              </a:rPr>
              <a:t>randomization and bootstrapping techniques </a:t>
            </a:r>
            <a:r>
              <a:rPr lang="en-US" dirty="0" smtClean="0"/>
              <a:t>in introductory statistics classes.</a:t>
            </a:r>
          </a:p>
          <a:p>
            <a:endParaRPr lang="en-US" dirty="0"/>
          </a:p>
          <a:p>
            <a:r>
              <a:rPr lang="en-US" dirty="0" smtClean="0"/>
              <a:t>Statistics educators such as Nathan Tintle ,Beth Chance, Allan Rossman, Jill VanderStoep, Patti Frazer Lock, Robin Lock, Kari Lock Morgan, Webster West, Roger Woodard and Christine Franklin along with  others have developed computer software packages and textbooks that allows the </a:t>
            </a:r>
            <a:r>
              <a:rPr lang="en-US" dirty="0" smtClean="0">
                <a:solidFill>
                  <a:srgbClr val="FF0000"/>
                </a:solidFill>
              </a:rPr>
              <a:t>language</a:t>
            </a:r>
            <a:r>
              <a:rPr lang="en-US" dirty="0" smtClean="0"/>
              <a:t> </a:t>
            </a:r>
            <a:r>
              <a:rPr lang="en-US" dirty="0" smtClean="0">
                <a:solidFill>
                  <a:srgbClr val="FF0000"/>
                </a:solidFill>
              </a:rPr>
              <a:t>of statistical inference </a:t>
            </a:r>
            <a:r>
              <a:rPr lang="en-US" dirty="0" smtClean="0"/>
              <a:t>to be taught at the </a:t>
            </a:r>
            <a:r>
              <a:rPr lang="en-US" dirty="0" smtClean="0">
                <a:solidFill>
                  <a:srgbClr val="FF0000"/>
                </a:solidFill>
              </a:rPr>
              <a:t>beginning</a:t>
            </a:r>
            <a:r>
              <a:rPr lang="en-US" dirty="0" smtClean="0"/>
              <a:t> of an introductory statistics course instead of at the </a:t>
            </a:r>
            <a:r>
              <a:rPr lang="en-US" dirty="0" smtClean="0">
                <a:solidFill>
                  <a:srgbClr val="FF0000"/>
                </a:solidFill>
              </a:rPr>
              <a:t>end</a:t>
            </a:r>
            <a:r>
              <a:rPr lang="en-US" dirty="0" smtClean="0"/>
              <a:t>.</a:t>
            </a:r>
          </a:p>
          <a:p>
            <a:endParaRPr lang="en-US" dirty="0"/>
          </a:p>
        </p:txBody>
      </p:sp>
    </p:spTree>
    <p:extLst>
      <p:ext uri="{BB962C8B-B14F-4D97-AF65-F5344CB8AC3E}">
        <p14:creationId xmlns:p14="http://schemas.microsoft.com/office/powerpoint/2010/main" val="130223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solidFill>
                  <a:srgbClr val="7030A0"/>
                </a:solidFill>
              </a:rPr>
              <a:t>Next Statistics Education Seminar</a:t>
            </a:r>
            <a:endParaRPr lang="en-US" b="1" dirty="0">
              <a:solidFill>
                <a:srgbClr val="7030A0"/>
              </a:solidFill>
            </a:endParaRPr>
          </a:p>
        </p:txBody>
      </p:sp>
      <p:sp>
        <p:nvSpPr>
          <p:cNvPr id="3" name="Content Placeholder 2"/>
          <p:cNvSpPr>
            <a:spLocks noGrp="1"/>
          </p:cNvSpPr>
          <p:nvPr>
            <p:ph idx="1"/>
          </p:nvPr>
        </p:nvSpPr>
        <p:spPr>
          <a:xfrm>
            <a:off x="457200" y="1066800"/>
            <a:ext cx="8229600" cy="5410200"/>
          </a:xfrm>
        </p:spPr>
        <p:txBody>
          <a:bodyPr>
            <a:noAutofit/>
          </a:bodyPr>
          <a:lstStyle/>
          <a:p>
            <a:pPr marL="0" indent="0">
              <a:buNone/>
            </a:pPr>
            <a:r>
              <a:rPr lang="en-US" b="1" dirty="0" smtClean="0"/>
              <a:t>Teaching </a:t>
            </a:r>
            <a:r>
              <a:rPr lang="en-US" b="1" dirty="0"/>
              <a:t>precursors to data science in introductory and </a:t>
            </a:r>
            <a:r>
              <a:rPr lang="en-US" b="1" dirty="0" smtClean="0"/>
              <a:t>second </a:t>
            </a:r>
            <a:r>
              <a:rPr lang="en-US" b="1" dirty="0"/>
              <a:t>courses in statistics</a:t>
            </a:r>
          </a:p>
          <a:p>
            <a:pPr marL="0" indent="0">
              <a:buNone/>
            </a:pPr>
            <a:r>
              <a:rPr lang="en-US" dirty="0" smtClean="0"/>
              <a:t>Nicholas </a:t>
            </a:r>
            <a:r>
              <a:rPr lang="en-US" dirty="0"/>
              <a:t>J. Horton, Professor of Statistics, Amherst </a:t>
            </a:r>
            <a:r>
              <a:rPr lang="en-US" dirty="0" smtClean="0"/>
              <a:t>College</a:t>
            </a:r>
          </a:p>
          <a:p>
            <a:pPr marL="0" indent="0">
              <a:buNone/>
            </a:pPr>
            <a:endParaRPr lang="en-US" sz="1600" dirty="0"/>
          </a:p>
          <a:p>
            <a:pPr marL="0" indent="0">
              <a:buNone/>
            </a:pPr>
            <a:r>
              <a:rPr lang="en-US" dirty="0" smtClean="0"/>
              <a:t>Tuesday, April 28, 2015</a:t>
            </a:r>
          </a:p>
          <a:p>
            <a:pPr marL="0" indent="0">
              <a:buNone/>
            </a:pPr>
            <a:r>
              <a:rPr lang="en-US" dirty="0" smtClean="0"/>
              <a:t>At Mathematica Policy Research</a:t>
            </a:r>
          </a:p>
          <a:p>
            <a:pPr marL="0" indent="0">
              <a:buNone/>
            </a:pPr>
            <a:endParaRPr lang="en-US" dirty="0" smtClean="0"/>
          </a:p>
          <a:p>
            <a:pPr marL="0" indent="0">
              <a:buNone/>
            </a:pPr>
            <a:r>
              <a:rPr lang="en-US" dirty="0" smtClean="0"/>
              <a:t>RSVP &amp; More Details: Carol Joyce Blumberg at  </a:t>
            </a:r>
            <a:r>
              <a:rPr lang="en-US" dirty="0" smtClean="0">
                <a:hlinkClick r:id="rId2"/>
              </a:rPr>
              <a:t>cblumberg@gmail.com</a:t>
            </a:r>
            <a:r>
              <a:rPr lang="en-US" dirty="0" smtClean="0"/>
              <a:t> </a:t>
            </a:r>
            <a:endParaRPr lang="en-US" dirty="0"/>
          </a:p>
          <a:p>
            <a:pPr marL="0" indent="0">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9841" y="1131095"/>
            <a:ext cx="7886700" cy="573321"/>
          </a:xfrm>
        </p:spPr>
        <p:txBody>
          <a:bodyPr>
            <a:normAutofit fontScale="90000"/>
          </a:bodyPr>
          <a:lstStyle/>
          <a:p>
            <a:r>
              <a:rPr lang="en-US" dirty="0" smtClean="0"/>
              <a:t>What is the appeal?</a:t>
            </a:r>
            <a:endParaRPr lang="en-US" dirty="0"/>
          </a:p>
        </p:txBody>
      </p:sp>
      <p:sp>
        <p:nvSpPr>
          <p:cNvPr id="6" name="Text Placeholder 5"/>
          <p:cNvSpPr>
            <a:spLocks noGrp="1"/>
          </p:cNvSpPr>
          <p:nvPr>
            <p:ph type="body" idx="1"/>
          </p:nvPr>
        </p:nvSpPr>
        <p:spPr>
          <a:xfrm>
            <a:off x="629842" y="1815354"/>
            <a:ext cx="3868340" cy="332815"/>
          </a:xfrm>
        </p:spPr>
        <p:txBody>
          <a:bodyPr>
            <a:normAutofit fontScale="77500" lnSpcReduction="20000"/>
          </a:bodyPr>
          <a:lstStyle/>
          <a:p>
            <a:r>
              <a:rPr lang="en-US" dirty="0" smtClean="0"/>
              <a:t>Traditional t – test </a:t>
            </a:r>
            <a:endParaRPr lang="en-US" dirty="0"/>
          </a:p>
        </p:txBody>
      </p:sp>
      <p:sp>
        <p:nvSpPr>
          <p:cNvPr id="7" name="Content Placeholder 6"/>
          <p:cNvSpPr>
            <a:spLocks noGrp="1"/>
          </p:cNvSpPr>
          <p:nvPr>
            <p:ph sz="half" idx="2"/>
          </p:nvPr>
        </p:nvSpPr>
        <p:spPr>
          <a:xfrm>
            <a:off x="629841" y="2148169"/>
            <a:ext cx="3999309" cy="3519767"/>
          </a:xfrm>
        </p:spPr>
        <p:txBody>
          <a:bodyPr>
            <a:normAutofit fontScale="62500" lnSpcReduction="20000"/>
          </a:bodyPr>
          <a:lstStyle/>
          <a:p>
            <a:r>
              <a:rPr lang="en-US" dirty="0" smtClean="0"/>
              <a:t>Data collection and experimental design</a:t>
            </a:r>
          </a:p>
          <a:p>
            <a:r>
              <a:rPr lang="en-US" dirty="0" smtClean="0"/>
              <a:t>Basic graphics</a:t>
            </a:r>
          </a:p>
          <a:p>
            <a:r>
              <a:rPr lang="en-US" dirty="0" smtClean="0"/>
              <a:t>Summary Statistic: means and standard deviations</a:t>
            </a:r>
          </a:p>
          <a:p>
            <a:r>
              <a:rPr lang="en-US" dirty="0" smtClean="0"/>
              <a:t>The normal distribution</a:t>
            </a:r>
          </a:p>
          <a:p>
            <a:pPr lvl="1"/>
            <a:r>
              <a:rPr lang="en-US" dirty="0" smtClean="0"/>
              <a:t>Calculate probabilities</a:t>
            </a:r>
          </a:p>
          <a:p>
            <a:pPr lvl="1"/>
            <a:r>
              <a:rPr lang="en-US" dirty="0" smtClean="0"/>
              <a:t>Use normal table</a:t>
            </a:r>
          </a:p>
          <a:p>
            <a:r>
              <a:rPr lang="en-US" dirty="0" smtClean="0"/>
              <a:t>Sampling distributions and the Central Limit Theorem</a:t>
            </a:r>
          </a:p>
          <a:p>
            <a:pPr lvl="1"/>
            <a:r>
              <a:rPr lang="en-US" dirty="0" smtClean="0"/>
              <a:t>Distribution of the statistic</a:t>
            </a:r>
          </a:p>
          <a:p>
            <a:r>
              <a:rPr lang="en-US" dirty="0" smtClean="0"/>
              <a:t>Basics of Hypothesis testing</a:t>
            </a:r>
          </a:p>
          <a:p>
            <a:pPr lvl="1"/>
            <a:r>
              <a:rPr lang="en-US" dirty="0" smtClean="0"/>
              <a:t>What is a p-value</a:t>
            </a:r>
          </a:p>
          <a:p>
            <a:pPr lvl="1"/>
            <a:r>
              <a:rPr lang="en-US" dirty="0" smtClean="0"/>
              <a:t>Hypothesis</a:t>
            </a:r>
          </a:p>
          <a:p>
            <a:r>
              <a:rPr lang="en-US" dirty="0" smtClean="0"/>
              <a:t>T-distribution and t-test</a:t>
            </a:r>
          </a:p>
          <a:p>
            <a:pPr lvl="1"/>
            <a:r>
              <a:rPr lang="en-US" dirty="0" smtClean="0"/>
              <a:t>Using the t-table</a:t>
            </a:r>
          </a:p>
          <a:p>
            <a:endParaRPr lang="en-US" dirty="0"/>
          </a:p>
        </p:txBody>
      </p:sp>
      <p:sp>
        <p:nvSpPr>
          <p:cNvPr id="8" name="Text Placeholder 7"/>
          <p:cNvSpPr>
            <a:spLocks noGrp="1"/>
          </p:cNvSpPr>
          <p:nvPr>
            <p:ph type="body" sz="quarter" idx="3"/>
          </p:nvPr>
        </p:nvSpPr>
        <p:spPr>
          <a:xfrm>
            <a:off x="4629150" y="1815354"/>
            <a:ext cx="3887391" cy="332815"/>
          </a:xfrm>
        </p:spPr>
        <p:txBody>
          <a:bodyPr>
            <a:normAutofit fontScale="77500" lnSpcReduction="20000"/>
          </a:bodyPr>
          <a:lstStyle/>
          <a:p>
            <a:r>
              <a:rPr lang="en-US" dirty="0" smtClean="0"/>
              <a:t>Randomization tests</a:t>
            </a:r>
            <a:endParaRPr lang="en-US" dirty="0"/>
          </a:p>
        </p:txBody>
      </p:sp>
      <p:sp>
        <p:nvSpPr>
          <p:cNvPr id="9" name="Content Placeholder 8"/>
          <p:cNvSpPr>
            <a:spLocks noGrp="1"/>
          </p:cNvSpPr>
          <p:nvPr>
            <p:ph sz="quarter" idx="4"/>
          </p:nvPr>
        </p:nvSpPr>
        <p:spPr>
          <a:xfrm>
            <a:off x="4629150" y="2148169"/>
            <a:ext cx="3887391" cy="3351329"/>
          </a:xfrm>
        </p:spPr>
        <p:txBody>
          <a:bodyPr>
            <a:normAutofit/>
          </a:bodyPr>
          <a:lstStyle/>
          <a:p>
            <a:r>
              <a:rPr lang="en-US" sz="1500" dirty="0"/>
              <a:t>Data collection and experimental design</a:t>
            </a:r>
          </a:p>
          <a:p>
            <a:r>
              <a:rPr lang="en-US" sz="1500" dirty="0"/>
              <a:t>Basic graphics</a:t>
            </a:r>
          </a:p>
          <a:p>
            <a:r>
              <a:rPr lang="en-US" sz="1500" dirty="0"/>
              <a:t>Summary Statistic - mean</a:t>
            </a:r>
          </a:p>
        </p:txBody>
      </p:sp>
    </p:spTree>
    <p:extLst>
      <p:ext uri="{BB962C8B-B14F-4D97-AF65-F5344CB8AC3E}">
        <p14:creationId xmlns:p14="http://schemas.microsoft.com/office/powerpoint/2010/main" val="37822407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1131095"/>
            <a:ext cx="7886700" cy="543840"/>
          </a:xfrm>
        </p:spPr>
        <p:txBody>
          <a:bodyPr>
            <a:normAutofit fontScale="90000"/>
          </a:bodyPr>
          <a:lstStyle/>
          <a:p>
            <a:r>
              <a:rPr lang="en-US" dirty="0"/>
              <a:t>How should topics be sequenced?</a:t>
            </a:r>
          </a:p>
        </p:txBody>
      </p:sp>
      <p:sp>
        <p:nvSpPr>
          <p:cNvPr id="5" name="Content Placeholder 4"/>
          <p:cNvSpPr>
            <a:spLocks noGrp="1"/>
          </p:cNvSpPr>
          <p:nvPr>
            <p:ph idx="1"/>
          </p:nvPr>
        </p:nvSpPr>
        <p:spPr>
          <a:xfrm>
            <a:off x="628650" y="1903535"/>
            <a:ext cx="7886700" cy="3586438"/>
          </a:xfrm>
        </p:spPr>
        <p:txBody>
          <a:bodyPr>
            <a:normAutofit fontScale="92500" lnSpcReduction="20000"/>
          </a:bodyPr>
          <a:lstStyle/>
          <a:p>
            <a:pPr marL="0" indent="0">
              <a:buNone/>
            </a:pPr>
            <a:r>
              <a:rPr lang="en-US" sz="2250" dirty="0"/>
              <a:t>Lock and others suggest one way is to</a:t>
            </a:r>
          </a:p>
          <a:p>
            <a:pPr marL="342900" lvl="1" indent="0">
              <a:spcBef>
                <a:spcPts val="1350"/>
              </a:spcBef>
              <a:buNone/>
            </a:pPr>
            <a:r>
              <a:rPr lang="en-US" sz="2250" dirty="0"/>
              <a:t>Start with data production - experiments, random samples, etc.</a:t>
            </a:r>
          </a:p>
          <a:p>
            <a:pPr marL="342900" lvl="1" indent="0">
              <a:spcBef>
                <a:spcPts val="1350"/>
              </a:spcBef>
              <a:buNone/>
            </a:pPr>
            <a:r>
              <a:rPr lang="en-US" sz="2250" dirty="0"/>
              <a:t>Summarize with statistics and graphs</a:t>
            </a:r>
          </a:p>
          <a:p>
            <a:pPr marL="342900" lvl="1" indent="0">
              <a:spcBef>
                <a:spcPts val="1350"/>
              </a:spcBef>
              <a:buNone/>
            </a:pPr>
            <a:r>
              <a:rPr lang="en-US" sz="2250" dirty="0"/>
              <a:t>Interval estimation (via bootstrap)</a:t>
            </a:r>
          </a:p>
          <a:p>
            <a:pPr marL="342900" lvl="1" indent="0">
              <a:spcBef>
                <a:spcPts val="1350"/>
              </a:spcBef>
              <a:buNone/>
            </a:pPr>
            <a:r>
              <a:rPr lang="en-US" sz="2250" dirty="0"/>
              <a:t>Significance tests (via randomizations)</a:t>
            </a:r>
          </a:p>
          <a:p>
            <a:pPr marL="342900" lvl="1" indent="0">
              <a:spcBef>
                <a:spcPts val="1350"/>
              </a:spcBef>
              <a:buNone/>
            </a:pPr>
            <a:r>
              <a:rPr lang="en-US" sz="2250" dirty="0"/>
              <a:t>Traditional approximations - normal, t-intervals, etc.</a:t>
            </a:r>
          </a:p>
          <a:p>
            <a:pPr marL="342900" lvl="1" indent="0">
              <a:spcBef>
                <a:spcPts val="1350"/>
              </a:spcBef>
              <a:buNone/>
            </a:pPr>
            <a:r>
              <a:rPr lang="en-US" sz="2250" dirty="0"/>
              <a:t>More advanced inference - ANOVA, two-way tables, </a:t>
            </a:r>
            <a:r>
              <a:rPr lang="en-US" sz="2250" dirty="0" smtClean="0"/>
              <a:t>etc.</a:t>
            </a:r>
            <a:endParaRPr lang="en-US" sz="2250" dirty="0"/>
          </a:p>
          <a:p>
            <a:pPr marL="0" indent="0">
              <a:buNone/>
            </a:pPr>
            <a:r>
              <a:rPr lang="en-US" dirty="0" smtClean="0"/>
              <a:t> </a:t>
            </a:r>
            <a:endParaRPr lang="en-US" dirty="0"/>
          </a:p>
        </p:txBody>
      </p:sp>
    </p:spTree>
    <p:extLst>
      <p:ext uri="{BB962C8B-B14F-4D97-AF65-F5344CB8AC3E}">
        <p14:creationId xmlns:p14="http://schemas.microsoft.com/office/powerpoint/2010/main" val="2670240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Another suggestion -  </a:t>
            </a:r>
            <a:r>
              <a:rPr lang="en-US" dirty="0"/>
              <a:t/>
            </a:r>
            <a:br>
              <a:rPr lang="en-US" dirty="0"/>
            </a:br>
            <a:r>
              <a:rPr lang="en-US" dirty="0" smtClean="0"/>
              <a:t>introduce one parameter at a time?</a:t>
            </a:r>
            <a:endParaRPr lang="en-US" dirty="0"/>
          </a:p>
        </p:txBody>
      </p:sp>
      <p:sp>
        <p:nvSpPr>
          <p:cNvPr id="3" name="Content Placeholder 2"/>
          <p:cNvSpPr>
            <a:spLocks noGrp="1"/>
          </p:cNvSpPr>
          <p:nvPr>
            <p:ph idx="1"/>
          </p:nvPr>
        </p:nvSpPr>
        <p:spPr/>
        <p:txBody>
          <a:bodyPr/>
          <a:lstStyle/>
          <a:p>
            <a:pPr marL="0" indent="0">
              <a:buNone/>
            </a:pPr>
            <a:r>
              <a:rPr lang="en-US" dirty="0" smtClean="0"/>
              <a:t>Rossman, Chance and others suggest that students could study </a:t>
            </a:r>
            <a:r>
              <a:rPr lang="en-US" dirty="0"/>
              <a:t>one scenario from beginning to end of statistical investigation process</a:t>
            </a:r>
          </a:p>
          <a:p>
            <a:r>
              <a:rPr lang="en-US" dirty="0"/>
              <a:t>Repeat (spiral) through various data scenarios as the course progresses</a:t>
            </a:r>
          </a:p>
          <a:p>
            <a:endParaRPr lang="en-US" dirty="0"/>
          </a:p>
        </p:txBody>
      </p:sp>
    </p:spTree>
    <p:extLst>
      <p:ext uri="{BB962C8B-B14F-4D97-AF65-F5344CB8AC3E}">
        <p14:creationId xmlns:p14="http://schemas.microsoft.com/office/powerpoint/2010/main" val="5716655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Concerns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How do you train teachers to use these new techniques?</a:t>
            </a:r>
          </a:p>
          <a:p>
            <a:r>
              <a:rPr lang="en-US" dirty="0" smtClean="0"/>
              <a:t>How do you assess your students?</a:t>
            </a:r>
          </a:p>
          <a:p>
            <a:r>
              <a:rPr lang="en-US" dirty="0" smtClean="0"/>
              <a:t>Do these methods increase understanding or just add to their confusion?</a:t>
            </a:r>
          </a:p>
          <a:p>
            <a:r>
              <a:rPr lang="en-US" dirty="0" smtClean="0"/>
              <a:t>If this is a service course,  do the other departments only want the traditional approaches taught? If so that may cause other departments to develop their own introductory statistics courses</a:t>
            </a:r>
            <a:endParaRPr lang="en-US" dirty="0"/>
          </a:p>
        </p:txBody>
      </p:sp>
    </p:spTree>
    <p:extLst>
      <p:ext uri="{BB962C8B-B14F-4D97-AF65-F5344CB8AC3E}">
        <p14:creationId xmlns:p14="http://schemas.microsoft.com/office/powerpoint/2010/main" val="10765155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273" y="453044"/>
            <a:ext cx="8229600" cy="1143000"/>
          </a:xfrm>
        </p:spPr>
        <p:txBody>
          <a:bodyPr>
            <a:noAutofit/>
          </a:bodyPr>
          <a:lstStyle/>
          <a:p>
            <a:pPr marL="0" indent="0"/>
            <a:r>
              <a:rPr lang="en-US" sz="4800" b="1" dirty="0" smtClean="0">
                <a:solidFill>
                  <a:srgbClr val="7030A0"/>
                </a:solidFill>
              </a:rPr>
              <a:t>Technology</a:t>
            </a:r>
            <a:r>
              <a:rPr lang="en-US" sz="4800" b="1" dirty="0">
                <a:solidFill>
                  <a:srgbClr val="7030A0"/>
                </a:solidFill>
              </a:rPr>
              <a:t/>
            </a:r>
            <a:br>
              <a:rPr lang="en-US" sz="4800" b="1" dirty="0">
                <a:solidFill>
                  <a:srgbClr val="7030A0"/>
                </a:solidFill>
              </a:rPr>
            </a:br>
            <a:endParaRPr lang="en-US" sz="4800" dirty="0"/>
          </a:p>
        </p:txBody>
      </p:sp>
      <p:sp>
        <p:nvSpPr>
          <p:cNvPr id="3" name="Content Placeholder 2"/>
          <p:cNvSpPr>
            <a:spLocks noGrp="1"/>
          </p:cNvSpPr>
          <p:nvPr>
            <p:ph idx="1"/>
          </p:nvPr>
        </p:nvSpPr>
        <p:spPr/>
        <p:txBody>
          <a:bodyPr>
            <a:normAutofit/>
          </a:bodyPr>
          <a:lstStyle/>
          <a:p>
            <a:pPr marL="0" indent="0" algn="ctr">
              <a:buNone/>
            </a:pPr>
            <a:r>
              <a:rPr lang="en-US" sz="4000" b="1" dirty="0" smtClean="0"/>
              <a:t>Order of Speakers</a:t>
            </a:r>
          </a:p>
          <a:p>
            <a:pPr marL="0" indent="0" algn="ctr">
              <a:buNone/>
            </a:pPr>
            <a:endParaRPr lang="en-US" sz="4000" b="1" dirty="0"/>
          </a:p>
          <a:p>
            <a:pPr marL="0" indent="0">
              <a:buNone/>
            </a:pPr>
            <a:r>
              <a:rPr lang="en-US" sz="4000" b="1" dirty="0" smtClean="0"/>
              <a:t>Bonnie Kegan</a:t>
            </a:r>
          </a:p>
          <a:p>
            <a:pPr marL="0" indent="0">
              <a:buNone/>
            </a:pPr>
            <a:r>
              <a:rPr lang="en-US" sz="4000" b="1" dirty="0" smtClean="0"/>
              <a:t>Elizabeth Johnson</a:t>
            </a:r>
          </a:p>
          <a:p>
            <a:pPr marL="0" indent="0">
              <a:buNone/>
            </a:pPr>
            <a:r>
              <a:rPr lang="en-US" sz="4000" b="1" dirty="0"/>
              <a:t>Stephanie Talbot</a:t>
            </a:r>
          </a:p>
          <a:p>
            <a:pPr marL="0" indent="0">
              <a:buNone/>
            </a:pPr>
            <a:endParaRPr lang="en-US" sz="4000" b="1" dirty="0"/>
          </a:p>
        </p:txBody>
      </p:sp>
    </p:spTree>
    <p:extLst>
      <p:ext uri="{BB962C8B-B14F-4D97-AF65-F5344CB8AC3E}">
        <p14:creationId xmlns:p14="http://schemas.microsoft.com/office/powerpoint/2010/main" val="28863533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200" dirty="0" smtClean="0"/>
              <a:t>Bonnie Kegan</a:t>
            </a:r>
            <a:endParaRPr lang="en-US" sz="7200" dirty="0"/>
          </a:p>
        </p:txBody>
      </p:sp>
    </p:spTree>
    <p:extLst>
      <p:ext uri="{BB962C8B-B14F-4D97-AF65-F5344CB8AC3E}">
        <p14:creationId xmlns:p14="http://schemas.microsoft.com/office/powerpoint/2010/main" val="10218127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Technology</a:t>
            </a:r>
            <a:endParaRPr lang="en-US" dirty="0"/>
          </a:p>
        </p:txBody>
      </p:sp>
      <p:sp>
        <p:nvSpPr>
          <p:cNvPr id="3" name="Content Placeholder 2"/>
          <p:cNvSpPr>
            <a:spLocks noGrp="1"/>
          </p:cNvSpPr>
          <p:nvPr>
            <p:ph idx="1"/>
          </p:nvPr>
        </p:nvSpPr>
        <p:spPr/>
        <p:txBody>
          <a:bodyPr/>
          <a:lstStyle/>
          <a:p>
            <a:r>
              <a:rPr lang="en-US" dirty="0" smtClean="0"/>
              <a:t>For students who find mathematics difficult use of technology plays an important role in making statistics more accessible.</a:t>
            </a:r>
          </a:p>
          <a:p>
            <a:r>
              <a:rPr lang="en-US" dirty="0"/>
              <a:t>Options</a:t>
            </a:r>
          </a:p>
          <a:p>
            <a:pPr lvl="1"/>
            <a:r>
              <a:rPr lang="en-US" dirty="0"/>
              <a:t>Statcrunch (www.statcrunch.com)</a:t>
            </a:r>
          </a:p>
          <a:p>
            <a:pPr lvl="1"/>
            <a:r>
              <a:rPr lang="en-US" dirty="0" smtClean="0"/>
              <a:t>Graphing </a:t>
            </a:r>
            <a:r>
              <a:rPr lang="en-US" dirty="0"/>
              <a:t>Calculators</a:t>
            </a:r>
          </a:p>
          <a:p>
            <a:pPr lvl="1"/>
            <a:r>
              <a:rPr lang="en-US" dirty="0"/>
              <a:t>Excel</a:t>
            </a:r>
          </a:p>
          <a:p>
            <a:pPr marL="0" indent="0">
              <a:buNone/>
            </a:pPr>
            <a:endParaRPr lang="en-US" dirty="0" smtClean="0"/>
          </a:p>
          <a:p>
            <a:pPr marL="457200" lvl="1" indent="0">
              <a:buNone/>
            </a:pPr>
            <a:endParaRPr lang="en-US" dirty="0" smtClean="0"/>
          </a:p>
          <a:p>
            <a:endParaRPr lang="en-US" dirty="0"/>
          </a:p>
        </p:txBody>
      </p:sp>
    </p:spTree>
    <p:extLst>
      <p:ext uri="{BB962C8B-B14F-4D97-AF65-F5344CB8AC3E}">
        <p14:creationId xmlns:p14="http://schemas.microsoft.com/office/powerpoint/2010/main" val="23053607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Non-lecture Teaching Methods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 learn statistics, students have to </a:t>
            </a:r>
            <a:r>
              <a:rPr lang="en-US" u="sng" dirty="0" smtClean="0"/>
              <a:t>DO</a:t>
            </a:r>
            <a:r>
              <a:rPr lang="en-US" dirty="0" smtClean="0"/>
              <a:t> statistics.</a:t>
            </a:r>
          </a:p>
          <a:p>
            <a:r>
              <a:rPr lang="en-US" dirty="0" smtClean="0"/>
              <a:t>Students should be given hands on opportunities to</a:t>
            </a:r>
          </a:p>
          <a:p>
            <a:pPr lvl="1"/>
            <a:r>
              <a:rPr lang="en-US" dirty="0" smtClean="0"/>
              <a:t>Collect data, choose a sample, plan an experiment</a:t>
            </a:r>
          </a:p>
          <a:p>
            <a:pPr lvl="1"/>
            <a:r>
              <a:rPr lang="en-US" dirty="0" smtClean="0"/>
              <a:t>Formulate a research question and identify the key variables</a:t>
            </a:r>
          </a:p>
          <a:p>
            <a:pPr lvl="1"/>
            <a:r>
              <a:rPr lang="en-US" dirty="0" smtClean="0"/>
              <a:t>Describe variable distributions graphically and numerically</a:t>
            </a:r>
          </a:p>
          <a:p>
            <a:pPr lvl="1"/>
            <a:r>
              <a:rPr lang="en-US" dirty="0" smtClean="0"/>
              <a:t>Determine appropriate inference and interpret the results in a meaningful way.</a:t>
            </a:r>
          </a:p>
          <a:p>
            <a:pPr lvl="1"/>
            <a:endParaRPr lang="en-US" dirty="0" smtClean="0"/>
          </a:p>
        </p:txBody>
      </p:sp>
    </p:spTree>
    <p:extLst>
      <p:ext uri="{BB962C8B-B14F-4D97-AF65-F5344CB8AC3E}">
        <p14:creationId xmlns:p14="http://schemas.microsoft.com/office/powerpoint/2010/main" val="2967858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Non-lecture Teaching Methods</a:t>
            </a:r>
            <a:endParaRPr lang="en-US" dirty="0"/>
          </a:p>
        </p:txBody>
      </p:sp>
      <p:sp>
        <p:nvSpPr>
          <p:cNvPr id="3" name="Content Placeholder 2"/>
          <p:cNvSpPr>
            <a:spLocks noGrp="1"/>
          </p:cNvSpPr>
          <p:nvPr>
            <p:ph idx="1"/>
          </p:nvPr>
        </p:nvSpPr>
        <p:spPr/>
        <p:txBody>
          <a:bodyPr/>
          <a:lstStyle/>
          <a:p>
            <a:r>
              <a:rPr lang="en-US" dirty="0" smtClean="0"/>
              <a:t>Students should be allowed to work in small groups</a:t>
            </a:r>
          </a:p>
          <a:p>
            <a:r>
              <a:rPr lang="en-US" dirty="0" smtClean="0"/>
              <a:t>Students should be given the opportunity to “talk statistics” in a presentation or paper.  </a:t>
            </a:r>
          </a:p>
          <a:p>
            <a:r>
              <a:rPr lang="en-US" dirty="0" smtClean="0"/>
              <a:t>Biggest challenge: choosing activities that </a:t>
            </a:r>
            <a:r>
              <a:rPr lang="en-US" dirty="0"/>
              <a:t>align with course </a:t>
            </a:r>
            <a:r>
              <a:rPr lang="en-US" dirty="0" smtClean="0"/>
              <a:t>objectives and grab student’s interest.</a:t>
            </a:r>
            <a:endParaRPr lang="en-US" dirty="0"/>
          </a:p>
          <a:p>
            <a:endParaRPr lang="en-US" dirty="0" smtClean="0"/>
          </a:p>
          <a:p>
            <a:endParaRPr lang="en-US" dirty="0" smtClean="0"/>
          </a:p>
        </p:txBody>
      </p:sp>
    </p:spTree>
    <p:extLst>
      <p:ext uri="{BB962C8B-B14F-4D97-AF65-F5344CB8AC3E}">
        <p14:creationId xmlns:p14="http://schemas.microsoft.com/office/powerpoint/2010/main" val="9291125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STATCRUNCH HIGHLIGHTS</a:t>
            </a:r>
            <a:endParaRPr lang="en-US" dirty="0"/>
          </a:p>
        </p:txBody>
      </p:sp>
      <p:sp>
        <p:nvSpPr>
          <p:cNvPr id="3" name="Content Placeholder 2"/>
          <p:cNvSpPr>
            <a:spLocks noGrp="1"/>
          </p:cNvSpPr>
          <p:nvPr>
            <p:ph idx="1"/>
          </p:nvPr>
        </p:nvSpPr>
        <p:spPr/>
        <p:txBody>
          <a:bodyPr>
            <a:normAutofit/>
          </a:bodyPr>
          <a:lstStyle/>
          <a:p>
            <a:r>
              <a:rPr lang="en-US" dirty="0" smtClean="0"/>
              <a:t>Data can be uploaded from a file or you can use the drag and drop feature for files.</a:t>
            </a:r>
          </a:p>
          <a:p>
            <a:r>
              <a:rPr lang="en-US" dirty="0" smtClean="0"/>
              <a:t>Surveys can be created and the results easily viewed in the data table for analysis</a:t>
            </a:r>
          </a:p>
          <a:p>
            <a:r>
              <a:rPr lang="en-US" dirty="0" smtClean="0"/>
              <a:t>Data, analysis results, surveys and reports can all be saved and shared.</a:t>
            </a:r>
          </a:p>
          <a:p>
            <a:r>
              <a:rPr lang="en-US" dirty="0" smtClean="0"/>
              <a:t>Students can create and join groups to share data, results, reports, and surveys</a:t>
            </a:r>
          </a:p>
        </p:txBody>
      </p:sp>
    </p:spTree>
    <p:extLst>
      <p:ext uri="{BB962C8B-B14F-4D97-AF65-F5344CB8AC3E}">
        <p14:creationId xmlns:p14="http://schemas.microsoft.com/office/powerpoint/2010/main" val="3184443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rPr>
              <a:t>How to Get WSS Statistics Education Announcements</a:t>
            </a:r>
            <a:endParaRPr lang="en-US" b="1" dirty="0">
              <a:solidFill>
                <a:srgbClr val="7030A0"/>
              </a:solidFill>
            </a:endParaRPr>
          </a:p>
        </p:txBody>
      </p:sp>
      <p:sp>
        <p:nvSpPr>
          <p:cNvPr id="3" name="Content Placeholder 2"/>
          <p:cNvSpPr>
            <a:spLocks noGrp="1"/>
          </p:cNvSpPr>
          <p:nvPr>
            <p:ph idx="1"/>
          </p:nvPr>
        </p:nvSpPr>
        <p:spPr>
          <a:xfrm>
            <a:off x="457200" y="1600200"/>
            <a:ext cx="8229600" cy="4876800"/>
          </a:xfrm>
        </p:spPr>
        <p:txBody>
          <a:bodyPr>
            <a:noAutofit/>
          </a:bodyPr>
          <a:lstStyle/>
          <a:p>
            <a:pPr marL="0" indent="0">
              <a:buNone/>
            </a:pPr>
            <a:r>
              <a:rPr lang="en-US" sz="3600" dirty="0" smtClean="0"/>
              <a:t>Contact Carol Joyce Blumberg at </a:t>
            </a:r>
            <a:r>
              <a:rPr lang="en-US" sz="3600" dirty="0" smtClean="0">
                <a:hlinkClick r:id="rId2"/>
              </a:rPr>
              <a:t>cblumberg@gmail.com</a:t>
            </a:r>
            <a:r>
              <a:rPr lang="en-US" sz="3600" dirty="0" smtClean="0"/>
              <a:t> to be added to a blinded email list.</a:t>
            </a:r>
          </a:p>
          <a:p>
            <a:pPr marL="0" indent="0">
              <a:buNone/>
            </a:pPr>
            <a:endParaRPr lang="en-US" sz="1400" dirty="0"/>
          </a:p>
          <a:p>
            <a:pPr marL="0" indent="0">
              <a:buNone/>
            </a:pPr>
            <a:r>
              <a:rPr lang="en-US" sz="3600" dirty="0" smtClean="0"/>
              <a:t>Advantage– I send out seminar announcements as soon as they are ready and notices of a few other important statistics education events.</a:t>
            </a:r>
            <a:endParaRPr 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334000"/>
            <a:ext cx="5486400" cy="566738"/>
          </a:xfrm>
        </p:spPr>
        <p:txBody>
          <a:bodyPr/>
          <a:lstStyle/>
          <a:p>
            <a:r>
              <a:rPr lang="en-US" dirty="0" smtClean="0"/>
              <a:t>STATCRUNCH: SURVEY CREATION</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3683" b="3683"/>
          <a:stretch>
            <a:fillRect/>
          </a:stretch>
        </p:blipFill>
        <p:spPr>
          <a:xfrm>
            <a:off x="990600" y="612775"/>
            <a:ext cx="6858000" cy="4555305"/>
          </a:xfrm>
        </p:spPr>
      </p:pic>
    </p:spTree>
    <p:extLst>
      <p:ext uri="{BB962C8B-B14F-4D97-AF65-F5344CB8AC3E}">
        <p14:creationId xmlns:p14="http://schemas.microsoft.com/office/powerpoint/2010/main" val="13814191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STATCRUNCH: Data Table</a:t>
            </a:r>
            <a:endParaRPr lang="en-US" dirty="0"/>
          </a:p>
        </p:txBody>
      </p:sp>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l="17670" r="17670"/>
          <a:stretch>
            <a:fillRect/>
          </a:stretch>
        </p:blipFill>
        <p:spPr/>
      </p:pic>
    </p:spTree>
    <p:extLst>
      <p:ext uri="{BB962C8B-B14F-4D97-AF65-F5344CB8AC3E}">
        <p14:creationId xmlns:p14="http://schemas.microsoft.com/office/powerpoint/2010/main" val="27281279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STATCRUNCH: STAT MENU</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984" r="984"/>
          <a:stretch>
            <a:fillRect/>
          </a:stretch>
        </p:blipFill>
        <p:spPr/>
      </p:pic>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4117204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5181600"/>
            <a:ext cx="5486400" cy="566738"/>
          </a:xfrm>
        </p:spPr>
        <p:txBody>
          <a:bodyPr/>
          <a:lstStyle/>
          <a:p>
            <a:r>
              <a:rPr lang="en-US" dirty="0" smtClean="0"/>
              <a:t>STATCRUNCH:GRAPH MENU</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1828800" y="612775"/>
            <a:ext cx="4900683" cy="4370784"/>
          </a:xfrm>
        </p:spPr>
      </p:pic>
    </p:spTree>
    <p:extLst>
      <p:ext uri="{BB962C8B-B14F-4D97-AF65-F5344CB8AC3E}">
        <p14:creationId xmlns:p14="http://schemas.microsoft.com/office/powerpoint/2010/main" val="18432151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STATCRUNCH: DATA MENU-SIMULATION</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17814" b="17814"/>
          <a:stretch>
            <a:fillRect/>
          </a:stretch>
        </p:blipFill>
        <p:spPr/>
      </p:pic>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1218237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STATCRUNCH: APPLETS</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1676400" y="612775"/>
            <a:ext cx="5867399" cy="4114800"/>
          </a:xfrm>
        </p:spPr>
      </p:pic>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6878664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Non-lecture Teaching Methods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 learn statistics, students have to </a:t>
            </a:r>
            <a:r>
              <a:rPr lang="en-US" u="sng" dirty="0" smtClean="0"/>
              <a:t>DO</a:t>
            </a:r>
            <a:r>
              <a:rPr lang="en-US" dirty="0" smtClean="0"/>
              <a:t> statistics.</a:t>
            </a:r>
          </a:p>
          <a:p>
            <a:r>
              <a:rPr lang="en-US" dirty="0" smtClean="0"/>
              <a:t>Students should be given hands on opportunities to</a:t>
            </a:r>
          </a:p>
          <a:p>
            <a:pPr lvl="1"/>
            <a:r>
              <a:rPr lang="en-US" dirty="0" smtClean="0"/>
              <a:t>Collect data, choose a sample, plan an experiment</a:t>
            </a:r>
          </a:p>
          <a:p>
            <a:pPr lvl="1"/>
            <a:r>
              <a:rPr lang="en-US" dirty="0" smtClean="0"/>
              <a:t>Formulate a research question and identify the key variables</a:t>
            </a:r>
          </a:p>
          <a:p>
            <a:pPr lvl="1"/>
            <a:r>
              <a:rPr lang="en-US" dirty="0" smtClean="0"/>
              <a:t>Describe variable distributions graphically and numerically</a:t>
            </a:r>
          </a:p>
          <a:p>
            <a:pPr lvl="1"/>
            <a:r>
              <a:rPr lang="en-US" dirty="0" smtClean="0"/>
              <a:t>Determine appropriate inference and interpret the results in a meaningful way.</a:t>
            </a:r>
          </a:p>
          <a:p>
            <a:pPr lvl="1"/>
            <a:endParaRPr lang="en-US" dirty="0" smtClean="0"/>
          </a:p>
        </p:txBody>
      </p:sp>
    </p:spTree>
    <p:extLst>
      <p:ext uri="{BB962C8B-B14F-4D97-AF65-F5344CB8AC3E}">
        <p14:creationId xmlns:p14="http://schemas.microsoft.com/office/powerpoint/2010/main" val="36287540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200" dirty="0" smtClean="0"/>
              <a:t>Elizabeth Johnson</a:t>
            </a:r>
            <a:endParaRPr lang="en-US" sz="7200" dirty="0"/>
          </a:p>
        </p:txBody>
      </p:sp>
    </p:spTree>
    <p:extLst>
      <p:ext uri="{BB962C8B-B14F-4D97-AF65-F5344CB8AC3E}">
        <p14:creationId xmlns:p14="http://schemas.microsoft.com/office/powerpoint/2010/main" val="33587355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58956"/>
            <a:ext cx="6843713" cy="877421"/>
          </a:xfrm>
        </p:spPr>
        <p:txBody>
          <a:bodyPr>
            <a:noAutofit/>
          </a:bodyPr>
          <a:lstStyle/>
          <a:p>
            <a:r>
              <a:rPr lang="en-US" dirty="0" smtClean="0"/>
              <a:t>Content and Technology Changes in Introductory Statistics Classes</a:t>
            </a:r>
            <a:endParaRPr lang="en-US" dirty="0"/>
          </a:p>
        </p:txBody>
      </p:sp>
      <p:sp>
        <p:nvSpPr>
          <p:cNvPr id="3" name="Content Placeholder 2"/>
          <p:cNvSpPr>
            <a:spLocks noGrp="1"/>
          </p:cNvSpPr>
          <p:nvPr>
            <p:ph idx="1"/>
          </p:nvPr>
        </p:nvSpPr>
        <p:spPr>
          <a:xfrm>
            <a:off x="474009" y="1936377"/>
            <a:ext cx="7997638" cy="3469341"/>
          </a:xfrm>
        </p:spPr>
        <p:txBody>
          <a:bodyPr>
            <a:normAutofit fontScale="85000" lnSpcReduction="10000"/>
          </a:bodyPr>
          <a:lstStyle/>
          <a:p>
            <a:endParaRPr lang="en-US" dirty="0" smtClean="0"/>
          </a:p>
          <a:p>
            <a:r>
              <a:rPr lang="en-US" sz="2250" dirty="0"/>
              <a:t>While many of the basic topics covered in introductory courses has not changed over the past 30 years,  the method in which these topics is taught  has changed drastically.</a:t>
            </a:r>
          </a:p>
          <a:p>
            <a:endParaRPr lang="en-US" sz="2250" dirty="0"/>
          </a:p>
          <a:p>
            <a:r>
              <a:rPr lang="en-US" sz="2250" dirty="0"/>
              <a:t>In my first college level business statistic course (many, many years ago) we did not have computer assignments or powerful hand-held calculators so all calculations were done ‘by-hand’ using tables – lots of tables!</a:t>
            </a:r>
          </a:p>
          <a:p>
            <a:endParaRPr lang="en-US" sz="2250" dirty="0"/>
          </a:p>
          <a:p>
            <a:r>
              <a:rPr lang="en-US" sz="2250" dirty="0"/>
              <a:t>So we learned all the calculations but we may have lacked obtaining a </a:t>
            </a:r>
            <a:r>
              <a:rPr lang="en-US" sz="2250" dirty="0">
                <a:solidFill>
                  <a:srgbClr val="FF0000"/>
                </a:solidFill>
              </a:rPr>
              <a:t>solid conceptual understanding </a:t>
            </a:r>
            <a:r>
              <a:rPr lang="en-US" sz="2250" dirty="0"/>
              <a:t>of these topics.</a:t>
            </a:r>
          </a:p>
          <a:p>
            <a:endParaRPr lang="en-US" sz="2250" dirty="0"/>
          </a:p>
          <a:p>
            <a:endParaRPr lang="en-US" dirty="0" smtClean="0"/>
          </a:p>
          <a:p>
            <a:endParaRPr lang="en-US" dirty="0"/>
          </a:p>
        </p:txBody>
      </p:sp>
    </p:spTree>
    <p:extLst>
      <p:ext uri="{BB962C8B-B14F-4D97-AF65-F5344CB8AC3E}">
        <p14:creationId xmlns:p14="http://schemas.microsoft.com/office/powerpoint/2010/main" val="2655145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914400"/>
            <a:ext cx="7765676" cy="675715"/>
          </a:xfrm>
        </p:spPr>
        <p:txBody>
          <a:bodyPr>
            <a:noAutofit/>
          </a:bodyPr>
          <a:lstStyle/>
          <a:p>
            <a:r>
              <a:rPr lang="en-US" dirty="0" smtClean="0"/>
              <a:t>Calculators, Computers and the Internet--Oh my!</a:t>
            </a:r>
            <a:endParaRPr lang="en-US" dirty="0"/>
          </a:p>
        </p:txBody>
      </p:sp>
      <p:sp>
        <p:nvSpPr>
          <p:cNvPr id="3" name="Content Placeholder 2"/>
          <p:cNvSpPr>
            <a:spLocks noGrp="1"/>
          </p:cNvSpPr>
          <p:nvPr>
            <p:ph idx="1"/>
          </p:nvPr>
        </p:nvSpPr>
        <p:spPr>
          <a:xfrm>
            <a:off x="665628" y="1828800"/>
            <a:ext cx="7806018" cy="3600450"/>
          </a:xfrm>
        </p:spPr>
        <p:txBody>
          <a:bodyPr>
            <a:noAutofit/>
          </a:bodyPr>
          <a:lstStyle/>
          <a:p>
            <a:r>
              <a:rPr lang="en-US" sz="2400" dirty="0" smtClean="0"/>
              <a:t>The introduction of technology shifted the classroom focus to teaching students how to use different technologies to perform the calculations. But </a:t>
            </a:r>
            <a:r>
              <a:rPr lang="en-US" sz="2400" dirty="0"/>
              <a:t>w</a:t>
            </a:r>
            <a:r>
              <a:rPr lang="en-US" sz="2400" dirty="0" smtClean="0"/>
              <a:t>e still had to teach the tables – how else could we assess their skills and assign a course grade?</a:t>
            </a:r>
          </a:p>
          <a:p>
            <a:r>
              <a:rPr lang="en-US" sz="2400" dirty="0"/>
              <a:t>T</a:t>
            </a:r>
            <a:r>
              <a:rPr lang="en-US" sz="2400" dirty="0" smtClean="0"/>
              <a:t>his doubled our work and still did not leave time to stress the issue of conceptual understanding of statistical ideas.</a:t>
            </a:r>
          </a:p>
          <a:p>
            <a:r>
              <a:rPr lang="en-US" sz="2400" dirty="0"/>
              <a:t>S</a:t>
            </a:r>
            <a:r>
              <a:rPr lang="en-US" sz="2400" dirty="0" smtClean="0"/>
              <a:t>ome schools therefore decided to teach the introductory statistics class using two levels – a lower level class that stressed conceptual understanding  (but with very little ‘math’) AND an upper level class that focused more on the ‘math’ and computing.</a:t>
            </a:r>
          </a:p>
          <a:p>
            <a:r>
              <a:rPr lang="en-US" sz="2400" dirty="0" smtClean="0"/>
              <a:t>Can we have both??</a:t>
            </a:r>
            <a:endParaRPr lang="en-US" sz="2400" dirty="0"/>
          </a:p>
        </p:txBody>
      </p:sp>
    </p:spTree>
    <p:extLst>
      <p:ext uri="{BB962C8B-B14F-4D97-AF65-F5344CB8AC3E}">
        <p14:creationId xmlns:p14="http://schemas.microsoft.com/office/powerpoint/2010/main" val="654181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rPr>
              <a:t>Joining WSS and American Statistical Association (ASA)</a:t>
            </a:r>
            <a:endParaRPr lang="en-US" b="1" dirty="0">
              <a:solidFill>
                <a:srgbClr val="7030A0"/>
              </a:solidFill>
            </a:endParaRPr>
          </a:p>
        </p:txBody>
      </p:sp>
      <p:sp>
        <p:nvSpPr>
          <p:cNvPr id="3" name="Content Placeholder 2"/>
          <p:cNvSpPr>
            <a:spLocks noGrp="1"/>
          </p:cNvSpPr>
          <p:nvPr>
            <p:ph idx="1"/>
          </p:nvPr>
        </p:nvSpPr>
        <p:spPr>
          <a:xfrm>
            <a:off x="457200" y="1600200"/>
            <a:ext cx="8229600" cy="4953000"/>
          </a:xfrm>
        </p:spPr>
        <p:txBody>
          <a:bodyPr>
            <a:normAutofit fontScale="92500"/>
          </a:bodyPr>
          <a:lstStyle/>
          <a:p>
            <a:r>
              <a:rPr lang="en-US" dirty="0" smtClean="0"/>
              <a:t>WSS—</a:t>
            </a:r>
            <a:r>
              <a:rPr lang="en-US" dirty="0" smtClean="0">
                <a:hlinkClick r:id="rId2"/>
              </a:rPr>
              <a:t>http</a:t>
            </a:r>
            <a:r>
              <a:rPr lang="en-US" dirty="0">
                <a:hlinkClick r:id="rId2"/>
              </a:rPr>
              <a:t>://</a:t>
            </a:r>
            <a:r>
              <a:rPr lang="en-US" dirty="0" smtClean="0">
                <a:hlinkClick r:id="rId2"/>
              </a:rPr>
              <a:t>www.washstat.org/joinus.html</a:t>
            </a:r>
            <a:r>
              <a:rPr lang="en-US" dirty="0" smtClean="0"/>
              <a:t>. If not an ASA member, scroll down to Associate Member part near the bottom of the page.</a:t>
            </a:r>
          </a:p>
          <a:p>
            <a:r>
              <a:rPr lang="en-US" dirty="0" smtClean="0"/>
              <a:t>ASA </a:t>
            </a:r>
            <a:r>
              <a:rPr lang="en-US" dirty="0" smtClean="0">
                <a:hlinkClick r:id="rId3"/>
              </a:rPr>
              <a:t>https</a:t>
            </a:r>
            <a:r>
              <a:rPr lang="en-US" dirty="0">
                <a:hlinkClick r:id="rId3"/>
              </a:rPr>
              <a:t>://</a:t>
            </a:r>
            <a:r>
              <a:rPr lang="en-US" dirty="0" smtClean="0">
                <a:hlinkClick r:id="rId3"/>
              </a:rPr>
              <a:t>www.amstat.org/membership/becomeamember.cfm</a:t>
            </a:r>
            <a:r>
              <a:rPr lang="en-US" dirty="0" smtClean="0"/>
              <a:t> </a:t>
            </a:r>
          </a:p>
          <a:p>
            <a:r>
              <a:rPr lang="en-US" dirty="0" smtClean="0"/>
              <a:t>K-12 Teachers—Special ASA 3-Month Free Trial Membership.  For details, see </a:t>
            </a:r>
            <a:r>
              <a:rPr lang="en-US" dirty="0">
                <a:hlinkClick r:id="rId4"/>
              </a:rPr>
              <a:t>https://</a:t>
            </a:r>
            <a:r>
              <a:rPr lang="en-US" dirty="0" smtClean="0">
                <a:hlinkClick r:id="rId4"/>
              </a:rPr>
              <a:t>www.amstat.org/membership/k12teachers/index.cfm?fuseaction=main</a:t>
            </a:r>
            <a:r>
              <a:rPr lang="en-US" dirty="0" smtClean="0"/>
              <a:t> </a:t>
            </a:r>
            <a:endParaRPr lang="en-US" dirty="0"/>
          </a:p>
        </p:txBody>
      </p:sp>
    </p:spTree>
    <p:extLst>
      <p:ext uri="{BB962C8B-B14F-4D97-AF65-F5344CB8AC3E}">
        <p14:creationId xmlns:p14="http://schemas.microsoft.com/office/powerpoint/2010/main" val="4548810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Teaching the concepts with applets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There are many nicely developed programs, such as</a:t>
            </a:r>
          </a:p>
          <a:p>
            <a:r>
              <a:rPr lang="en-US" dirty="0" smtClean="0">
                <a:hlinkClick r:id="rId2" action="ppaction://hlinkpres?slideindex=1&amp;slidetitle="/>
              </a:rPr>
              <a:t>http://www.lock5stat.com/statkey/index.html</a:t>
            </a:r>
            <a:endParaRPr lang="en-US" dirty="0" smtClean="0"/>
          </a:p>
          <a:p>
            <a:r>
              <a:rPr lang="en-US" dirty="0" smtClean="0">
                <a:hlinkClick r:id="rId3"/>
              </a:rPr>
              <a:t>http://math.hope.edu/isi/</a:t>
            </a:r>
            <a:endParaRPr lang="en-US" dirty="0" smtClean="0"/>
          </a:p>
          <a:p>
            <a:r>
              <a:rPr lang="en-US" dirty="0" smtClean="0">
                <a:hlinkClick r:id="rId4"/>
              </a:rPr>
              <a:t>http://www.statcrunch.com/</a:t>
            </a:r>
            <a:endParaRPr lang="en-US" dirty="0" smtClean="0"/>
          </a:p>
          <a:p>
            <a:endParaRPr lang="en-US" dirty="0"/>
          </a:p>
          <a:p>
            <a:r>
              <a:rPr lang="en-US" dirty="0" smtClean="0">
                <a:solidFill>
                  <a:srgbClr val="FF0000"/>
                </a:solidFill>
              </a:rPr>
              <a:t>MUST ALWAYS MAKE THE CONNECTION BETWEEN THE STUDY AND THE SIMULATION SO STUDENTS DO NOT FORGET THE POINT OF THE ACTIVITY</a:t>
            </a:r>
          </a:p>
          <a:p>
            <a:endParaRPr lang="en-US" dirty="0"/>
          </a:p>
        </p:txBody>
      </p:sp>
    </p:spTree>
    <p:extLst>
      <p:ext uri="{BB962C8B-B14F-4D97-AF65-F5344CB8AC3E}">
        <p14:creationId xmlns:p14="http://schemas.microsoft.com/office/powerpoint/2010/main" val="21950164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200" dirty="0" smtClean="0"/>
              <a:t>Stephanie Talbot</a:t>
            </a:r>
            <a:endParaRPr lang="en-US" sz="7200" dirty="0"/>
          </a:p>
        </p:txBody>
      </p:sp>
    </p:spTree>
    <p:extLst>
      <p:ext uri="{BB962C8B-B14F-4D97-AF65-F5344CB8AC3E}">
        <p14:creationId xmlns:p14="http://schemas.microsoft.com/office/powerpoint/2010/main" val="7445677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Making Statistics understandable and believable using technology</a:t>
            </a:r>
            <a:endParaRPr lang="en-US" dirty="0"/>
          </a:p>
        </p:txBody>
      </p:sp>
      <p:sp>
        <p:nvSpPr>
          <p:cNvPr id="3" name="Content Placeholder 2"/>
          <p:cNvSpPr>
            <a:spLocks noGrp="1"/>
          </p:cNvSpPr>
          <p:nvPr>
            <p:ph idx="1"/>
          </p:nvPr>
        </p:nvSpPr>
        <p:spPr/>
        <p:txBody>
          <a:bodyPr/>
          <a:lstStyle/>
          <a:p>
            <a:r>
              <a:rPr lang="en-US" dirty="0" smtClean="0"/>
              <a:t>Fathom software has now become share ware and provides an ideal platform for elementary statistics students to investigate data.  </a:t>
            </a:r>
          </a:p>
          <a:p>
            <a:endParaRPr lang="en-US" dirty="0"/>
          </a:p>
          <a:p>
            <a:r>
              <a:rPr lang="en-US" dirty="0" smtClean="0"/>
              <a:t>Demo on Fathom :  Sampling distributions– really understanding and believing the power of sampling distributions in estimating population parameters.</a:t>
            </a:r>
            <a:endParaRPr lang="en-US" dirty="0"/>
          </a:p>
        </p:txBody>
      </p:sp>
    </p:spTree>
    <p:extLst>
      <p:ext uri="{BB962C8B-B14F-4D97-AF65-F5344CB8AC3E}">
        <p14:creationId xmlns:p14="http://schemas.microsoft.com/office/powerpoint/2010/main" val="1798419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How to Get Fathom</a:t>
            </a:r>
            <a:endParaRPr lang="en-US" b="1" dirty="0">
              <a:solidFill>
                <a:srgbClr val="7030A0"/>
              </a:solidFill>
            </a:endParaRPr>
          </a:p>
        </p:txBody>
      </p:sp>
      <p:sp>
        <p:nvSpPr>
          <p:cNvPr id="3" name="Content Placeholder 2"/>
          <p:cNvSpPr>
            <a:spLocks noGrp="1"/>
          </p:cNvSpPr>
          <p:nvPr>
            <p:ph idx="1"/>
          </p:nvPr>
        </p:nvSpPr>
        <p:spPr/>
        <p:txBody>
          <a:bodyPr>
            <a:normAutofit/>
          </a:bodyPr>
          <a:lstStyle/>
          <a:p>
            <a:pPr marL="0" indent="0">
              <a:buNone/>
            </a:pPr>
            <a:r>
              <a:rPr lang="en-US" sz="4400" dirty="0" smtClean="0"/>
              <a:t>Fathom is free of cost until at least June 2015. Go to:</a:t>
            </a:r>
            <a:endParaRPr lang="en-US" sz="4400" dirty="0"/>
          </a:p>
          <a:p>
            <a:pPr marL="0" indent="0">
              <a:buNone/>
            </a:pPr>
            <a:r>
              <a:rPr lang="en-US" sz="4400" u="sng" dirty="0">
                <a:hlinkClick r:id="rId2"/>
              </a:rPr>
              <a:t>http://concord.org/fathom-dynamic-data-software</a:t>
            </a:r>
            <a:endParaRPr lang="en-US" sz="4400" dirty="0"/>
          </a:p>
        </p:txBody>
      </p:sp>
    </p:spTree>
    <p:extLst>
      <p:ext uri="{BB962C8B-B14F-4D97-AF65-F5344CB8AC3E}">
        <p14:creationId xmlns:p14="http://schemas.microsoft.com/office/powerpoint/2010/main" val="2453978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7030A0"/>
                </a:solidFill>
              </a:rPr>
              <a:t>Tinkerplots</a:t>
            </a:r>
            <a:endParaRPr lang="en-US" b="1" dirty="0">
              <a:solidFill>
                <a:srgbClr val="7030A0"/>
              </a:solidFill>
            </a:endParaRPr>
          </a:p>
        </p:txBody>
      </p:sp>
      <p:sp>
        <p:nvSpPr>
          <p:cNvPr id="3" name="Content Placeholder 2"/>
          <p:cNvSpPr>
            <a:spLocks noGrp="1"/>
          </p:cNvSpPr>
          <p:nvPr>
            <p:ph idx="1"/>
          </p:nvPr>
        </p:nvSpPr>
        <p:spPr/>
        <p:txBody>
          <a:bodyPr/>
          <a:lstStyle/>
          <a:p>
            <a:r>
              <a:rPr lang="en-US" dirty="0" err="1" smtClean="0"/>
              <a:t>Tinkerplots</a:t>
            </a:r>
            <a:r>
              <a:rPr lang="en-US" dirty="0" smtClean="0"/>
              <a:t> is shareware equivalent of Fathom for elementary and middle school students</a:t>
            </a:r>
          </a:p>
          <a:p>
            <a:r>
              <a:rPr lang="en-US" dirty="0" smtClean="0"/>
              <a:t>Used in introductory statistics courses for elementary and middle school teachers</a:t>
            </a:r>
          </a:p>
          <a:p>
            <a:r>
              <a:rPr lang="en-US" dirty="0" smtClean="0"/>
              <a:t>Download url:</a:t>
            </a:r>
          </a:p>
          <a:p>
            <a:pPr marL="0" indent="0">
              <a:buNone/>
            </a:pPr>
            <a:r>
              <a:rPr lang="en-US" u="sng">
                <a:hlinkClick r:id="rId2"/>
              </a:rPr>
              <a:t>http</a:t>
            </a:r>
            <a:r>
              <a:rPr lang="en-US" u="sng">
                <a:hlinkClick r:id="rId2"/>
              </a:rPr>
              <a:t>://</a:t>
            </a:r>
            <a:r>
              <a:rPr lang="en-US" u="sng" smtClean="0">
                <a:hlinkClick r:id="rId2"/>
              </a:rPr>
              <a:t>www.tinkerplots.com/download</a:t>
            </a:r>
            <a:r>
              <a:rPr lang="en-US" u="sng" smtClean="0"/>
              <a:t> </a:t>
            </a:r>
            <a:endParaRPr lang="en-US" dirty="0"/>
          </a:p>
        </p:txBody>
      </p:sp>
    </p:spTree>
    <p:extLst>
      <p:ext uri="{BB962C8B-B14F-4D97-AF65-F5344CB8AC3E}">
        <p14:creationId xmlns:p14="http://schemas.microsoft.com/office/powerpoint/2010/main" val="1057360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Organization of the Seminar</a:t>
            </a:r>
            <a:endParaRPr lang="en-US" b="1" dirty="0">
              <a:solidFill>
                <a:srgbClr val="7030A0"/>
              </a:solidFill>
            </a:endParaRPr>
          </a:p>
        </p:txBody>
      </p:sp>
      <p:sp>
        <p:nvSpPr>
          <p:cNvPr id="3" name="Content Placeholder 2"/>
          <p:cNvSpPr>
            <a:spLocks noGrp="1"/>
          </p:cNvSpPr>
          <p:nvPr>
            <p:ph idx="1"/>
          </p:nvPr>
        </p:nvSpPr>
        <p:spPr>
          <a:xfrm>
            <a:off x="457199" y="1295400"/>
            <a:ext cx="8458201" cy="5562600"/>
          </a:xfrm>
        </p:spPr>
        <p:txBody>
          <a:bodyPr>
            <a:normAutofit fontScale="92500" lnSpcReduction="10000"/>
          </a:bodyPr>
          <a:lstStyle/>
          <a:p>
            <a:r>
              <a:rPr lang="en-US" sz="3600" dirty="0" smtClean="0"/>
              <a:t>Speakers discuss what </a:t>
            </a:r>
            <a:r>
              <a:rPr lang="en-US" sz="3600" b="1" dirty="0" smtClean="0">
                <a:solidFill>
                  <a:srgbClr val="7030A0"/>
                </a:solidFill>
              </a:rPr>
              <a:t>Topics</a:t>
            </a:r>
            <a:r>
              <a:rPr lang="en-US" sz="3600" dirty="0" smtClean="0"/>
              <a:t> should be covered in a “modern” introductory statistics course, as opposed to traditional one (</a:t>
            </a:r>
            <a:r>
              <a:rPr lang="en-US" sz="3600" u="sng" dirty="0" smtClean="0"/>
              <a:t>&lt; </a:t>
            </a:r>
            <a:r>
              <a:rPr lang="en-US" sz="3600" dirty="0" smtClean="0"/>
              <a:t>20 min.)</a:t>
            </a:r>
          </a:p>
          <a:p>
            <a:r>
              <a:rPr lang="en-US" sz="3600" dirty="0" smtClean="0"/>
              <a:t>Audience questions on </a:t>
            </a:r>
            <a:r>
              <a:rPr lang="en-US" sz="3600" b="1" dirty="0" smtClean="0">
                <a:solidFill>
                  <a:srgbClr val="7030A0"/>
                </a:solidFill>
              </a:rPr>
              <a:t>Topics</a:t>
            </a:r>
            <a:r>
              <a:rPr lang="en-US" sz="3600" dirty="0" smtClean="0"/>
              <a:t> only </a:t>
            </a:r>
            <a:r>
              <a:rPr lang="en-US" sz="3600" dirty="0"/>
              <a:t>(</a:t>
            </a:r>
            <a:r>
              <a:rPr lang="en-US" sz="3600" u="sng" dirty="0"/>
              <a:t>&lt; </a:t>
            </a:r>
            <a:r>
              <a:rPr lang="en-US" sz="3600" dirty="0"/>
              <a:t> </a:t>
            </a:r>
            <a:r>
              <a:rPr lang="en-US" sz="3600" dirty="0" smtClean="0"/>
              <a:t>5 </a:t>
            </a:r>
            <a:r>
              <a:rPr lang="en-US" sz="3600" dirty="0"/>
              <a:t>min.)</a:t>
            </a:r>
            <a:endParaRPr lang="en-US" sz="3600" dirty="0" smtClean="0"/>
          </a:p>
          <a:p>
            <a:r>
              <a:rPr lang="en-US" sz="3600" dirty="0" smtClean="0"/>
              <a:t>Speakers discuss use of </a:t>
            </a:r>
            <a:r>
              <a:rPr lang="en-US" sz="3600" b="1" dirty="0" smtClean="0">
                <a:solidFill>
                  <a:srgbClr val="7030A0"/>
                </a:solidFill>
              </a:rPr>
              <a:t>Technology</a:t>
            </a:r>
            <a:r>
              <a:rPr lang="en-US" sz="3600" dirty="0" smtClean="0"/>
              <a:t> in “modern</a:t>
            </a:r>
            <a:r>
              <a:rPr lang="en-US" sz="3600" dirty="0"/>
              <a:t>” introductory statistics course (</a:t>
            </a:r>
            <a:r>
              <a:rPr lang="en-US" sz="3600" u="sng" dirty="0"/>
              <a:t>&lt; </a:t>
            </a:r>
            <a:r>
              <a:rPr lang="en-US" sz="3600" dirty="0"/>
              <a:t> </a:t>
            </a:r>
            <a:r>
              <a:rPr lang="en-US" sz="3600" dirty="0" smtClean="0"/>
              <a:t>39 </a:t>
            </a:r>
            <a:r>
              <a:rPr lang="en-US" sz="3600" dirty="0"/>
              <a:t>min</a:t>
            </a:r>
            <a:r>
              <a:rPr lang="en-US" sz="3600" dirty="0" smtClean="0"/>
              <a:t>.)</a:t>
            </a:r>
          </a:p>
          <a:p>
            <a:r>
              <a:rPr lang="en-US" sz="3600" dirty="0" smtClean="0"/>
              <a:t>Audience Discussion</a:t>
            </a:r>
          </a:p>
          <a:p>
            <a:r>
              <a:rPr lang="en-US" sz="3600" dirty="0" smtClean="0"/>
              <a:t>Reception at East Street Café (mezzanine level of Union Station)</a:t>
            </a:r>
            <a:endParaRPr lang="en-US" sz="3600" dirty="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Disclaimer</a:t>
            </a:r>
            <a:endParaRPr lang="en-US" b="1" dirty="0">
              <a:solidFill>
                <a:srgbClr val="7030A0"/>
              </a:solidFill>
            </a:endParaRPr>
          </a:p>
        </p:txBody>
      </p:sp>
      <p:sp>
        <p:nvSpPr>
          <p:cNvPr id="3" name="Content Placeholder 2"/>
          <p:cNvSpPr>
            <a:spLocks noGrp="1"/>
          </p:cNvSpPr>
          <p:nvPr>
            <p:ph idx="1"/>
          </p:nvPr>
        </p:nvSpPr>
        <p:spPr/>
        <p:txBody>
          <a:bodyPr>
            <a:normAutofit/>
          </a:bodyPr>
          <a:lstStyle/>
          <a:p>
            <a:pPr marL="0" indent="0">
              <a:buNone/>
            </a:pPr>
            <a:r>
              <a:rPr lang="en-US" sz="4400" dirty="0" smtClean="0"/>
              <a:t>The recommendations in this seminar are solely those of the presenters and not of the Washington Statistical Society or the American Statistical Association</a:t>
            </a:r>
            <a:endParaRPr lang="en-US" sz="4400" dirty="0"/>
          </a:p>
        </p:txBody>
      </p:sp>
    </p:spTree>
    <p:extLst>
      <p:ext uri="{BB962C8B-B14F-4D97-AF65-F5344CB8AC3E}">
        <p14:creationId xmlns:p14="http://schemas.microsoft.com/office/powerpoint/2010/main" val="3561122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273" y="453044"/>
            <a:ext cx="8229600" cy="1143000"/>
          </a:xfrm>
        </p:spPr>
        <p:txBody>
          <a:bodyPr>
            <a:noAutofit/>
          </a:bodyPr>
          <a:lstStyle/>
          <a:p>
            <a:pPr marL="0" indent="0"/>
            <a:r>
              <a:rPr lang="en-US" sz="4800" b="1" dirty="0">
                <a:solidFill>
                  <a:srgbClr val="7030A0"/>
                </a:solidFill>
              </a:rPr>
              <a:t>Topics </a:t>
            </a:r>
            <a:r>
              <a:rPr lang="en-US" sz="4800" b="1" dirty="0" smtClean="0">
                <a:solidFill>
                  <a:srgbClr val="7030A0"/>
                </a:solidFill>
              </a:rPr>
              <a:t>Covered</a:t>
            </a:r>
            <a:r>
              <a:rPr lang="en-US" sz="4800" b="1" dirty="0">
                <a:solidFill>
                  <a:srgbClr val="7030A0"/>
                </a:solidFill>
              </a:rPr>
              <a:t/>
            </a:r>
            <a:br>
              <a:rPr lang="en-US" sz="4800" b="1" dirty="0">
                <a:solidFill>
                  <a:srgbClr val="7030A0"/>
                </a:solidFill>
              </a:rPr>
            </a:br>
            <a:endParaRPr lang="en-US" sz="4800" dirty="0"/>
          </a:p>
        </p:txBody>
      </p:sp>
      <p:sp>
        <p:nvSpPr>
          <p:cNvPr id="3" name="Content Placeholder 2"/>
          <p:cNvSpPr>
            <a:spLocks noGrp="1"/>
          </p:cNvSpPr>
          <p:nvPr>
            <p:ph idx="1"/>
          </p:nvPr>
        </p:nvSpPr>
        <p:spPr/>
        <p:txBody>
          <a:bodyPr>
            <a:normAutofit/>
          </a:bodyPr>
          <a:lstStyle/>
          <a:p>
            <a:pPr marL="0" indent="0" algn="ctr">
              <a:buNone/>
            </a:pPr>
            <a:r>
              <a:rPr lang="en-US" sz="4000" b="1" dirty="0" smtClean="0"/>
              <a:t>Order of Speakers</a:t>
            </a:r>
          </a:p>
          <a:p>
            <a:pPr marL="0" indent="0" algn="ctr">
              <a:buNone/>
            </a:pPr>
            <a:endParaRPr lang="en-US" sz="4000" b="1" dirty="0"/>
          </a:p>
          <a:p>
            <a:pPr marL="0" indent="0">
              <a:buNone/>
            </a:pPr>
            <a:r>
              <a:rPr lang="en-US" sz="4000" b="1" dirty="0" smtClean="0"/>
              <a:t>Stephanie Talbot</a:t>
            </a:r>
          </a:p>
          <a:p>
            <a:pPr marL="0" indent="0">
              <a:buNone/>
            </a:pPr>
            <a:r>
              <a:rPr lang="en-US" sz="4000" b="1" dirty="0" smtClean="0"/>
              <a:t>Bonnie Kegan</a:t>
            </a:r>
          </a:p>
          <a:p>
            <a:pPr marL="0" indent="0">
              <a:buNone/>
            </a:pPr>
            <a:r>
              <a:rPr lang="en-US" sz="4000" b="1" dirty="0" smtClean="0"/>
              <a:t>Elizabeth Johnson</a:t>
            </a:r>
            <a:endParaRPr lang="en-US" sz="4000" b="1" dirty="0"/>
          </a:p>
        </p:txBody>
      </p:sp>
    </p:spTree>
    <p:extLst>
      <p:ext uri="{BB962C8B-B14F-4D97-AF65-F5344CB8AC3E}">
        <p14:creationId xmlns:p14="http://schemas.microsoft.com/office/powerpoint/2010/main" val="2192595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7200" dirty="0" smtClean="0"/>
              <a:t>Stephanie Talbot</a:t>
            </a:r>
            <a:endParaRPr lang="en-US" sz="7200" dirty="0"/>
          </a:p>
        </p:txBody>
      </p:sp>
    </p:spTree>
    <p:extLst>
      <p:ext uri="{BB962C8B-B14F-4D97-AF65-F5344CB8AC3E}">
        <p14:creationId xmlns:p14="http://schemas.microsoft.com/office/powerpoint/2010/main" val="1932038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828799"/>
          </a:xfrm>
        </p:spPr>
        <p:txBody>
          <a:bodyPr/>
          <a:lstStyle/>
          <a:p>
            <a:r>
              <a:rPr lang="en-US" dirty="0" smtClean="0"/>
              <a:t>General Statistics Course Content</a:t>
            </a:r>
            <a:endParaRPr lang="en-US" dirty="0"/>
          </a:p>
        </p:txBody>
      </p:sp>
      <p:sp>
        <p:nvSpPr>
          <p:cNvPr id="3" name="Subtitle 2"/>
          <p:cNvSpPr>
            <a:spLocks noGrp="1"/>
          </p:cNvSpPr>
          <p:nvPr>
            <p:ph type="subTitle" idx="1"/>
          </p:nvPr>
        </p:nvSpPr>
        <p:spPr>
          <a:xfrm>
            <a:off x="1371600" y="2743200"/>
            <a:ext cx="6400800" cy="2743200"/>
          </a:xfrm>
        </p:spPr>
        <p:txBody>
          <a:bodyPr>
            <a:normAutofit/>
          </a:bodyPr>
          <a:lstStyle/>
          <a:p>
            <a:r>
              <a:rPr lang="en-US" dirty="0" smtClean="0"/>
              <a:t>I agree with the outline provided of topics covered in an elementary statistics course but would like us to consider the addition of the Binomial Distribution </a:t>
            </a:r>
            <a:endParaRPr lang="en-US" dirty="0"/>
          </a:p>
        </p:txBody>
      </p:sp>
    </p:spTree>
    <p:extLst>
      <p:ext uri="{BB962C8B-B14F-4D97-AF65-F5344CB8AC3E}">
        <p14:creationId xmlns:p14="http://schemas.microsoft.com/office/powerpoint/2010/main" val="129794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443</TotalTime>
  <Words>1640</Words>
  <Application>Microsoft Office PowerPoint</Application>
  <PresentationFormat>On-screen Show (4:3)</PresentationFormat>
  <Paragraphs>192</Paragraphs>
  <Slides>44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44</vt:i4>
      </vt:variant>
    </vt:vector>
  </HeadingPairs>
  <TitlesOfParts>
    <vt:vector size="47" baseType="lpstr">
      <vt:lpstr>Arial</vt:lpstr>
      <vt:lpstr>Calibri</vt:lpstr>
      <vt:lpstr>Office Theme</vt:lpstr>
      <vt:lpstr>Introductory Statistics at the College Level—Making it More Exciting and Relevant </vt:lpstr>
      <vt:lpstr>Next Statistics Education Seminar</vt:lpstr>
      <vt:lpstr>How to Get WSS Statistics Education Announcements</vt:lpstr>
      <vt:lpstr>Joining WSS and American Statistical Association (ASA)</vt:lpstr>
      <vt:lpstr>Organization of the Seminar</vt:lpstr>
      <vt:lpstr>Disclaimer</vt:lpstr>
      <vt:lpstr>Topics Covered </vt:lpstr>
      <vt:lpstr>PowerPoint Presentation</vt:lpstr>
      <vt:lpstr>General Statistics Course Content</vt:lpstr>
      <vt:lpstr>Some talking points for addition of Binomial Distribution</vt:lpstr>
      <vt:lpstr>PowerPoint Presentation</vt:lpstr>
      <vt:lpstr>How the Content Should be Changed</vt:lpstr>
      <vt:lpstr>Best Practices for Data Collection </vt:lpstr>
      <vt:lpstr>Describing the data</vt:lpstr>
      <vt:lpstr>Probability</vt:lpstr>
      <vt:lpstr>Normal distribution</vt:lpstr>
      <vt:lpstr>Making Data-based Conclusions</vt:lpstr>
      <vt:lpstr>PowerPoint Presentation</vt:lpstr>
      <vt:lpstr>Innovations?</vt:lpstr>
      <vt:lpstr>What is the appeal?</vt:lpstr>
      <vt:lpstr>How should topics be sequenced?</vt:lpstr>
      <vt:lpstr>Another suggestion -   introduce one parameter at a time?</vt:lpstr>
      <vt:lpstr>Concerns</vt:lpstr>
      <vt:lpstr>Technology </vt:lpstr>
      <vt:lpstr>PowerPoint Presentation</vt:lpstr>
      <vt:lpstr>Role of Technology</vt:lpstr>
      <vt:lpstr>Role of Non-lecture Teaching Methods</vt:lpstr>
      <vt:lpstr>Role of Non-lecture Teaching Methods</vt:lpstr>
      <vt:lpstr>STATCRUNCH HIGHLIGHTS</vt:lpstr>
      <vt:lpstr>STATCRUNCH: SURVEY CREATION</vt:lpstr>
      <vt:lpstr>STATCRUNCH: Data Table</vt:lpstr>
      <vt:lpstr>STATCRUNCH: STAT MENU</vt:lpstr>
      <vt:lpstr>STATCRUNCH:GRAPH MENU</vt:lpstr>
      <vt:lpstr>STATCRUNCH: DATA MENU-SIMULATION</vt:lpstr>
      <vt:lpstr>STATCRUNCH: APPLETS</vt:lpstr>
      <vt:lpstr>Role of Non-lecture Teaching Methods</vt:lpstr>
      <vt:lpstr>PowerPoint Presentation</vt:lpstr>
      <vt:lpstr>Content and Technology Changes in Introductory Statistics Classes</vt:lpstr>
      <vt:lpstr>Calculators, Computers and the Internet--Oh my!</vt:lpstr>
      <vt:lpstr>How? Teaching the concepts with applets</vt:lpstr>
      <vt:lpstr>PowerPoint Presentation</vt:lpstr>
      <vt:lpstr>Making Statistics understandable and believable using technology</vt:lpstr>
      <vt:lpstr>How to Get Fathom</vt:lpstr>
      <vt:lpstr>Tinkerplots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for  “Official Statistics in the Service of Business and Industrial Statisticians”</dc:title>
  <dc:creator>cb4</dc:creator>
  <cp:lastModifiedBy>Carol</cp:lastModifiedBy>
  <cp:revision>64</cp:revision>
  <dcterms:created xsi:type="dcterms:W3CDTF">2013-08-13T18:42:41Z</dcterms:created>
  <dcterms:modified xsi:type="dcterms:W3CDTF">2015-02-15T20:06:51Z</dcterms:modified>
</cp:coreProperties>
</file>