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78" r:id="rId1"/>
  </p:sldMasterIdLst>
  <p:notesMasterIdLst>
    <p:notesMasterId r:id="rId22"/>
  </p:notesMasterIdLst>
  <p:handoutMasterIdLst>
    <p:handoutMasterId r:id="rId23"/>
  </p:handoutMasterIdLst>
  <p:sldIdLst>
    <p:sldId id="522" r:id="rId2"/>
    <p:sldId id="598" r:id="rId3"/>
    <p:sldId id="623" r:id="rId4"/>
    <p:sldId id="599" r:id="rId5"/>
    <p:sldId id="616" r:id="rId6"/>
    <p:sldId id="611" r:id="rId7"/>
    <p:sldId id="612" r:id="rId8"/>
    <p:sldId id="618" r:id="rId9"/>
    <p:sldId id="620" r:id="rId10"/>
    <p:sldId id="622" r:id="rId11"/>
    <p:sldId id="601" r:id="rId12"/>
    <p:sldId id="608" r:id="rId13"/>
    <p:sldId id="609" r:id="rId14"/>
    <p:sldId id="610" r:id="rId15"/>
    <p:sldId id="613" r:id="rId16"/>
    <p:sldId id="621" r:id="rId17"/>
    <p:sldId id="614" r:id="rId18"/>
    <p:sldId id="619" r:id="rId19"/>
    <p:sldId id="607" r:id="rId20"/>
    <p:sldId id="594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672" userDrawn="1">
          <p15:clr>
            <a:srgbClr val="A4A3A4"/>
          </p15:clr>
        </p15:guide>
        <p15:guide id="4" orient="horz" pos="38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shooksa" initials="b" lastIdx="1" clrIdx="0"/>
  <p:cmAuthor id="1" name="Kott, Phillip" initials="KP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82"/>
    <a:srgbClr val="006600"/>
    <a:srgbClr val="BF311A"/>
    <a:srgbClr val="4F2683"/>
    <a:srgbClr val="FFC525"/>
    <a:srgbClr val="5D9732"/>
    <a:srgbClr val="00CC00"/>
    <a:srgbClr val="FF0000"/>
    <a:srgbClr val="C0CADD"/>
    <a:srgbClr val="F4E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1" autoAdjust="0"/>
    <p:restoredTop sz="95232" autoAdjust="0"/>
  </p:normalViewPr>
  <p:slideViewPr>
    <p:cSldViewPr>
      <p:cViewPr varScale="1">
        <p:scale>
          <a:sx n="63" d="100"/>
          <a:sy n="63" d="100"/>
        </p:scale>
        <p:origin x="1286" y="58"/>
      </p:cViewPr>
      <p:guideLst>
        <p:guide orient="horz" pos="2160"/>
        <p:guide pos="2880"/>
        <p:guide orient="horz" pos="672"/>
        <p:guide orient="horz" pos="384"/>
      </p:guideLst>
    </p:cSldViewPr>
  </p:slideViewPr>
  <p:outlineViewPr>
    <p:cViewPr>
      <p:scale>
        <a:sx n="33" d="100"/>
        <a:sy n="33" d="100"/>
      </p:scale>
      <p:origin x="0" y="-1621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96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defTabSz="91491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297" y="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defTabSz="91491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989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defTabSz="914912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7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297" y="8829989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defTabSz="914912">
              <a:defRPr sz="1200">
                <a:latin typeface="Arial" charset="0"/>
              </a:defRPr>
            </a:lvl1pPr>
          </a:lstStyle>
          <a:p>
            <a:pPr>
              <a:defRPr/>
            </a:pPr>
            <a:fld id="{F14AD3AF-E853-41DD-9C6B-157657455C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14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852" y="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815" y="4415790"/>
            <a:ext cx="502837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80"/>
            <a:ext cx="29731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852" y="8831580"/>
            <a:ext cx="297314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latin typeface="Arial" charset="0"/>
              </a:defRPr>
            </a:lvl1pPr>
          </a:lstStyle>
          <a:p>
            <a:pPr>
              <a:defRPr/>
            </a:pPr>
            <a:fld id="{8DB8C9F8-2507-43B8-94EB-5DEE5D53B0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38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138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312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35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355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725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858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6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0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8C9F8-2507-43B8-94EB-5DEE5D53B02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392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0" y="6536268"/>
            <a:ext cx="9144000" cy="3217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 userDrawn="1"/>
        </p:nvSpPr>
        <p:spPr bwMode="auto">
          <a:xfrm>
            <a:off x="7255934" y="6519334"/>
            <a:ext cx="116046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www.rti.org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2819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96900"/>
            <a:ext cx="914400" cy="368300"/>
          </a:xfrm>
          <a:prstGeom prst="rect">
            <a:avLst/>
          </a:prstGeom>
        </p:spPr>
      </p:pic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498157"/>
            <a:ext cx="6934200" cy="676656"/>
          </a:xfrm>
          <a:noFill/>
        </p:spPr>
        <p:txBody>
          <a:bodyPr rIns="91440"/>
          <a:lstStyle>
            <a:lvl1pPr algn="r">
              <a:defRPr sz="2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6934200" cy="381000"/>
          </a:xfrm>
        </p:spPr>
        <p:txBody>
          <a:bodyPr/>
          <a:lstStyle>
            <a:lvl1pPr marL="0" indent="0" algn="r">
              <a:buFont typeface="Wingdings" pitchFamily="1" charset="2"/>
              <a:buNone/>
              <a:defRPr lang="en-US" sz="2000" kern="1200" dirty="0">
                <a:solidFill>
                  <a:srgbClr val="FFFFFF"/>
                </a:solidFill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solidFill>
            <a:srgbClr val="BF311A"/>
          </a:solidFill>
          <a:ln>
            <a:noFill/>
          </a:ln>
        </p:spPr>
        <p:txBody>
          <a:bodyPr/>
          <a:lstStyle/>
          <a:p>
            <a:r>
              <a:rPr lang="en-US" dirty="0"/>
              <a:t>JSM 2015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2133600"/>
            <a:ext cx="6934200" cy="685800"/>
          </a:xfrm>
        </p:spPr>
        <p:txBody>
          <a:bodyPr/>
          <a:lstStyle>
            <a:lvl1pPr marL="0" indent="0" algn="r">
              <a:buNone/>
              <a:defRPr sz="1600">
                <a:solidFill>
                  <a:srgbClr val="BCDDFB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30" name="TextBox 29"/>
          <p:cNvSpPr txBox="1"/>
          <p:nvPr userDrawn="1"/>
        </p:nvSpPr>
        <p:spPr>
          <a:xfrm>
            <a:off x="2057400" y="6604456"/>
            <a:ext cx="43570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1200" baseline="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  <a:ea typeface="ヒラギノ角ゴ Pro W3" pitchFamily="1" charset="-128"/>
                <a:cs typeface="+mn-cs"/>
              </a:rPr>
              <a:t>RTI International is a registered trademark and a trade name of Research Triangle Institute.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JSM 2015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JSM 2015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-Line Title and 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26465" cy="1068387"/>
          </a:xfrm>
        </p:spPr>
        <p:txBody>
          <a:bodyPr lIns="182880" tIns="91440" rIns="182880" bIns="91440"/>
          <a:lstStyle>
            <a:lvl1pPr marL="0">
              <a:lnSpc>
                <a:spcPct val="90000"/>
              </a:lnSpc>
              <a:defRPr baseline="0"/>
            </a:lvl1pPr>
          </a:lstStyle>
          <a:p>
            <a:r>
              <a:rPr lang="en-US" dirty="0"/>
              <a:t>Click to edit Master title style. This one can wrap to two lines. Filler copy added.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JSM 2015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886200" cy="4983163"/>
          </a:xfrm>
        </p:spPr>
        <p:txBody>
          <a:bodyPr/>
          <a:lstStyle>
            <a:lvl1pPr marL="222250" indent="-222250">
              <a:defRPr sz="2000"/>
            </a:lvl1pPr>
            <a:lvl2pPr marL="463550" indent="-241300">
              <a:buFont typeface="Arial" pitchFamily="34" charset="0"/>
              <a:buChar char="–"/>
              <a:defRPr sz="1800"/>
            </a:lvl2pPr>
            <a:lvl3pPr marL="679450" indent="-222250">
              <a:buFont typeface="Wingdings" pitchFamily="2" charset="2"/>
              <a:buChar char="§"/>
              <a:tabLst/>
              <a:defRPr sz="1600"/>
            </a:lvl3pPr>
            <a:lvl4pPr marL="1031875" indent="-228600"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143000"/>
            <a:ext cx="3886200" cy="4983163"/>
          </a:xfrm>
        </p:spPr>
        <p:txBody>
          <a:bodyPr/>
          <a:lstStyle>
            <a:lvl1pPr marL="222250" indent="-22225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4572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553200"/>
            <a:ext cx="1447800" cy="304800"/>
          </a:xfrm>
        </p:spPr>
        <p:txBody>
          <a:bodyPr/>
          <a:lstStyle/>
          <a:p>
            <a:r>
              <a:rPr lang="en-US" dirty="0"/>
              <a:t>JSM 2015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Line Title Plus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 marL="222250" indent="-222250">
              <a:defRPr sz="2000"/>
            </a:lvl1pPr>
            <a:lvl2pPr marL="457200" indent="-234950">
              <a:buFont typeface="Arial" pitchFamily="34" charset="0"/>
              <a:buChar char="–"/>
              <a:defRPr sz="1800"/>
            </a:lvl2pPr>
            <a:lvl3pPr marL="679450" indent="-222250">
              <a:buFont typeface="Wingdings" pitchFamily="2" charset="2"/>
              <a:buChar char="§"/>
              <a:defRPr sz="1600"/>
            </a:lvl3pPr>
            <a:lvl4pPr marL="1031875" indent="-228600"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8862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0825" cy="1068387"/>
          </a:xfrm>
        </p:spPr>
        <p:txBody>
          <a:bodyPr lIns="182880" tIns="91440" rIns="182880" bIns="91440"/>
          <a:lstStyle>
            <a:lvl1pPr marL="0">
              <a:lnSpc>
                <a:spcPct val="90000"/>
              </a:lnSpc>
              <a:defRPr baseline="0"/>
            </a:lvl1pPr>
          </a:lstStyle>
          <a:p>
            <a:r>
              <a:rPr lang="en-US" dirty="0"/>
              <a:t>Click to edit Master title style. This one can wrap to two lines. Filler copy added.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JSM 2015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JSM 2015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0825" cy="1068387"/>
          </a:xfrm>
        </p:spPr>
        <p:txBody>
          <a:bodyPr lIns="182880" tIns="91440" rIns="182880" bIns="91440"/>
          <a:lstStyle>
            <a:lvl1pPr marL="0">
              <a:lnSpc>
                <a:spcPct val="90000"/>
              </a:lnSpc>
              <a:defRPr baseline="0"/>
            </a:lvl1pPr>
          </a:lstStyle>
          <a:p>
            <a:r>
              <a:rPr lang="en-US" dirty="0"/>
              <a:t>Click to edit Master title style. This one can wrap to two lines. Filler copy added.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JSM 2015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JSM 2015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3733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57200" y="2743200"/>
            <a:ext cx="6477000" cy="676687"/>
          </a:xfrm>
          <a:noFill/>
        </p:spPr>
        <p:txBody>
          <a:bodyPr/>
          <a:lstStyle>
            <a:lvl1pPr algn="l">
              <a:defRPr sz="2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Ar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JSM 2015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-1"/>
            <a:ext cx="9144000" cy="6126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182880" tIns="91440" rIns="182880" bIns="914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7200" y="6553200"/>
            <a:ext cx="1447800" cy="304800"/>
          </a:xfrm>
          <a:prstGeom prst="rect">
            <a:avLst/>
          </a:prstGeom>
          <a:solidFill>
            <a:srgbClr val="BF311A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JSM 2015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0" y="6553199"/>
            <a:ext cx="457200" cy="304801"/>
          </a:xfrm>
          <a:prstGeom prst="rect">
            <a:avLst/>
          </a:prstGeom>
          <a:solidFill>
            <a:srgbClr val="04294A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D4325D4D-289E-48C1-B277-2BEB492A7D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</p:sldLayoutIdLst>
  <p:hf hdr="0" dt="0"/>
  <p:txStyles>
    <p:titleStyle>
      <a:lvl1pPr marL="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1" charset="0"/>
          <a:cs typeface="Arial" charset="0"/>
        </a:defRPr>
      </a:lvl9pPr>
    </p:titleStyle>
    <p:bodyStyle>
      <a:lvl1pPr marL="280988" indent="-2809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349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1800">
          <a:solidFill>
            <a:schemeClr val="tx1"/>
          </a:solidFill>
          <a:latin typeface="+mn-lt"/>
          <a:cs typeface="+mn-cs"/>
        </a:defRPr>
      </a:lvl2pPr>
      <a:lvl3pPr marL="679450" indent="-2222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2" charset="2"/>
        <a:buChar char="§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1" charset="2"/>
        <a:buChar char="§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1" charset="2"/>
        <a:buChar char="§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1" charset="2"/>
        <a:buChar char="§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F82"/>
        </a:buClr>
        <a:buSzPct val="80000"/>
        <a:buFont typeface="Wingdings" pitchFamily="1" charset="2"/>
        <a:buChar char="§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ctrTitle"/>
          </p:nvPr>
        </p:nvSpPr>
        <p:spPr>
          <a:xfrm>
            <a:off x="1524000" y="609600"/>
            <a:ext cx="7239000" cy="676656"/>
          </a:xfrm>
        </p:spPr>
        <p:txBody>
          <a:bodyPr/>
          <a:lstStyle/>
          <a:p>
            <a:pPr>
              <a:spcAft>
                <a:spcPts val="600"/>
              </a:spcAft>
            </a:pP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of Using     Calibration Weighting When    Unit  Nonresponse is a Function of Variables  Collected on the Survey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1524000" y="2133600"/>
            <a:ext cx="7239000" cy="685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Phillip S. Kott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35169" y="6553199"/>
            <a:ext cx="574430" cy="304801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599" y="6553200"/>
            <a:ext cx="1330569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3424416"/>
            <a:ext cx="708660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4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altLang="en-US" sz="3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 </a:t>
            </a:r>
            <a:r>
              <a:rPr lang="en-US" altLang="en-US" sz="3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altLang="en-US" sz="3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3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[1 +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exp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(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x</a:t>
            </a:r>
            <a:r>
              <a:rPr lang="en-US" altLang="en-US" sz="3600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3600" i="1" baseline="30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T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g</a:t>
            </a: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)]</a:t>
            </a:r>
            <a:r>
              <a:rPr lang="en-US" altLang="en-US" sz="36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3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3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=  </a:t>
            </a:r>
            <a:r>
              <a:rPr lang="en-US" altLang="en-US" sz="3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altLang="en-US" sz="36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 </a:t>
            </a:r>
          </a:p>
          <a:p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        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                                  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            Model       Calibration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Calibration</a:t>
            </a:r>
            <a:endParaRPr lang="en-US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          variables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variables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target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      (e.g., income)  (e.g., median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                              income in area)                               </a:t>
            </a:r>
          </a:p>
          <a:p>
            <a:endParaRPr lang="en-US" sz="3600" b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sz="36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An Example:  The RECS National Pilot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01269"/>
            <a:ext cx="8077200" cy="5410200"/>
          </a:xfrm>
        </p:spPr>
        <p:txBody>
          <a:bodyPr/>
          <a:lstStyle/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Data from the Residential Energy Consumption Survey (RECS) National Pilot, a stratified, two-stage web/mail survey of mailable housing unit (HU) addresses in 2015.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Adjustments to exclude unoccupied and non-primary residences were incorporated into the design weights.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5334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87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Calibration and Model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877823"/>
            <a:ext cx="8077200" cy="54102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RECS National Pilot had roughly a 40% response rate. 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Variables in both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alt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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Indicators for 17 geographic domains, 4 collection protocols, 2 incentive regimes, and an urbanicity indicator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Variables considered for 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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Census-block-group-level fractions of home ownership and with income under 60K;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 mail-frame single-family-dwelling-unit (SFDU) indicator.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Variables considered for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alt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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Income under 60K, home ownership status, and housing unit type (detached, mobile, etc.)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24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5334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73"/>
            <a:ext cx="9144000" cy="61264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Fitting a MAR Model Via Calibration Weighting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8302" y="990600"/>
            <a:ext cx="7772400" cy="49831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Variable and Calibration Variables are the Same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Contrast                                                     Adjusted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Wald F            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-value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GEOGRAPHICAL AREA             	     4.63     	0.0000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INCENTIVE                  		   17.63     	0.0000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PROTOCOL                     		     8.76    	0.0000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URBANICITY INDICATOR         	     3.19     	0.0741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CBG LOW INCOME  (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60K)     	     8.44     	0.0037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FRACTION OWNED IN CBG       	     2.52     	0.1128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SINGLE FAMILY UNIT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FRAME	   16.95    	0.0000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-------------------------------------------------------------------------------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CBG = Census Block Group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8302" y="6553200"/>
            <a:ext cx="1447800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513184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226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110" y="-46037"/>
            <a:ext cx="9144000" cy="61264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Fitting the Analogous NMAR1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85800"/>
            <a:ext cx="7772400" cy="49831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Same Calibration Variables as MAR Model with  Some </a:t>
            </a:r>
            <a:r>
              <a:rPr lang="en-US" sz="2400" dirty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Analogous Survey-Derived Model Variables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Contrast                                                  Adjusted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Wald F            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-value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GEOGRAPHICAL AREA      	     	   4.51     	0.0000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INCENTIVE                   		 14.43     	0.0001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PROTOCOL                     		   7.37     	0.0001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URBANICITY INDICATOR 	     	   2.71     	0.0996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LOW INCOME				   3.30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	0.0695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 OWNED                     		 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0.28     	0.5938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SINGLE FAMILY UNIT</a:t>
            </a:r>
            <a:r>
              <a:rPr lang="en-US" sz="2200" dirty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200" dirty="0">
                <a:solidFill>
                  <a:srgbClr val="0066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SURVEY       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0.00     	0.9548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Single Family Unit includes mobile homes. Results are similar when mobile homes (and when attached homes) are excluded.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SAS Monospace" panose="020B0609020202020204" pitchFamily="49" charset="0"/>
                <a:ea typeface="Calibri" panose="020F0502020204030204" pitchFamily="34" charset="0"/>
                <a:cs typeface="SAS Monospace" panose="020B0609020202020204" pitchFamily="49" charset="0"/>
              </a:rPr>
              <a:t> -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553200"/>
            <a:ext cx="1447800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485192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52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110" y="-46037"/>
            <a:ext cx="9144000" cy="61264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Fitting NMAR2 Model with Dropped SFDU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685800"/>
            <a:ext cx="7772400" cy="51355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NMAR Model After Removing Model Variables and      Associated Calibration Variables with  F &lt; 1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Contrast                                              Adjusted 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Wald F                 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-value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GEOGRAPHICAL AREA	           4.53     		0.0000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INCENTIVE                   	         14.89     		0.0001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PROTOCOL                     	           7.98     		0.0000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URBANICITY INDICATOR                2.89     		0.0894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LOW INCOME 	           	           5.60     		0.0179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 OWNED			           4.73  		0.0297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------------------------------------------------------------------------------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 for Model 3, which uses an OLS prediction for the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income-no-more-than-60K variable, are similar.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5334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5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446" y="0"/>
            <a:ext cx="9144000" cy="61264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an NMAR3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254" y="1013556"/>
            <a:ext cx="8610600" cy="5132516"/>
          </a:xfrm>
        </p:spPr>
        <p:txBody>
          <a:bodyPr/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Let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endParaRPr lang="en-US" altLang="en-US" sz="2300" dirty="0">
              <a:solidFill>
                <a:srgbClr val="006600"/>
              </a:solidFill>
              <a:latin typeface="Times New Roman" panose="02020603050405020304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lnSpc>
                <a:spcPct val="114000"/>
              </a:lnSpc>
              <a:buNone/>
            </a:pPr>
            <a:endParaRPr lang="en-US" altLang="en-US" sz="2200" i="1" dirty="0">
              <a:latin typeface="Times New Roman" panose="02020603050405020304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559420"/>
            <a:ext cx="1447800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5334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15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-1219200" y="1479386"/>
                <a:ext cx="9448800" cy="22624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  <m:sub>
                                <m:r>
                                  <a:rPr lang="en-US" sz="2800" b="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2800" b="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b="1" i="0">
                                              <a:latin typeface="Cambria Math" panose="02040503050406030204" pitchFamily="18" charset="0"/>
                                            </a:rPr>
                                            <m:t>𝐱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n-US" sz="2800" b="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b="1" i="0">
                                              <a:latin typeface="Cambria Math" panose="02040503050406030204" pitchFamily="18" charset="0"/>
                                            </a:rPr>
                                            <m:t>𝐱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800" b="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d>
                            <m:r>
                              <a:rPr lang="en-US" sz="2800" b="0" i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  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</a:rPr>
                                  <m:t>𝐳</m:t>
                                </m:r>
                              </m:e>
                              <m:sub>
                                <m:r>
                                  <a:rPr lang="en-US" sz="2800" b="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2800" b="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b="1" i="0">
                                              <a:latin typeface="Cambria Math" panose="02040503050406030204" pitchFamily="18" charset="0"/>
                                            </a:rPr>
                                            <m:t>𝐳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n-US" sz="2800" b="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b="1" i="0">
                                              <a:latin typeface="Cambria Math" panose="02040503050406030204" pitchFamily="18" charset="0"/>
                                            </a:rPr>
                                            <m:t>𝐳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800" b="0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</m:d>
                            <m:r>
                              <a:rPr lang="en-US" sz="2800" b="0" i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   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  <m:sub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800" b="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2800" b="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 </m:t>
                            </m:r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</a:rPr>
                                  <m:t>𝐳</m:t>
                                </m:r>
                              </m:e>
                              <m:sub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800" b="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mr>
                        <m:mr>
                          <m:e/>
                        </m:mr>
                        <m:mr>
                          <m:e/>
                        </m:mr>
                        <m:mr>
                          <m:e>
                            <m:eqArr>
                              <m:eqArr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̃"/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800" b="1" i="0">
                                            <a:latin typeface="Cambria Math" panose="02040503050406030204" pitchFamily="18" charset="0"/>
                                          </a:rPr>
                                          <m:t>𝐳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800" b="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</a:rPr>
                                  <m:t>𝐀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1" i="0">
                                        <a:latin typeface="Cambria Math" panose="02040503050406030204" pitchFamily="18" charset="0"/>
                                      </a:rPr>
                                      <m:t>𝐳</m:t>
                                    </m:r>
                                  </m:e>
                                  <m:sub>
                                    <m:r>
                                      <a:rPr lang="en-US" sz="2800" b="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800" b="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   </m:t>
                                </m:r>
                                <m:r>
                                  <m:rPr>
                                    <m:nor/>
                                  </m:rPr>
                                  <a:rPr lang="en-US" sz="280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for</m:t>
                                </m:r>
                                <m:r>
                                  <m:rPr>
                                    <m:nor/>
                                  </m:rPr>
                                  <a:rPr lang="en-US" sz="280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80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some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0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en-US" sz="280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2 </m:t>
                                </m:r>
                                <m:r>
                                  <a:rPr lang="en-US" sz="2800" b="0" i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m:rPr>
                                    <m:nor/>
                                  </m:rPr>
                                  <a:rPr lang="en-US" sz="280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3  </m:t>
                                </m:r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</a:rPr>
                                  <m:t>𝐀</m:t>
                                </m:r>
                              </m:e>
                              <m:e/>
                            </m:eqArr>
                          </m:e>
                        </m:mr>
                      </m:m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19200" y="1479386"/>
                <a:ext cx="9448800" cy="22624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9553952"/>
              </p:ext>
            </p:extLst>
          </p:nvPr>
        </p:nvGraphicFramePr>
        <p:xfrm>
          <a:off x="4318000" y="2590800"/>
          <a:ext cx="914400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5" imgW="914400" imgH="179640" progId="Equation.DSMT4">
                  <p:embed/>
                </p:oleObj>
              </mc:Choice>
              <mc:Fallback>
                <p:oleObj name="Equation" r:id="rId5" imgW="914400" imgH="179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18000" y="2590800"/>
                        <a:ext cx="914400" cy="179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507951"/>
              </p:ext>
            </p:extLst>
          </p:nvPr>
        </p:nvGraphicFramePr>
        <p:xfrm>
          <a:off x="4718050" y="25908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7" imgW="114120" imgH="177480" progId="Equation.DSMT4">
                  <p:embed/>
                </p:oleObj>
              </mc:Choice>
              <mc:Fallback>
                <p:oleObj name="Equation" r:id="rId7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18050" y="25908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218936"/>
              </p:ext>
            </p:extLst>
          </p:nvPr>
        </p:nvGraphicFramePr>
        <p:xfrm>
          <a:off x="4718050" y="25908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18050" y="25908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145720"/>
              </p:ext>
            </p:extLst>
          </p:nvPr>
        </p:nvGraphicFramePr>
        <p:xfrm>
          <a:off x="515566" y="3880014"/>
          <a:ext cx="7499183" cy="2447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9" imgW="3035160" imgH="990360" progId="Equation.DSMT4">
                  <p:embed/>
                </p:oleObj>
              </mc:Choice>
              <mc:Fallback>
                <p:oleObj name="Equation" r:id="rId9" imgW="303516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5566" y="3880014"/>
                        <a:ext cx="7499183" cy="2447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353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Results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(Using SUDAAN)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254" y="1013556"/>
            <a:ext cx="8610600" cy="5132516"/>
          </a:xfrm>
        </p:spPr>
        <p:txBody>
          <a:bodyPr/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altLang="en-US" sz="2300" i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MAR Model 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Assumes HUs are missing at random using all the possible components of </a:t>
            </a:r>
            <a:r>
              <a:rPr lang="en-US" altLang="en-US" sz="2300" b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300" i="1" baseline="-250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k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altLang="en-US" sz="2300" i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NMAR1 Model 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– Assumes HUs are missing </a:t>
            </a:r>
            <a:r>
              <a:rPr lang="en-US" altLang="en-US" sz="2300" i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not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at random with ownership status,  income &lt; 60K, and single family dwelling units as the model-only variables in </a:t>
            </a:r>
            <a:r>
              <a:rPr lang="en-US" altLang="en-US" sz="2300" b="1" dirty="0" err="1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altLang="en-US" sz="2300" i="1" baseline="-25000" dirty="0" err="1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300" baseline="-250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with their analogues in </a:t>
            </a:r>
            <a:r>
              <a:rPr lang="en-US" altLang="en-US" sz="2300" b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300" i="1" baseline="-250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altLang="en-US" sz="2300" i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NMAR2 Model with Dropped SFDU 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– Assumes HUs are missing </a:t>
            </a:r>
            <a:r>
              <a:rPr lang="en-US" altLang="en-US" sz="2300" i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not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at random with ownership status and income &lt; 60K as the model-only variables in </a:t>
            </a:r>
            <a:r>
              <a:rPr lang="en-US" altLang="en-US" sz="2300" b="1" dirty="0" err="1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altLang="en-US" sz="2300" i="1" baseline="-25000" dirty="0" err="1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300" baseline="-250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with their analogues in </a:t>
            </a:r>
            <a:r>
              <a:rPr lang="en-US" altLang="en-US" sz="2300" b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300" i="1" baseline="-250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 (no SFDU)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altLang="en-US" sz="2300" i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NMAR3 Model with Dropped SFDU and OLS Predictions of the Other Model Variables 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– Like previous model but uses OLS predictors of </a:t>
            </a:r>
            <a:r>
              <a:rPr lang="en-US" altLang="en-US" sz="2300" b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model-only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300" b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variables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(</a:t>
            </a:r>
            <a:r>
              <a:rPr lang="en-US" altLang="en-US" sz="2300" b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altLang="en-US" sz="2300" baseline="-250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en-US" sz="2300" i="1" baseline="-250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) as the</a:t>
            </a:r>
            <a:r>
              <a:rPr lang="en-US" altLang="en-US" sz="2300" b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shadow variables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 (</a:t>
            </a:r>
            <a:r>
              <a:rPr lang="en-US" altLang="en-US" sz="2300" b="1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300" baseline="-250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en-US" sz="2300" i="1" baseline="-250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300" dirty="0"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).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endParaRPr lang="en-US" altLang="en-US" sz="2300" dirty="0">
              <a:solidFill>
                <a:srgbClr val="006600"/>
              </a:solidFill>
              <a:latin typeface="Times New Roman" panose="02020603050405020304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lnSpc>
                <a:spcPct val="114000"/>
              </a:lnSpc>
              <a:buNone/>
            </a:pPr>
            <a:endParaRPr lang="en-US" altLang="en-US" sz="2200" i="1" dirty="0">
              <a:latin typeface="Times New Roman" panose="02020603050405020304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559420"/>
            <a:ext cx="1447800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5334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2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1"/>
            <a:ext cx="9144000" cy="1219202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</a:rPr>
              <a:t>Relative Percent Differences of the Estimated Means Using Alternative Models of Nonresponse Adjustment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8425" y="1799176"/>
            <a:ext cx="8610600" cy="5132516"/>
          </a:xfrm>
        </p:spPr>
        <p:txBody>
          <a:bodyPr/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endParaRPr lang="en-US" altLang="en-US" sz="2300" dirty="0">
              <a:solidFill>
                <a:srgbClr val="006600"/>
              </a:solidFill>
              <a:latin typeface="Times New Roman" panose="02020603050405020304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lnSpc>
                <a:spcPct val="114000"/>
              </a:lnSpc>
              <a:buNone/>
            </a:pPr>
            <a:endParaRPr lang="en-US" altLang="en-US" sz="2200" i="1" dirty="0">
              <a:latin typeface="Times New Roman" panose="02020603050405020304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559420"/>
            <a:ext cx="1447800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863" y="6559420"/>
            <a:ext cx="5334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990600" y="523254"/>
            <a:ext cx="2262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3255" y="1458519"/>
            <a:ext cx="8871438" cy="5033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Distribution Across 26 Variables              Mean    Median      Max </a:t>
            </a:r>
            <a:r>
              <a:rPr lang="en-US" sz="2200" cap="small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</a:t>
            </a:r>
            <a:endParaRPr lang="en-US" sz="22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    All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|log(MAR) – log(MCAR)|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	            2.56       2.15           9.48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|log(NMAR1) – log(MAR)|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100             2.09       1.24         11.38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|log(NMAR2) – log(NMAR1)|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100        0.04       0.02           0.26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|log(NMAR3) – log(NMAR2)|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100        0.02       0.02           0.10 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</a:rPr>
              <a:t>Among Owned Housing Units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|log(MAR) – log(MCAR)| 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>
                <a:latin typeface="Times New Roman" panose="02020603050405020304" pitchFamily="18" charset="0"/>
                <a:ea typeface="Calibri" panose="020F0502020204030204" pitchFamily="34" charset="0"/>
              </a:rPr>
              <a:t>100              0.86      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0.66 	</a:t>
            </a:r>
            <a:r>
              <a:rPr lang="en-US" sz="220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200" baseline="-250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5.58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|log(NMAR1) – log(MAR)| 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100            1.42       0.73        12.80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|log(NMAR2) – log(NMAR1)|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100        0.05       0.03          0.22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|log(NMAR3) – log(NMAR2)|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100        0.02       0.01          0.11</a:t>
            </a:r>
          </a:p>
        </p:txBody>
      </p:sp>
    </p:spTree>
    <p:extLst>
      <p:ext uri="{BB962C8B-B14F-4D97-AF65-F5344CB8AC3E}">
        <p14:creationId xmlns:p14="http://schemas.microsoft.com/office/powerpoint/2010/main" val="2586363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862" y="0"/>
            <a:ext cx="9144000" cy="1219202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Differences of Estimated Standard Errors Using Alternative Models of Nonresponse Adjustment 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8425" y="1799176"/>
            <a:ext cx="8610600" cy="5132516"/>
          </a:xfrm>
        </p:spPr>
        <p:txBody>
          <a:bodyPr/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endParaRPr lang="en-US" altLang="en-US" sz="2300" dirty="0">
              <a:solidFill>
                <a:srgbClr val="006600"/>
              </a:solidFill>
              <a:latin typeface="Times New Roman" panose="02020603050405020304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lnSpc>
                <a:spcPct val="114000"/>
              </a:lnSpc>
              <a:buNone/>
            </a:pPr>
            <a:endParaRPr lang="en-US" altLang="en-US" sz="2200" i="1" dirty="0">
              <a:latin typeface="Times New Roman" panose="02020603050405020304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559420"/>
            <a:ext cx="1447800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863" y="6559420"/>
            <a:ext cx="5334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990600" y="523254"/>
            <a:ext cx="2262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7022" y="1480929"/>
            <a:ext cx="8118231" cy="4908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Distribution Across 26 Variables             Mean       Median      Max</a:t>
            </a:r>
          </a:p>
          <a:p>
            <a:pPr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cap="small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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All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(log(MAR) – log(MCAR))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   </a:t>
            </a:r>
            <a:r>
              <a:rPr lang="en-US" sz="22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-14.19        -11.78         6.67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(log(NMAR1) – log(MAR))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100        16.40           1.17     199.48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(log(NMAR2) – log(NMAR1))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-6.96         -1.26        18.75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(log(NMAR3) – log(NMAR2))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-3.74         -1.85          4.51        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Among Owned Housing Unit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(log(MAR) – log(MCAR))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100             1.94         0.58        13.36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(log(NMAR1) – log(MAR))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100         17.51       17.58        99.71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(log(NMAR2) – log(NMAR1)))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</a:t>
            </a:r>
            <a:r>
              <a:rPr lang="en-US" sz="22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-10.48    </a:t>
            </a:r>
            <a:r>
              <a:rPr lang="en-US" sz="22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-9.74    </a:t>
            </a:r>
            <a:r>
              <a:rPr lang="en-US" sz="2200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-0.33</a:t>
            </a:r>
          </a:p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 (log(NMAR3) – log(NMAR2))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100     -0.56    </a:t>
            </a:r>
            <a:r>
              <a:rPr lang="en-US" sz="22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  -0.47          1.98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57640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110" y="-46037"/>
            <a:ext cx="9144000" cy="61264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of Method and a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7772400" cy="4983163"/>
          </a:xfrm>
        </p:spPr>
        <p:txBody>
          <a:bodyPr/>
          <a:lstStyle/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calibration variables as if nonresponse is missing at random.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obvious proxies with analogous survey variables and refit nonresponse model.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need to drop some model variables.  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Refit after creating shadow variables.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many circumstances, we should compare the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of modeling nonresponse as not at random versus at random. </a:t>
            </a:r>
            <a:endParaRPr lang="en-US" sz="22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553200"/>
            <a:ext cx="1371600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5334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1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8153400" cy="4983163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Deville’s calibration equation for handling nonresponse that need not be missing at random and WTADJX. </a:t>
            </a:r>
          </a:p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Estimating Variances</a:t>
            </a:r>
          </a:p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An Example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Fitting the Response Model</a:t>
            </a:r>
          </a:p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(with WTADJUST and WTADJX)</a:t>
            </a:r>
          </a:p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Model-only and Shadow Variables</a:t>
            </a:r>
          </a:p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Results</a:t>
            </a:r>
          </a:p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Conclusion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5334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93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7772400" cy="4983163"/>
          </a:xfrm>
        </p:spPr>
        <p:txBody>
          <a:bodyPr/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rgbClr val="003F82"/>
              </a:buClr>
              <a:buNone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for this research was provided by NSF award number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rgbClr val="003F82"/>
              </a:buClr>
              <a:buNone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SES-1424492.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rgbClr val="003F82"/>
              </a:buClr>
              <a:buNone/>
            </a:pP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rgbClr val="003F82"/>
              </a:buClr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came from the 2015 Residential Consumption Survey National Pilot sponsored by the Energy Information Administration (EIA). 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rgbClr val="003F82"/>
              </a:buClr>
              <a:buNone/>
            </a:pP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Clr>
                <a:srgbClr val="003F82"/>
              </a:buClr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all opinions expressed are my own. 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33400" y="6553200"/>
            <a:ext cx="1371600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1" y="6553200"/>
            <a:ext cx="569166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Calibration Equation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0228" y="1066958"/>
            <a:ext cx="8153400" cy="4983163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By fitting a calibration equation of the form </a:t>
            </a:r>
          </a:p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US" altLang="en-US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altLang="en-US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 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altLang="en-US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[1 +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exp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 MT"/>
              </a:rPr>
              <a:t>(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  <a:sym typeface="Symbol MT"/>
              </a:rPr>
              <a:t>x</a:t>
            </a:r>
            <a:r>
              <a:rPr lang="en-US" alt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800" i="1" baseline="30000" dirty="0" err="1">
                <a:latin typeface="Times New Roman" pitchFamily="18" charset="0"/>
                <a:cs typeface="Times New Roman" pitchFamily="18" charset="0"/>
                <a:sym typeface="Symbol MT"/>
              </a:rPr>
              <a:t>T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  <a:sym typeface="Symbol MT"/>
              </a:rPr>
              <a:t>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)]</a:t>
            </a:r>
            <a:r>
              <a:rPr lang="en-US" altLang="en-US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altLang="en-US" sz="2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(i.e., by solving for 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) one can simultaneously fit a logistic probability of response function and create calibration-adjusted weights using the WTADJX procedure in SUDAAN 11</a:t>
            </a:r>
            <a:r>
              <a:rPr lang="en-US" altLang="en-US" sz="2200" baseline="30000" dirty="0">
                <a:latin typeface="Times New Roman" pitchFamily="18" charset="0"/>
                <a:cs typeface="Times New Roman" pitchFamily="18" charset="0"/>
              </a:rPr>
              <a:t>®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altLang="en-US" sz="2200" i="1" dirty="0">
                <a:latin typeface="Times New Roman" pitchFamily="18" charset="0"/>
                <a:cs typeface="Times New Roman" pitchFamily="18" charset="0"/>
              </a:rPr>
              <a:t>Nonresponse need not be missing at random 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, unlike 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, can contain survey variables with values collected only from respondents.</a:t>
            </a:r>
          </a:p>
          <a:p>
            <a:pPr marL="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There is no way </a:t>
            </a:r>
            <a:r>
              <a:rPr lang="en-US" altLang="en-US" sz="2200" i="1" dirty="0">
                <a:latin typeface="Times New Roman" pitchFamily="18" charset="0"/>
                <a:cs typeface="Times New Roman" pitchFamily="18" charset="0"/>
              </a:rPr>
              <a:t>statistically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to tell if unit nonresponse is missing at random or not, but sometimes logic dictates the answer.</a:t>
            </a:r>
          </a:p>
          <a:p>
            <a:pPr marL="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For example, when 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en-US" sz="2200" i="1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contains proxies for household  income and home ownership, while actual income and ownership status are in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200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5334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117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12648"/>
          </a:xfrm>
        </p:spPr>
        <p:txBody>
          <a:bodyPr/>
          <a:lstStyle/>
          <a:p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The Calibration Equation Detailed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046" y="838200"/>
            <a:ext cx="7772400" cy="498316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alt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</a:t>
            </a:r>
            <a:r>
              <a:rPr lang="en-US" altLang="en-US" sz="3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altLang="en-US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altLang="en-US" sz="2800" i="1" baseline="-25000" dirty="0">
                <a:solidFill>
                  <a:srgbClr val="BF311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800" i="1" dirty="0">
                <a:solidFill>
                  <a:srgbClr val="BF311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altLang="en-US" sz="2800" i="1" baseline="-25000" dirty="0">
                <a:solidFill>
                  <a:srgbClr val="BF311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800" i="1" dirty="0">
                <a:solidFill>
                  <a:srgbClr val="BF311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[1 +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exp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(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x</a:t>
            </a:r>
            <a:r>
              <a:rPr lang="en-US" altLang="en-US" sz="2800" i="1" baseline="-25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800" i="1" baseline="30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T</a:t>
            </a:r>
            <a:r>
              <a:rPr lang="en-US" alt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g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)]</a:t>
            </a:r>
            <a:r>
              <a:rPr lang="en-US" altLang="en-US" sz="28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800" b="1" dirty="0">
                <a:solidFill>
                  <a:srgbClr val="4F2683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800" i="1" baseline="-25000" dirty="0">
                <a:solidFill>
                  <a:srgbClr val="4F2683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altLang="en-US" sz="28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en-US" altLang="en-US" sz="2800" b="1" baseline="-25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endParaRPr lang="en-US" altLang="en-US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the respondent sample</a:t>
            </a:r>
          </a:p>
          <a:p>
            <a:pPr>
              <a:spcAft>
                <a:spcPts val="600"/>
              </a:spcAft>
            </a:pPr>
            <a:r>
              <a:rPr lang="en-US" sz="2200" i="1" dirty="0">
                <a:solidFill>
                  <a:srgbClr val="BF31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i="1" baseline="-25000" dirty="0">
                <a:solidFill>
                  <a:srgbClr val="BF31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the initial sampling weight of element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alt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[1 + </a:t>
            </a:r>
            <a:r>
              <a:rPr lang="en-US" alt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exp</a:t>
            </a:r>
            <a:r>
              <a:rPr lang="en-US" alt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(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x</a:t>
            </a:r>
            <a:r>
              <a:rPr lang="en-US" altLang="en-US" sz="2200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200" i="1" baseline="30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T</a:t>
            </a:r>
            <a:r>
              <a:rPr lang="en-US" alt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 MT"/>
              </a:rPr>
              <a:t>g</a:t>
            </a:r>
            <a:r>
              <a:rPr lang="en-US" alt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)]</a:t>
            </a:r>
            <a:r>
              <a:rPr lang="en-US" altLang="en-US" sz="22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 estimated probability of response </a:t>
            </a:r>
          </a:p>
          <a:p>
            <a:pPr>
              <a:spcAft>
                <a:spcPts val="600"/>
              </a:spcAft>
            </a:pPr>
            <a:r>
              <a:rPr lang="en-US" sz="2200" b="1" dirty="0">
                <a:solidFill>
                  <a:srgbClr val="4F268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i="1" baseline="-25000" dirty="0">
                <a:solidFill>
                  <a:srgbClr val="4F268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is a vector of 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variables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each has either a known population total or that total can be estimated in the full sample</a:t>
            </a:r>
          </a:p>
          <a:p>
            <a:pPr>
              <a:spcAft>
                <a:spcPts val="600"/>
              </a:spcAft>
            </a:pPr>
            <a:r>
              <a:rPr lang="en-US" sz="2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b="1" baseline="-25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is the vector of (estimated) totals for the components of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i="1" baseline="-25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is a vector of 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governing the nonresponse;      it has the same number of components as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  <a:p>
            <a:pPr>
              <a:spcAft>
                <a:spcPts val="600"/>
              </a:spcAft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is the estimated parameter of the logistic response function</a:t>
            </a:r>
          </a:p>
          <a:p>
            <a:pPr>
              <a:spcAft>
                <a:spcPts val="600"/>
              </a:spcAft>
            </a:pPr>
            <a:r>
              <a:rPr 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2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altLang="en-US" sz="22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[1 +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exp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  <a:sym typeface="Symbol MT"/>
              </a:rPr>
              <a:t>(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  <a:sym typeface="Symbol MT"/>
              </a:rPr>
              <a:t>x</a:t>
            </a:r>
            <a:r>
              <a:rPr lang="en-US" altLang="en-US" sz="22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200" i="1" baseline="30000" dirty="0" err="1">
                <a:latin typeface="Times New Roman" pitchFamily="18" charset="0"/>
                <a:cs typeface="Times New Roman" pitchFamily="18" charset="0"/>
                <a:sym typeface="Symbol MT"/>
              </a:rPr>
              <a:t>T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  <a:sym typeface="Symbol MT"/>
              </a:rPr>
              <a:t>g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)]  is the </a:t>
            </a:r>
            <a:r>
              <a:rPr lang="en-US" altLang="en-US" sz="2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calibration weight</a:t>
            </a: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6096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43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12648"/>
          </a:xfrm>
        </p:spPr>
        <p:txBody>
          <a:bodyPr/>
          <a:lstStyle/>
          <a:p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The Calibration Equation vs Weighted ML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046" y="838200"/>
            <a:ext cx="7772400" cy="4983163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Weighted Maximum Likelihood Estimation Equation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26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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 </a:t>
            </a:r>
            <a:r>
              <a:rPr lang="en-US" altLang="en-US" sz="2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altLang="en-US" sz="2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 </a:t>
            </a:r>
            <a:r>
              <a:rPr lang="en-US" altLang="en-US" sz="2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altLang="en-US" sz="2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en-US" altLang="en-US" sz="2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 </a:t>
            </a:r>
            <a:r>
              <a:rPr lang="en-US" altLang="en-US" sz="2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altLang="en-US" sz="2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 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 [1 + </a:t>
            </a:r>
            <a:r>
              <a:rPr lang="en-US" altLang="en-US" sz="26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exp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 MT"/>
              </a:rPr>
              <a:t>(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  <a:sym typeface="Symbol MT"/>
              </a:rPr>
              <a:t>x</a:t>
            </a:r>
            <a:r>
              <a:rPr lang="en-US" altLang="en-US" sz="2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baseline="30000" dirty="0" err="1">
                <a:latin typeface="Times New Roman" pitchFamily="18" charset="0"/>
                <a:cs typeface="Times New Roman" pitchFamily="18" charset="0"/>
                <a:sym typeface="Symbol MT"/>
              </a:rPr>
              <a:t>T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  <a:sym typeface="Symbol MT"/>
              </a:rPr>
              <a:t>g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)]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alt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Components of  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  <a:sym typeface="Symbol MT"/>
              </a:rPr>
              <a:t>x</a:t>
            </a:r>
            <a:r>
              <a:rPr lang="en-US" altLang="en-US" sz="2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must be know for entire sample.</a:t>
            </a:r>
            <a:endParaRPr lang="en-US" altLang="en-US" sz="26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26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26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6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Calibration to the Sample 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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 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[1 + </a:t>
            </a:r>
            <a:r>
              <a:rPr lang="en-US" altLang="en-US" sz="26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exp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 MT"/>
              </a:rPr>
              <a:t>(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  <a:sym typeface="Symbol MT"/>
              </a:rPr>
              <a:t>x</a:t>
            </a:r>
            <a:r>
              <a:rPr lang="en-US" altLang="en-US" sz="2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baseline="30000" dirty="0" err="1">
                <a:latin typeface="Times New Roman" pitchFamily="18" charset="0"/>
                <a:cs typeface="Times New Roman" pitchFamily="18" charset="0"/>
                <a:sym typeface="Symbol MT"/>
              </a:rPr>
              <a:t>T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  <a:sym typeface="Symbol MT"/>
              </a:rPr>
              <a:t>g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)]</a:t>
            </a:r>
            <a:r>
              <a:rPr lang="en-US" altLang="en-US" sz="26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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 </a:t>
            </a:r>
            <a:r>
              <a:rPr lang="en-US" altLang="en-US" sz="26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altLang="en-US" sz="2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2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Components of  </a:t>
            </a:r>
            <a:r>
              <a:rPr lang="en-US" altLang="en-US" sz="2600" b="1" dirty="0" err="1">
                <a:latin typeface="Times New Roman" pitchFamily="18" charset="0"/>
                <a:cs typeface="Times New Roman" pitchFamily="18" charset="0"/>
                <a:sym typeface="Symbol MT"/>
              </a:rPr>
              <a:t>x</a:t>
            </a:r>
            <a:r>
              <a:rPr lang="en-US" altLang="en-US" sz="26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6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must be know only in </a:t>
            </a:r>
            <a:r>
              <a:rPr lang="en-US" altLang="en-US" sz="26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endParaRPr lang="en-US" altLang="en-US" sz="2600" b="1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6096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60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441" y="0"/>
            <a:ext cx="9144000" cy="61264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Estimating the Variance of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91342"/>
            <a:ext cx="7772400" cy="49831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matrix variance estimator for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an estimator of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is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+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)]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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sz="2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[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and 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+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)]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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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(1/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)(1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		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 +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)]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(When using SUDAAN’s LOGIST function, we ignore the nesting variables because response is assumed to be Poisson)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33400" y="6553200"/>
            <a:ext cx="1371600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1" y="6553200"/>
            <a:ext cx="569166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63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441" y="0"/>
            <a:ext cx="9144000" cy="685800"/>
          </a:xfrm>
        </p:spPr>
        <p:txBody>
          <a:bodyPr/>
          <a:lstStyle/>
          <a:p>
            <a:pPr>
              <a:lnSpc>
                <a:spcPct val="13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Estimating the Variance of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4150" y="762000"/>
            <a:ext cx="8823649" cy="4983163"/>
          </a:xfrm>
        </p:spPr>
        <p:txBody>
          <a:bodyPr/>
          <a:lstStyle/>
          <a:p>
            <a:pPr marL="0" indent="0">
              <a:lnSpc>
                <a:spcPct val="130000"/>
              </a:lnSpc>
              <a:spcAft>
                <a:spcPts val="120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 asymptotically unbiased estimator for the variance of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800" i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baseline="30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design-based variance estimator (with nesting)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=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'(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'(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and 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[1 +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)],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'(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6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						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 otherwise) 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variance of 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replace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30000"/>
              </a:lnSpc>
              <a:spcAft>
                <a:spcPts val="1800"/>
              </a:spcAft>
              <a:buNone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Remove the red when calibrating to a population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33400" y="6553200"/>
            <a:ext cx="1371600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1" y="6553200"/>
            <a:ext cx="569166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34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441" y="0"/>
            <a:ext cx="9144000" cy="61264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Estimating the Variance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(continued)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14400"/>
            <a:ext cx="8077200" cy="4983163"/>
          </a:xfrm>
        </p:spPr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Kott (2014) for an explanation of why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rather than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inserted in the regression-like expression: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[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4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SUDAAN’s WTADJUST/WTADJX can generalize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[1 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)]  (code: LOWERBD 1) with </a:t>
            </a:r>
          </a:p>
          <a:p>
            <a:pPr marL="0" indent="0">
              <a:lnSpc>
                <a:spcPct val="114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can be no greater than U (LOWERBD L; UPPERBD U). 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33400" y="6553200"/>
            <a:ext cx="1371600" cy="304800"/>
          </a:xfrm>
        </p:spPr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1" y="6553200"/>
            <a:ext cx="569166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456252"/>
              </p:ext>
            </p:extLst>
          </p:nvPr>
        </p:nvGraphicFramePr>
        <p:xfrm>
          <a:off x="2120900" y="4081463"/>
          <a:ext cx="3532188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3" imgW="1663560" imgH="672840" progId="Equation.DSMT4">
                  <p:embed/>
                </p:oleObj>
              </mc:Choice>
              <mc:Fallback>
                <p:oleObj name="Equation" r:id="rId3" imgW="16635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0900" y="4081463"/>
                        <a:ext cx="3532188" cy="142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720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When is Nonresponse Not Missing at Random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4285" y="901269"/>
            <a:ext cx="8077200" cy="5410200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There is no way statistically to prove that nonresponse is not missing at random.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Sometimes, however, some variables available for calibration (for inclusion in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altLang="en-US" sz="2800" i="1" u="sng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are only proxies for the variables that logically appear to be predictors of nonresponse (belong in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altLang="en-US" sz="2800" i="1" u="sng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For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example, when an element sample is stratified by predicted size (large vs small), but response is a function of actual size. </a:t>
            </a:r>
            <a:endParaRPr lang="en-US" altLang="en-US" sz="28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WSS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0" y="6553200"/>
            <a:ext cx="533400" cy="304800"/>
          </a:xfrm>
        </p:spPr>
        <p:txBody>
          <a:bodyPr/>
          <a:lstStyle/>
          <a:p>
            <a:fld id="{D4325D4D-289E-48C1-B277-2BEB492A7D1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36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RTI Corporate">
  <a:themeElements>
    <a:clrScheme name="RTI Theme Colors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85295"/>
      </a:accent1>
      <a:accent2>
        <a:srgbClr val="D06F1A"/>
      </a:accent2>
      <a:accent3>
        <a:srgbClr val="B1953A"/>
      </a:accent3>
      <a:accent4>
        <a:srgbClr val="FFC525"/>
      </a:accent4>
      <a:accent5>
        <a:srgbClr val="5D9732"/>
      </a:accent5>
      <a:accent6>
        <a:srgbClr val="4F2683"/>
      </a:accent6>
      <a:hlink>
        <a:srgbClr val="0045C7"/>
      </a:hlink>
      <a:folHlink>
        <a:srgbClr val="5D6EC9"/>
      </a:folHlink>
    </a:clrScheme>
    <a:fontScheme name="Custom Design">
      <a:majorFont>
        <a:latin typeface="Arial Narrow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5 RTI Template_eaj.potx" id="{F36C9CB5-03DD-49DE-A2E1-ECD0688EE6F0}" vid="{2E05CADE-BD4F-44D0-94ED-F5F5804852F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10448</TotalTime>
  <Words>1440</Words>
  <Application>Microsoft Office PowerPoint</Application>
  <PresentationFormat>On-screen Show (4:3)</PresentationFormat>
  <Paragraphs>236</Paragraphs>
  <Slides>20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Arial Narrow</vt:lpstr>
      <vt:lpstr>Calibri</vt:lpstr>
      <vt:lpstr>Cambria Math</vt:lpstr>
      <vt:lpstr>SAS Monospace</vt:lpstr>
      <vt:lpstr>Symbol</vt:lpstr>
      <vt:lpstr>Symbol MT</vt:lpstr>
      <vt:lpstr>Times New Roman</vt:lpstr>
      <vt:lpstr>Wingdings</vt:lpstr>
      <vt:lpstr>ヒラギノ角ゴ Pro W3</vt:lpstr>
      <vt:lpstr>1_RTI Corporate</vt:lpstr>
      <vt:lpstr>Equation</vt:lpstr>
      <vt:lpstr> An Example of Using     Calibration Weighting When    Unit  Nonresponse is a Function of Variables  Collected on the Survey</vt:lpstr>
      <vt:lpstr>Overview</vt:lpstr>
      <vt:lpstr>The Calibration Equation</vt:lpstr>
      <vt:lpstr>The Calibration Equation Detailed </vt:lpstr>
      <vt:lpstr>The Calibration Equation vs Weighted ML </vt:lpstr>
      <vt:lpstr>Estimating the Variance of  g</vt:lpstr>
      <vt:lpstr>Estimating the Variance of  ty</vt:lpstr>
      <vt:lpstr>        Estimating the Variance of ty  (continued)</vt:lpstr>
      <vt:lpstr>When is Nonresponse Not Missing at Random</vt:lpstr>
      <vt:lpstr>An Example:  The RECS National Pilot</vt:lpstr>
      <vt:lpstr>Calibration and Model Variables</vt:lpstr>
      <vt:lpstr>Fitting a MAR Model Via Calibration Weighting</vt:lpstr>
      <vt:lpstr>Fitting the Analogous NMAR1 Model</vt:lpstr>
      <vt:lpstr>Fitting NMAR2 Model with Dropped SFDU</vt:lpstr>
      <vt:lpstr>Creating an NMAR3</vt:lpstr>
      <vt:lpstr>Some Results  (Using SUDAAN)</vt:lpstr>
      <vt:lpstr>Relative Percent Differences of the Estimated Means Using Alternative Models of Nonresponse Adjustment</vt:lpstr>
      <vt:lpstr>Relative Differences of Estimated Standard Errors Using Alternative Models of Nonresponse Adjustment </vt:lpstr>
      <vt:lpstr>Summary of Method and a Conclusion</vt:lpstr>
      <vt:lpstr>Acknowledgement</vt:lpstr>
    </vt:vector>
  </TitlesOfParts>
  <Company>RTI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Jessup, E. Andrew</dc:creator>
  <cp:lastModifiedBy>Kott, Phillip</cp:lastModifiedBy>
  <cp:revision>236</cp:revision>
  <cp:lastPrinted>2017-03-15T13:08:46Z</cp:lastPrinted>
  <dcterms:created xsi:type="dcterms:W3CDTF">2015-02-27T21:17:36Z</dcterms:created>
  <dcterms:modified xsi:type="dcterms:W3CDTF">2017-04-03T11:58:31Z</dcterms:modified>
</cp:coreProperties>
</file>