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8" r:id="rId1"/>
  </p:sldMasterIdLst>
  <p:notesMasterIdLst>
    <p:notesMasterId r:id="rId24"/>
  </p:notesMasterIdLst>
  <p:handoutMasterIdLst>
    <p:handoutMasterId r:id="rId25"/>
  </p:handoutMasterIdLst>
  <p:sldIdLst>
    <p:sldId id="522" r:id="rId2"/>
    <p:sldId id="582" r:id="rId3"/>
    <p:sldId id="583" r:id="rId4"/>
    <p:sldId id="584" r:id="rId5"/>
    <p:sldId id="585" r:id="rId6"/>
    <p:sldId id="586" r:id="rId7"/>
    <p:sldId id="587" r:id="rId8"/>
    <p:sldId id="588" r:id="rId9"/>
    <p:sldId id="589" r:id="rId10"/>
    <p:sldId id="601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563" r:id="rId23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672" userDrawn="1">
          <p15:clr>
            <a:srgbClr val="A4A3A4"/>
          </p15:clr>
        </p15:guide>
        <p15:guide id="4" orient="horz" pos="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  <a:srgbClr val="FFC525"/>
    <a:srgbClr val="5D9732"/>
    <a:srgbClr val="BF311A"/>
    <a:srgbClr val="003F82"/>
    <a:srgbClr val="00CC00"/>
    <a:srgbClr val="006600"/>
    <a:srgbClr val="FF0000"/>
    <a:srgbClr val="C0CADD"/>
    <a:srgbClr val="F4E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354" autoAdjust="0"/>
  </p:normalViewPr>
  <p:slideViewPr>
    <p:cSldViewPr>
      <p:cViewPr varScale="1">
        <p:scale>
          <a:sx n="90" d="100"/>
          <a:sy n="90" d="100"/>
        </p:scale>
        <p:origin x="618" y="96"/>
      </p:cViewPr>
      <p:guideLst>
        <p:guide orient="horz" pos="2160"/>
        <p:guide pos="2880"/>
        <p:guide orient="horz" pos="672"/>
        <p:guide orient="horz"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Control (n=179)</c:v>
                </c:pt>
                <c:pt idx="1">
                  <c:v>Experimental (n=181)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1.0259</c:v>
                </c:pt>
                <c:pt idx="1">
                  <c:v>1.0468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204584"/>
        <c:axId val="166204976"/>
      </c:barChart>
      <c:catAx>
        <c:axId val="166204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04976"/>
        <c:crosses val="autoZero"/>
        <c:auto val="1"/>
        <c:lblAlgn val="ctr"/>
        <c:lblOffset val="100"/>
        <c:noMultiLvlLbl val="0"/>
      </c:catAx>
      <c:valAx>
        <c:axId val="166204976"/>
        <c:scaling>
          <c:orientation val="minMax"/>
          <c:max val="1.2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 ratio of observed to expected interview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04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Control (n=179)</c:v>
                </c:pt>
                <c:pt idx="1">
                  <c:v>Experimental (n=181)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1.454</c:v>
                </c:pt>
                <c:pt idx="1">
                  <c:v>1.3879999999999999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205760"/>
        <c:axId val="166206152"/>
      </c:barChart>
      <c:catAx>
        <c:axId val="16620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06152"/>
        <c:crosses val="autoZero"/>
        <c:auto val="1"/>
        <c:lblAlgn val="ctr"/>
        <c:lblOffset val="100"/>
        <c:noMultiLvlLbl val="0"/>
      </c:catAx>
      <c:valAx>
        <c:axId val="166206152"/>
        <c:scaling>
          <c:orientation val="minMax"/>
          <c:max val="1.6"/>
          <c:min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Standard</a:t>
                </a:r>
                <a:r>
                  <a:rPr lang="en-US" baseline="0" dirty="0" smtClean="0"/>
                  <a:t> deviation of the log-transformed</a:t>
                </a:r>
                <a:r>
                  <a:rPr lang="en-US" dirty="0" smtClean="0"/>
                  <a:t> </a:t>
                </a:r>
                <a:r>
                  <a:rPr lang="en-US" dirty="0"/>
                  <a:t>ratio of observed to expected interview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0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fld id="{F14AD3AF-E853-41DD-9C6B-157657455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14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fld id="{8DB8C9F8-2507-43B8-94EB-5DEE5D53B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38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138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59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3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60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5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0707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86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2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39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3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9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49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73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0" y="6536268"/>
            <a:ext cx="9144000" cy="3217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 userDrawn="1"/>
        </p:nvSpPr>
        <p:spPr bwMode="auto">
          <a:xfrm>
            <a:off x="7255934" y="6519334"/>
            <a:ext cx="11604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www.rti.org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2819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96900"/>
            <a:ext cx="914400" cy="368300"/>
          </a:xfrm>
          <a:prstGeom prst="rect">
            <a:avLst/>
          </a:prstGeom>
        </p:spPr>
      </p:pic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498157"/>
            <a:ext cx="6934200" cy="676656"/>
          </a:xfrm>
          <a:noFill/>
        </p:spPr>
        <p:txBody>
          <a:bodyPr rIns="91440"/>
          <a:lstStyle>
            <a:lvl1pPr algn="r"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6934200" cy="3810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 lang="en-US" sz="2000" kern="1200" dirty="0">
                <a:solidFill>
                  <a:srgbClr val="FFFFFF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solidFill>
            <a:srgbClr val="BF311A"/>
          </a:solidFill>
          <a:ln>
            <a:noFill/>
          </a:ln>
        </p:spPr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2133600"/>
            <a:ext cx="6934200" cy="685800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BCDDFB"/>
                </a:solidFill>
              </a:defRPr>
            </a:lvl1pPr>
          </a:lstStyle>
          <a:p>
            <a:pPr lvl="0"/>
            <a:r>
              <a:rPr lang="en-US" dirty="0" smtClean="0"/>
              <a:t>Presenter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2057400" y="6604456"/>
            <a:ext cx="43570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1200" baseline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1" charset="-128"/>
                <a:cs typeface="+mn-cs"/>
              </a:rPr>
              <a:t>RTI International is a registered trademark and a trade name of Research Triangle Institute.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-Line 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2646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 smtClean="0"/>
              <a:t>Click to edit Master title style. This one can wrap to two lines. Filler copy added.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886200" cy="4983163"/>
          </a:xfrm>
        </p:spPr>
        <p:txBody>
          <a:bodyPr/>
          <a:lstStyle>
            <a:lvl1pPr marL="222250" indent="-222250">
              <a:defRPr sz="2000"/>
            </a:lvl1pPr>
            <a:lvl2pPr marL="463550" indent="-241300">
              <a:buFont typeface="Arial" pitchFamily="34" charset="0"/>
              <a:buChar char="–"/>
              <a:defRPr sz="1800"/>
            </a:lvl2pPr>
            <a:lvl3pPr marL="679450" indent="-222250">
              <a:buFont typeface="Wingdings" pitchFamily="2" charset="2"/>
              <a:buChar char="§"/>
              <a:tabLst/>
              <a:defRPr sz="1600"/>
            </a:lvl3pPr>
            <a:lvl4pPr marL="1031875" indent="-228600"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3886200" cy="4983163"/>
          </a:xfrm>
        </p:spPr>
        <p:txBody>
          <a:bodyPr/>
          <a:lstStyle>
            <a:lvl1pPr marL="222250" indent="-22225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4572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447800" cy="304800"/>
          </a:xfrm>
        </p:spPr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Line Title Plu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 marL="222250" indent="-222250">
              <a:defRPr sz="2000"/>
            </a:lvl1pPr>
            <a:lvl2pPr marL="457200" indent="-234950">
              <a:buFont typeface="Arial" pitchFamily="34" charset="0"/>
              <a:buChar char="–"/>
              <a:defRPr sz="1800"/>
            </a:lvl2pPr>
            <a:lvl3pPr marL="679450" indent="-222250">
              <a:buFont typeface="Wingdings" pitchFamily="2" charset="2"/>
              <a:buChar char="§"/>
              <a:defRPr sz="1600"/>
            </a:lvl3pPr>
            <a:lvl4pPr marL="1031875" indent="-228600"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082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 smtClean="0"/>
              <a:t>Click to edit Master title style. This one can wrap to two lines. Filler copy added.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082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 smtClean="0"/>
              <a:t>Click to edit Master title style. This one can wrap to two lines. Filler copy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3733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200" y="2743200"/>
            <a:ext cx="6477000" cy="676687"/>
          </a:xfrm>
          <a:noFill/>
        </p:spPr>
        <p:txBody>
          <a:bodyPr/>
          <a:lstStyle>
            <a:lvl1pPr algn="l"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Ar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-1"/>
            <a:ext cx="9144000" cy="6126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" y="6553200"/>
            <a:ext cx="1447800" cy="304800"/>
          </a:xfrm>
          <a:prstGeom prst="rect">
            <a:avLst/>
          </a:prstGeom>
          <a:solidFill>
            <a:srgbClr val="BF311A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553199"/>
            <a:ext cx="457200" cy="304801"/>
          </a:xfrm>
          <a:prstGeom prst="rect">
            <a:avLst/>
          </a:prstGeom>
          <a:solidFill>
            <a:srgbClr val="04294A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</p:sldLayoutIdLst>
  <p:hf sldNum="0" hdr="0" ftr="0" dt="0"/>
  <p:txStyles>
    <p:titleStyle>
      <a:lvl1pPr marL="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9pPr>
    </p:titleStyle>
    <p:bodyStyle>
      <a:lvl1pPr marL="280988" indent="-2809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800">
          <a:solidFill>
            <a:schemeClr val="tx1"/>
          </a:solidFill>
          <a:latin typeface="+mn-lt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>
          <a:xfrm>
            <a:off x="1828800" y="990600"/>
            <a:ext cx="6934200" cy="676656"/>
          </a:xfrm>
        </p:spPr>
        <p:txBody>
          <a:bodyPr/>
          <a:lstStyle/>
          <a:p>
            <a:r>
              <a:rPr lang="en-US" sz="3600" dirty="0"/>
              <a:t>Using </a:t>
            </a:r>
            <a:r>
              <a:rPr lang="en-US" sz="3600" dirty="0" err="1"/>
              <a:t>Paradata</a:t>
            </a:r>
            <a:r>
              <a:rPr lang="en-US" sz="3600" dirty="0"/>
              <a:t> for Monitoring Interviewer Performance in Telephone Surveys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1676400" y="3505200"/>
            <a:ext cx="69342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Emilia Peytcheva, RTI International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Andy Peytchev, University of Michigan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(2010)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interviewer performance report has multiple goals</a:t>
            </a:r>
          </a:p>
          <a:p>
            <a:pPr lvl="1"/>
            <a:r>
              <a:rPr lang="en-US" sz="3000" dirty="0" smtClean="0"/>
              <a:t>Identify lowest performers</a:t>
            </a:r>
          </a:p>
          <a:p>
            <a:pPr lvl="1"/>
            <a:r>
              <a:rPr lang="en-US" sz="3000" dirty="0" smtClean="0"/>
              <a:t>Identify improvement of lowest performers</a:t>
            </a:r>
          </a:p>
          <a:p>
            <a:r>
              <a:rPr lang="en-US" sz="3200" dirty="0" smtClean="0"/>
              <a:t>All models estimated twice</a:t>
            </a:r>
          </a:p>
          <a:p>
            <a:pPr lvl="1"/>
            <a:r>
              <a:rPr lang="en-US" sz="3000" dirty="0" smtClean="0"/>
              <a:t>Cumulative data</a:t>
            </a:r>
          </a:p>
          <a:p>
            <a:pPr lvl="1"/>
            <a:r>
              <a:rPr lang="en-US" sz="3000" dirty="0" smtClean="0"/>
              <a:t>Weekly data only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10667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50308"/>
            <a:ext cx="6096000" cy="6031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Display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9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Tabular Display</a:t>
            </a:r>
            <a:endParaRPr lang="en-US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338198"/>
            <a:ext cx="7027936" cy="506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304800" y="4343400"/>
            <a:ext cx="8610600" cy="685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20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(2010-2013)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Initial period during which supervisors tracked the usual raw </a:t>
            </a:r>
            <a:r>
              <a:rPr lang="en-US" sz="3200" dirty="0" err="1" smtClean="0"/>
              <a:t>paradata</a:t>
            </a:r>
            <a:r>
              <a:rPr lang="en-US" sz="3200" dirty="0" smtClean="0"/>
              <a:t>-based metrics and the model-based interviewer </a:t>
            </a:r>
            <a:r>
              <a:rPr lang="en-US" sz="3200" dirty="0" smtClean="0"/>
              <a:t>performance </a:t>
            </a:r>
            <a:r>
              <a:rPr lang="en-US" sz="3200" dirty="0" smtClean="0"/>
              <a:t>metrics in parallel</a:t>
            </a:r>
          </a:p>
          <a:p>
            <a:r>
              <a:rPr lang="en-US" sz="3200" dirty="0" smtClean="0"/>
              <a:t>Over time, adoption of the model-based metrics along with the addition of reference performance thresholds led to:</a:t>
            </a:r>
          </a:p>
          <a:p>
            <a:pPr lvl="1"/>
            <a:r>
              <a:rPr lang="en-US" sz="2800" dirty="0" smtClean="0"/>
              <a:t>consistent identification of interviewers</a:t>
            </a:r>
          </a:p>
          <a:p>
            <a:pPr lvl="1"/>
            <a:r>
              <a:rPr lang="en-US" sz="2800" dirty="0" smtClean="0"/>
              <a:t>follow-up after intervention using the same standardized metrics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35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(2014-2015)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General finding that interviewer training (and feedback) can help lowest performing interviewers (Groves and </a:t>
            </a:r>
            <a:r>
              <a:rPr lang="en-US" sz="3200" dirty="0" err="1" smtClean="0"/>
              <a:t>McGonagle</a:t>
            </a:r>
            <a:r>
              <a:rPr lang="en-US" sz="3200" dirty="0" smtClean="0"/>
              <a:t>, 2001)</a:t>
            </a:r>
          </a:p>
          <a:p>
            <a:r>
              <a:rPr lang="en-US" sz="3200" dirty="0" smtClean="0"/>
              <a:t>By modeling the paradata to evaluate interviewer performance, could we:</a:t>
            </a:r>
          </a:p>
          <a:p>
            <a:pPr lvl="1"/>
            <a:r>
              <a:rPr lang="en-US" sz="2800" dirty="0" smtClean="0"/>
              <a:t>Increase the average interviewer performance?</a:t>
            </a:r>
          </a:p>
          <a:p>
            <a:pPr lvl="1"/>
            <a:r>
              <a:rPr lang="en-US" sz="2800" dirty="0" smtClean="0"/>
              <a:t>Reduce the variability in interviewer performance (by more accurately and quickly identifying the lowest performing interviewers)?</a:t>
            </a:r>
          </a:p>
        </p:txBody>
      </p:sp>
    </p:spTree>
    <p:extLst>
      <p:ext uri="{BB962C8B-B14F-4D97-AF65-F5344CB8AC3E}">
        <p14:creationId xmlns:p14="http://schemas.microsoft.com/office/powerpoint/2010/main" val="1620862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Randomly assign interviewers to a control and an experimental condition</a:t>
            </a:r>
          </a:p>
          <a:p>
            <a:pPr lvl="1"/>
            <a:r>
              <a:rPr lang="en-US" sz="2800" dirty="0" smtClean="0"/>
              <a:t>Control: Feedback based on standard (non-modeled paradata) report</a:t>
            </a:r>
          </a:p>
          <a:p>
            <a:pPr lvl="1"/>
            <a:r>
              <a:rPr lang="en-US" sz="2800" dirty="0" smtClean="0"/>
              <a:t>Experimental: Use an additional report with a model-based estimate of interviewer performance</a:t>
            </a:r>
          </a:p>
          <a:p>
            <a:r>
              <a:rPr lang="en-US" sz="3200" dirty="0" smtClean="0"/>
              <a:t>Provide feedback to lowest-performing fifth of interviewers identified in each condition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4490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"/>
            <a:ext cx="9144000" cy="762001"/>
          </a:xfrm>
        </p:spPr>
        <p:txBody>
          <a:bodyPr>
            <a:normAutofit/>
          </a:bodyPr>
          <a:lstStyle/>
          <a:p>
            <a:r>
              <a:rPr lang="en-US" dirty="0" smtClean="0"/>
              <a:t>Results – Average Interviewer Performance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057400"/>
          <a:ext cx="82296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57438" y="6096000"/>
            <a:ext cx="549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n.s</a:t>
            </a:r>
            <a:r>
              <a:rPr lang="en-US" dirty="0" smtClean="0"/>
              <a:t>. (test performed on log-transformed ratio)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4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"/>
            <a:ext cx="9144000" cy="9906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– Variability in Interviewer Performance across Interviewers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057400"/>
          <a:ext cx="82296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0031" y="6096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n.s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79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For both outcomes (average performance and variability across interviewers) differences were in the expected directions, but not significant (and relatively small)</a:t>
            </a:r>
          </a:p>
          <a:p>
            <a:r>
              <a:rPr lang="en-US" sz="3200" dirty="0" smtClean="0"/>
              <a:t>Results were very similar across both types of samples (landline and cell phone)</a:t>
            </a:r>
          </a:p>
          <a:p>
            <a:r>
              <a:rPr lang="en-US" sz="3200" dirty="0" smtClean="0"/>
              <a:t>We interpret these results as encouraging, providing impetus for further development and investigation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5142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Identifying lower-performing interviewers early in data collection is essential, but not sufficient in addressing performance; similar experimentation is needed to identify more effective feedback and other interventions</a:t>
            </a:r>
          </a:p>
        </p:txBody>
      </p:sp>
    </p:spTree>
    <p:extLst>
      <p:ext uri="{BB962C8B-B14F-4D97-AF65-F5344CB8AC3E}">
        <p14:creationId xmlns:p14="http://schemas.microsoft.com/office/powerpoint/2010/main" val="40982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Howard Speizer</a:t>
            </a:r>
          </a:p>
          <a:p>
            <a:r>
              <a:rPr lang="en-US" sz="3200" dirty="0" smtClean="0"/>
              <a:t>Kelly Castleberry</a:t>
            </a:r>
          </a:p>
          <a:p>
            <a:r>
              <a:rPr lang="en-US" sz="3200" dirty="0" smtClean="0"/>
              <a:t>Tamara Terry</a:t>
            </a:r>
          </a:p>
          <a:p>
            <a:r>
              <a:rPr lang="en-US" sz="3200" dirty="0" smtClean="0"/>
              <a:t>T.J. Nesius</a:t>
            </a:r>
          </a:p>
          <a:p>
            <a:r>
              <a:rPr lang="en-US" sz="3200" dirty="0" smtClean="0"/>
              <a:t>Marion Schultz</a:t>
            </a:r>
          </a:p>
          <a:p>
            <a:r>
              <a:rPr lang="en-US" sz="3200" dirty="0" smtClean="0"/>
              <a:t>Marcus Berzofsky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11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Phase 2016-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Need multiple </a:t>
            </a:r>
            <a:r>
              <a:rPr lang="en-US" sz="3200" dirty="0" err="1"/>
              <a:t>paradata</a:t>
            </a:r>
            <a:r>
              <a:rPr lang="en-US" sz="3200" dirty="0"/>
              <a:t>-based metrics for each interviewer to address:</a:t>
            </a:r>
          </a:p>
          <a:p>
            <a:pPr lvl="1"/>
            <a:r>
              <a:rPr lang="en-US" sz="2800" dirty="0"/>
              <a:t>Efficiency</a:t>
            </a:r>
          </a:p>
          <a:p>
            <a:pPr lvl="1"/>
            <a:r>
              <a:rPr lang="en-US" sz="2800" dirty="0"/>
              <a:t>Nonresponse</a:t>
            </a:r>
          </a:p>
          <a:p>
            <a:pPr lvl="1"/>
            <a:r>
              <a:rPr lang="en-US" sz="2800" dirty="0"/>
              <a:t>Measurement error</a:t>
            </a:r>
          </a:p>
          <a:p>
            <a:r>
              <a:rPr lang="en-US" sz="3200" dirty="0" smtClean="0"/>
              <a:t>Develop and implement other metrics, and augment the interviewer performance report</a:t>
            </a:r>
          </a:p>
          <a:p>
            <a:pPr lvl="1"/>
            <a:r>
              <a:rPr lang="en-US" sz="2800" dirty="0" smtClean="0"/>
              <a:t>Refusal rates</a:t>
            </a:r>
          </a:p>
          <a:p>
            <a:pPr lvl="1"/>
            <a:r>
              <a:rPr lang="en-US" sz="2800" dirty="0" smtClean="0"/>
              <a:t>Data quality measures (e.g., item nonresponse rates)</a:t>
            </a:r>
          </a:p>
          <a:p>
            <a:pPr lvl="1"/>
            <a:r>
              <a:rPr lang="en-US" sz="2800" dirty="0" smtClean="0"/>
              <a:t>Coded interviewer behaviors from monitoring sessions</a:t>
            </a:r>
          </a:p>
        </p:txBody>
      </p:sp>
    </p:spTree>
    <p:extLst>
      <p:ext uri="{BB962C8B-B14F-4D97-AF65-F5344CB8AC3E}">
        <p14:creationId xmlns:p14="http://schemas.microsoft.com/office/powerpoint/2010/main" val="462063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In-Person Interview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model relies on correcting for departures from randomization (the quasi-randomization in centralized call centers)</a:t>
            </a:r>
          </a:p>
          <a:p>
            <a:r>
              <a:rPr lang="en-US" sz="2800" dirty="0" smtClean="0"/>
              <a:t>How well could such </a:t>
            </a:r>
            <a:r>
              <a:rPr lang="en-US" sz="2800" dirty="0" err="1" smtClean="0"/>
              <a:t>paradata</a:t>
            </a:r>
            <a:r>
              <a:rPr lang="en-US" sz="2800" dirty="0" smtClean="0"/>
              <a:t>-based models correct for lack of any randomization in face to face surveys?</a:t>
            </a:r>
          </a:p>
          <a:p>
            <a:r>
              <a:rPr lang="en-US" sz="2800" dirty="0" smtClean="0"/>
              <a:t>Models have been developed, but not tested:</a:t>
            </a:r>
          </a:p>
          <a:p>
            <a:pPr lvl="1"/>
            <a:r>
              <a:rPr lang="en-US" sz="2400" dirty="0" smtClean="0"/>
              <a:t>West and Groves (2013)</a:t>
            </a:r>
          </a:p>
          <a:p>
            <a:pPr lvl="1"/>
            <a:r>
              <a:rPr lang="en-US" sz="2400" dirty="0" smtClean="0"/>
              <a:t>Erdman, Adams, and O’Hare (2016)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252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-2"/>
            <a:ext cx="9144000" cy="1143001"/>
          </a:xfrm>
        </p:spPr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2971800" y="2209800"/>
            <a:ext cx="3048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Emilia Peytcheva	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epeytcheva@rti.org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model </a:t>
            </a:r>
            <a:r>
              <a:rPr lang="en-US" sz="2800" dirty="0" err="1" smtClean="0"/>
              <a:t>paradata</a:t>
            </a:r>
            <a:endParaRPr lang="en-US" sz="2800" dirty="0" smtClean="0"/>
          </a:p>
          <a:p>
            <a:r>
              <a:rPr lang="en-US" sz="2800" dirty="0" smtClean="0"/>
              <a:t>Present objective</a:t>
            </a:r>
            <a:endParaRPr lang="en-US" sz="2800" dirty="0"/>
          </a:p>
          <a:p>
            <a:r>
              <a:rPr lang="en-US" sz="2800" dirty="0" smtClean="0"/>
              <a:t>Approach in centralized call center setting</a:t>
            </a:r>
          </a:p>
          <a:p>
            <a:r>
              <a:rPr lang="en-US" sz="2800" dirty="0" smtClean="0"/>
              <a:t>History</a:t>
            </a:r>
          </a:p>
          <a:p>
            <a:pPr lvl="1"/>
            <a:r>
              <a:rPr lang="en-US" sz="2400" dirty="0" smtClean="0"/>
              <a:t>2010 implementation</a:t>
            </a:r>
          </a:p>
          <a:p>
            <a:pPr lvl="2"/>
            <a:r>
              <a:rPr lang="en-US" sz="2000" dirty="0" smtClean="0"/>
              <a:t>Statistical model</a:t>
            </a:r>
          </a:p>
          <a:p>
            <a:pPr lvl="2"/>
            <a:r>
              <a:rPr lang="en-US" sz="2000" dirty="0" smtClean="0"/>
              <a:t>Graphing</a:t>
            </a:r>
          </a:p>
          <a:p>
            <a:pPr lvl="2"/>
            <a:r>
              <a:rPr lang="en-US" sz="2000" dirty="0" smtClean="0"/>
              <a:t>Tabulation</a:t>
            </a:r>
          </a:p>
          <a:p>
            <a:pPr lvl="1"/>
            <a:r>
              <a:rPr lang="en-US" sz="2400" dirty="0" smtClean="0"/>
              <a:t>2014-2015 randomized experiment</a:t>
            </a:r>
          </a:p>
          <a:p>
            <a:pPr lvl="1"/>
            <a:r>
              <a:rPr lang="en-US" sz="2400" dirty="0" smtClean="0"/>
              <a:t>2016- current and future work to enrich the set of metrics</a:t>
            </a:r>
          </a:p>
        </p:txBody>
      </p:sp>
    </p:spTree>
    <p:extLst>
      <p:ext uri="{BB962C8B-B14F-4D97-AF65-F5344CB8AC3E}">
        <p14:creationId xmlns:p14="http://schemas.microsoft.com/office/powerpoint/2010/main" val="252525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Raw </a:t>
            </a:r>
            <a:r>
              <a:rPr lang="en-US" sz="3200" dirty="0" err="1" smtClean="0"/>
              <a:t>paradata</a:t>
            </a:r>
            <a:r>
              <a:rPr lang="en-US" sz="3200" dirty="0" smtClean="0"/>
              <a:t> have limited utility</a:t>
            </a:r>
          </a:p>
          <a:p>
            <a:pPr lvl="1"/>
            <a:r>
              <a:rPr lang="en-US" sz="2800" dirty="0" smtClean="0"/>
              <a:t>Raw: Number of interviews from the full sample</a:t>
            </a:r>
          </a:p>
          <a:p>
            <a:pPr lvl="1"/>
            <a:r>
              <a:rPr lang="en-US" sz="2800" dirty="0" smtClean="0"/>
              <a:t>Modelled: AAPOR RR#3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Raw: Daily interviewing hours</a:t>
            </a:r>
          </a:p>
          <a:p>
            <a:pPr lvl="1"/>
            <a:r>
              <a:rPr lang="en-US" sz="2800" dirty="0" smtClean="0"/>
              <a:t>Modelled: Daily hours per interview, by interviewer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628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Interviewer administered surveys rely extensively on the ability to:</a:t>
            </a:r>
          </a:p>
          <a:p>
            <a:pPr lvl="1"/>
            <a:r>
              <a:rPr lang="en-US" sz="2800" dirty="0" smtClean="0"/>
              <a:t>Identify lowest performing interviewers and take corrective actions</a:t>
            </a:r>
          </a:p>
          <a:p>
            <a:pPr lvl="1"/>
            <a:r>
              <a:rPr lang="en-US" sz="2800" dirty="0" smtClean="0"/>
              <a:t>Do so soon after the interviewer starts working on the study</a:t>
            </a:r>
          </a:p>
        </p:txBody>
      </p:sp>
    </p:spTree>
    <p:extLst>
      <p:ext uri="{BB962C8B-B14F-4D97-AF65-F5344CB8AC3E}">
        <p14:creationId xmlns:p14="http://schemas.microsoft.com/office/powerpoint/2010/main" val="137517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Interviewer Performance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Supervisors track hours per complete, response rates, refusal rates, and other similar metrics by interviewer</a:t>
            </a:r>
          </a:p>
          <a:p>
            <a:r>
              <a:rPr lang="en-US" sz="2400" dirty="0" smtClean="0"/>
              <a:t>Even in centralized call center settings, sample cases are not randomly assigned to interviewers</a:t>
            </a:r>
          </a:p>
          <a:p>
            <a:r>
              <a:rPr lang="en-US" sz="2400" dirty="0" smtClean="0"/>
              <a:t>Current practice: use “raw” </a:t>
            </a:r>
            <a:r>
              <a:rPr lang="en-US" sz="2400" dirty="0" err="1" smtClean="0"/>
              <a:t>paradata</a:t>
            </a:r>
            <a:endParaRPr lang="en-US" sz="2400" dirty="0" smtClean="0"/>
          </a:p>
          <a:p>
            <a:r>
              <a:rPr lang="en-US" sz="2400" dirty="0" smtClean="0"/>
              <a:t>Supervisor have to take into account that there may be alternative explanations for an interviewer’s poor performance measures, e.g.:</a:t>
            </a:r>
          </a:p>
          <a:p>
            <a:pPr lvl="1"/>
            <a:r>
              <a:rPr lang="en-US" sz="2000" dirty="0" smtClean="0"/>
              <a:t>She worked difficult shifts</a:t>
            </a:r>
          </a:p>
          <a:p>
            <a:pPr lvl="1"/>
            <a:r>
              <a:rPr lang="en-US" sz="2000" dirty="0" smtClean="0"/>
              <a:t>She was experienced and therefore assigned to work prior refusals</a:t>
            </a:r>
          </a:p>
          <a:p>
            <a:pPr lvl="1"/>
            <a:r>
              <a:rPr lang="en-US" sz="2000" dirty="0" smtClean="0"/>
              <a:t>She worked Spanish language cases</a:t>
            </a:r>
          </a:p>
        </p:txBody>
      </p:sp>
    </p:spTree>
    <p:extLst>
      <p:ext uri="{BB962C8B-B14F-4D97-AF65-F5344CB8AC3E}">
        <p14:creationId xmlns:p14="http://schemas.microsoft.com/office/powerpoint/2010/main" val="304426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Model-Based Interviewer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Key objective: rate of obtaining interviews</a:t>
            </a:r>
          </a:p>
          <a:p>
            <a:r>
              <a:rPr lang="en-US" sz="3200" dirty="0" smtClean="0"/>
              <a:t>Usual metric: hours per interview</a:t>
            </a:r>
          </a:p>
          <a:p>
            <a:r>
              <a:rPr lang="en-US" sz="3200" dirty="0" smtClean="0"/>
              <a:t>Model-based alternative: ratio of the rate of obtaining interviews to the </a:t>
            </a:r>
            <a:r>
              <a:rPr lang="en-US" sz="3200" i="1" u="sng" dirty="0" smtClean="0"/>
              <a:t>expected rate </a:t>
            </a:r>
            <a:r>
              <a:rPr lang="en-US" sz="3200" dirty="0" smtClean="0"/>
              <a:t>of obtaining interviews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403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Expected Rate of Obtaining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Estimate the likelihood of obtaining an interview on each call attempt and aggregate to the interviewer level</a:t>
            </a:r>
          </a:p>
          <a:p>
            <a:r>
              <a:rPr lang="en-US" sz="3200" dirty="0" smtClean="0"/>
              <a:t>Control for major departures from random assignment of cases to interviewers</a:t>
            </a:r>
          </a:p>
          <a:p>
            <a:pPr lvl="1"/>
            <a:r>
              <a:rPr lang="en-US" sz="2800" dirty="0" smtClean="0"/>
              <a:t>Time of day and day of week (i.e., shift)</a:t>
            </a:r>
          </a:p>
          <a:p>
            <a:pPr lvl="1"/>
            <a:r>
              <a:rPr lang="en-US" sz="2800" dirty="0" smtClean="0"/>
              <a:t>Prior refusal (i.e., refusal queue)</a:t>
            </a:r>
          </a:p>
          <a:p>
            <a:pPr lvl="1"/>
            <a:r>
              <a:rPr lang="en-US" sz="2800" dirty="0" smtClean="0"/>
              <a:t>Appointment</a:t>
            </a:r>
          </a:p>
          <a:p>
            <a:pPr lvl="1"/>
            <a:r>
              <a:rPr lang="en-US" sz="2800" dirty="0" smtClean="0"/>
              <a:t>Number of call attempts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29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National dual-frame landline and cell phone RDD survey</a:t>
            </a:r>
          </a:p>
          <a:p>
            <a:r>
              <a:rPr lang="en-US" sz="3200" dirty="0" smtClean="0"/>
              <a:t>Separate reports for landline and cell phone samples</a:t>
            </a:r>
          </a:p>
          <a:p>
            <a:pPr lvl="1"/>
            <a:r>
              <a:rPr lang="en-US" sz="2800" dirty="0" smtClean="0"/>
              <a:t>Many interviewers worked on both samples, but some could do better on one sample than the other</a:t>
            </a:r>
          </a:p>
          <a:p>
            <a:r>
              <a:rPr lang="en-US" sz="3200" dirty="0" smtClean="0"/>
              <a:t>Started excluding bilingual interviewers</a:t>
            </a:r>
          </a:p>
          <a:p>
            <a:pPr lvl="1"/>
            <a:r>
              <a:rPr lang="en-US" sz="2800" dirty="0" smtClean="0"/>
              <a:t>Exhibited substantially different performance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5042505"/>
      </p:ext>
    </p:extLst>
  </p:cSld>
  <p:clrMapOvr>
    <a:masterClrMapping/>
  </p:clrMapOvr>
</p:sld>
</file>

<file path=ppt/theme/theme1.xml><?xml version="1.0" encoding="utf-8"?>
<a:theme xmlns:a="http://schemas.openxmlformats.org/drawingml/2006/main" name="1_RTI Corporate">
  <a:themeElements>
    <a:clrScheme name="RTI Theme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85295"/>
      </a:accent1>
      <a:accent2>
        <a:srgbClr val="D06F1A"/>
      </a:accent2>
      <a:accent3>
        <a:srgbClr val="B1953A"/>
      </a:accent3>
      <a:accent4>
        <a:srgbClr val="FFC525"/>
      </a:accent4>
      <a:accent5>
        <a:srgbClr val="5D9732"/>
      </a:accent5>
      <a:accent6>
        <a:srgbClr val="4F2683"/>
      </a:accent6>
      <a:hlink>
        <a:srgbClr val="0045C7"/>
      </a:hlink>
      <a:folHlink>
        <a:srgbClr val="5D6EC9"/>
      </a:folHlink>
    </a:clrScheme>
    <a:fontScheme name="Custom Design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5_RTI_Standard_Template.potx [Read-Only]" id="{582DA9C7-066D-4160-9B38-28855F675977}" vid="{06C070EE-FADA-4CE9-9AD0-EAD0FD82C5B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2015_RTI_Standard_Template</Template>
  <TotalTime>418</TotalTime>
  <Words>805</Words>
  <Application>Microsoft Office PowerPoint</Application>
  <PresentationFormat>On-screen Show (4:3)</PresentationFormat>
  <Paragraphs>124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Wingdings</vt:lpstr>
      <vt:lpstr>ヒラギノ角ゴ Pro W3</vt:lpstr>
      <vt:lpstr>1_RTI Corporate</vt:lpstr>
      <vt:lpstr>Using Paradata for Monitoring Interviewer Performance in Telephone Surveys</vt:lpstr>
      <vt:lpstr>Acknowledgements</vt:lpstr>
      <vt:lpstr>Outline</vt:lpstr>
      <vt:lpstr>Paradata</vt:lpstr>
      <vt:lpstr>Objective</vt:lpstr>
      <vt:lpstr>Interviewer Performance Monitoring</vt:lpstr>
      <vt:lpstr>Model-Based Interviewer Performance</vt:lpstr>
      <vt:lpstr>Expected Rate of Obtaining Interviews</vt:lpstr>
      <vt:lpstr>Implementation (2010)</vt:lpstr>
      <vt:lpstr>Implementation (2010) continued</vt:lpstr>
      <vt:lpstr>Graphical Display</vt:lpstr>
      <vt:lpstr>Tabular Display</vt:lpstr>
      <vt:lpstr>Adoption (2010-2013)</vt:lpstr>
      <vt:lpstr>Experiment (2014-2015)</vt:lpstr>
      <vt:lpstr>Experimental Design</vt:lpstr>
      <vt:lpstr>Results – Average Interviewer Performance</vt:lpstr>
      <vt:lpstr>Results – Variability in Interviewer Performance across Interviewers</vt:lpstr>
      <vt:lpstr>Summary and Conclusions</vt:lpstr>
      <vt:lpstr>Next Steps</vt:lpstr>
      <vt:lpstr>Current Phase 2016-</vt:lpstr>
      <vt:lpstr>In-Person Interview Surveys</vt:lpstr>
      <vt:lpstr>Thank you</vt:lpstr>
    </vt:vector>
  </TitlesOfParts>
  <Company>RTI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Paradata for Monitoring Interviewer Performance in Telephone Surveys</dc:title>
  <dc:creator>Peytcheva, Emilia</dc:creator>
  <cp:lastModifiedBy>Peytcheva, Emilia</cp:lastModifiedBy>
  <cp:revision>30</cp:revision>
  <dcterms:created xsi:type="dcterms:W3CDTF">2016-01-24T02:14:00Z</dcterms:created>
  <dcterms:modified xsi:type="dcterms:W3CDTF">2016-04-15T00:11:36Z</dcterms:modified>
</cp:coreProperties>
</file>