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4"/>
  </p:notesMasterIdLst>
  <p:handoutMasterIdLst>
    <p:handoutMasterId r:id="rId35"/>
  </p:handoutMasterIdLst>
  <p:sldIdLst>
    <p:sldId id="259" r:id="rId2"/>
    <p:sldId id="260" r:id="rId3"/>
    <p:sldId id="261" r:id="rId4"/>
    <p:sldId id="302" r:id="rId5"/>
    <p:sldId id="304" r:id="rId6"/>
    <p:sldId id="307" r:id="rId7"/>
    <p:sldId id="315" r:id="rId8"/>
    <p:sldId id="316" r:id="rId9"/>
    <p:sldId id="317" r:id="rId10"/>
    <p:sldId id="318" r:id="rId11"/>
    <p:sldId id="326" r:id="rId12"/>
    <p:sldId id="327" r:id="rId13"/>
    <p:sldId id="328" r:id="rId14"/>
    <p:sldId id="322" r:id="rId15"/>
    <p:sldId id="330" r:id="rId16"/>
    <p:sldId id="329" r:id="rId17"/>
    <p:sldId id="331" r:id="rId18"/>
    <p:sldId id="324" r:id="rId19"/>
    <p:sldId id="333" r:id="rId20"/>
    <p:sldId id="310" r:id="rId21"/>
    <p:sldId id="311" r:id="rId22"/>
    <p:sldId id="312" r:id="rId23"/>
    <p:sldId id="337" r:id="rId24"/>
    <p:sldId id="313" r:id="rId25"/>
    <p:sldId id="338" r:id="rId26"/>
    <p:sldId id="340" r:id="rId27"/>
    <p:sldId id="341" r:id="rId28"/>
    <p:sldId id="342" r:id="rId29"/>
    <p:sldId id="339" r:id="rId30"/>
    <p:sldId id="343" r:id="rId31"/>
    <p:sldId id="344" r:id="rId32"/>
    <p:sldId id="301" r:id="rId3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jamin M Reist" initials="BMR" lastIdx="5" clrIdx="0"/>
  <p:cmAuthor id="1" name="reist002" initials="r"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CC"/>
    <a:srgbClr val="FF3300"/>
    <a:srgbClr val="66FF66"/>
    <a:srgbClr val="1C5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397" autoAdjust="0"/>
  </p:normalViewPr>
  <p:slideViewPr>
    <p:cSldViewPr snapToGrid="0" snapToObjects="1">
      <p:cViewPr varScale="1">
        <p:scale>
          <a:sx n="101" d="100"/>
          <a:sy n="101" d="100"/>
        </p:scale>
        <p:origin x="-1914" y="-84"/>
      </p:cViewPr>
      <p:guideLst>
        <p:guide orient="horz" pos="2160"/>
        <p:guide pos="2880"/>
      </p:guideLst>
    </p:cSldViewPr>
  </p:slideViewPr>
  <p:outlineViewPr>
    <p:cViewPr>
      <p:scale>
        <a:sx n="33" d="100"/>
        <a:sy n="33" d="100"/>
      </p:scale>
      <p:origin x="0" y="759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dirty="0"/>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A769CE6C-D298-4E8A-A73A-F5234D32935F}" type="datetimeFigureOut">
              <a:rPr lang="en-US" smtClean="0"/>
              <a:pPr/>
              <a:t>4/15/2016</a:t>
            </a:fld>
            <a:endParaRPr lang="en-US" dirty="0"/>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47B269D3-EAC9-4709-8934-6EE10D9A822C}" type="slidenum">
              <a:rPr lang="en-US" smtClean="0"/>
              <a:pPr/>
              <a:t>‹#›</a:t>
            </a:fld>
            <a:endParaRPr lang="en-US" dirty="0"/>
          </a:p>
        </p:txBody>
      </p:sp>
    </p:spTree>
    <p:extLst>
      <p:ext uri="{BB962C8B-B14F-4D97-AF65-F5344CB8AC3E}">
        <p14:creationId xmlns:p14="http://schemas.microsoft.com/office/powerpoint/2010/main" val="2098658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8B43E983-7E42-4B9D-90DF-1F94E24BE79C}" type="datetimeFigureOut">
              <a:rPr lang="en-US" smtClean="0"/>
              <a:pPr/>
              <a:t>4/15/2016</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3ADAB3B1-3CD8-4667-98EF-EA116D2745EB}" type="slidenum">
              <a:rPr lang="en-US" smtClean="0"/>
              <a:pPr/>
              <a:t>‹#›</a:t>
            </a:fld>
            <a:endParaRPr lang="en-US" dirty="0"/>
          </a:p>
        </p:txBody>
      </p:sp>
    </p:spTree>
    <p:extLst>
      <p:ext uri="{BB962C8B-B14F-4D97-AF65-F5344CB8AC3E}">
        <p14:creationId xmlns:p14="http://schemas.microsoft.com/office/powerpoint/2010/main" val="26510241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IPTS process</a:t>
            </a:r>
            <a:r>
              <a:rPr lang="en-US" baseline="0" dirty="0" smtClean="0"/>
              <a:t> itself is cost neutral or even saves money on postal sorting costs, the redesign of mail pieces could in fact come with a cost.  A custom envelope cost must be paid every round of the survey.  </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23</a:t>
            </a:fld>
            <a:endParaRPr lang="en-US" dirty="0"/>
          </a:p>
        </p:txBody>
      </p:sp>
    </p:spTree>
    <p:extLst>
      <p:ext uri="{BB962C8B-B14F-4D97-AF65-F5344CB8AC3E}">
        <p14:creationId xmlns:p14="http://schemas.microsoft.com/office/powerpoint/2010/main" val="478922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we can see the various letter and reminder mailings for the first 13 weeks of data collection.  </a:t>
            </a:r>
          </a:p>
          <a:p>
            <a:r>
              <a:rPr lang="en-US" baseline="0" dirty="0" smtClean="0"/>
              <a:t>Each of the weeks have various numbers of UAAs recorded by the USPS for each data collection operation, and in general, the number of UAAs decreases as we go later in data collection.  This makes sense – as we find undeliverable addresses, we can send them to locating to find a new address, or send the case to CATI, where we may have a working phone number.  </a:t>
            </a:r>
          </a:p>
          <a:p>
            <a:endParaRPr lang="en-US" baseline="0" dirty="0" smtClean="0"/>
          </a:p>
          <a:p>
            <a:r>
              <a:rPr lang="en-US" baseline="0" dirty="0" smtClean="0"/>
              <a:t>You can also see that the percentage of IPTS UAAs that have a check-in at NPC is very variable – this is because we do not require NPC to check in the reminders that occur one week after an invite letter is sent out.  The thinking was that this was too onerous and may not provide us with any new information.  Other than those letters, the percentage of USPS UAAs is covered pretty well by NPC – from 90% up to 96%.  </a:t>
            </a:r>
          </a:p>
          <a:p>
            <a:endParaRPr lang="en-US" baseline="0" dirty="0" smtClean="0"/>
          </a:p>
          <a:p>
            <a:r>
              <a:rPr lang="en-US" baseline="0" dirty="0" smtClean="0"/>
              <a:t>However, the </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25</a:t>
            </a:fld>
            <a:endParaRPr lang="en-US" dirty="0"/>
          </a:p>
        </p:txBody>
      </p:sp>
    </p:spTree>
    <p:extLst>
      <p:ext uri="{BB962C8B-B14F-4D97-AF65-F5344CB8AC3E}">
        <p14:creationId xmlns:p14="http://schemas.microsoft.com/office/powerpoint/2010/main" val="551487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n general, the number of UAAs decreases as we go later in data collection.  This makes sense – as we find undeliverable addresses, we can send them to locating to find a new address, or send the case to CATI, where we may have a working phone number.  </a:t>
            </a:r>
          </a:p>
          <a:p>
            <a:endParaRPr lang="en-US" baseline="0" dirty="0" smtClean="0"/>
          </a:p>
          <a:p>
            <a:r>
              <a:rPr lang="en-US" baseline="0" dirty="0" smtClean="0"/>
              <a:t>You can also see that the percentage of IPTS UAAs that have a check-in at NPC is very variable – this is because we do not require NPC to check in the reminders that occur one week after an invite letter is sent out.  The thinking was that this was too onerous and may not provide us with any new information.  Other than those letters, the percentage of USPS UAAs is covered pretty well by NPC – from 90% up to 96%.  </a:t>
            </a:r>
          </a:p>
          <a:p>
            <a:endParaRPr lang="en-US" baseline="0" dirty="0" smtClean="0"/>
          </a:p>
          <a:p>
            <a:r>
              <a:rPr lang="en-US" baseline="0" dirty="0" smtClean="0"/>
              <a:t>However, the </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26</a:t>
            </a:fld>
            <a:endParaRPr lang="en-US" dirty="0"/>
          </a:p>
        </p:txBody>
      </p:sp>
    </p:spTree>
    <p:extLst>
      <p:ext uri="{BB962C8B-B14F-4D97-AF65-F5344CB8AC3E}">
        <p14:creationId xmlns:p14="http://schemas.microsoft.com/office/powerpoint/2010/main" val="551487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You can also see that the percentage of IPTS UAAs that have a check-in at NPC is very variable – this is because we do not require NPC to check in the reminders that occur one week after an invite letter is sent out.  The thinking was that this was too onerous and may not provide us with any new information.  Other than those letters, the percentage of USPS UAAs is covered pretty well by NPC – from 90% up to 96%.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3ADAB3B1-3CD8-4667-98EF-EA116D2745EB}" type="slidenum">
              <a:rPr lang="en-US" smtClean="0"/>
              <a:pPr/>
              <a:t>27</a:t>
            </a:fld>
            <a:endParaRPr lang="en-US" dirty="0"/>
          </a:p>
        </p:txBody>
      </p:sp>
    </p:spTree>
    <p:extLst>
      <p:ext uri="{BB962C8B-B14F-4D97-AF65-F5344CB8AC3E}">
        <p14:creationId xmlns:p14="http://schemas.microsoft.com/office/powerpoint/2010/main" val="551487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Our main question was about the lag between these two systems.  We hypothesized that the USPS might know earlier than NPC that a case was a UAA.  If that is the case, we might gain information sooner.  We might be able to send a case to locating earlier to find a new address.  Alternatively, if we have a phone number, we could send the case to CATI earlier.  If nothing else, we could pull future mailings from the case to save cost.  </a:t>
            </a:r>
          </a:p>
          <a:p>
            <a:endParaRPr lang="en-US" baseline="0" dirty="0" smtClean="0"/>
          </a:p>
        </p:txBody>
      </p:sp>
      <p:sp>
        <p:nvSpPr>
          <p:cNvPr id="4" name="Slide Number Placeholder 3"/>
          <p:cNvSpPr>
            <a:spLocks noGrp="1"/>
          </p:cNvSpPr>
          <p:nvPr>
            <p:ph type="sldNum" sz="quarter" idx="10"/>
          </p:nvPr>
        </p:nvSpPr>
        <p:spPr/>
        <p:txBody>
          <a:bodyPr/>
          <a:lstStyle/>
          <a:p>
            <a:fld id="{3ADAB3B1-3CD8-4667-98EF-EA116D2745EB}" type="slidenum">
              <a:rPr lang="en-US" smtClean="0"/>
              <a:pPr/>
              <a:t>28</a:t>
            </a:fld>
            <a:endParaRPr lang="en-US" dirty="0"/>
          </a:p>
        </p:txBody>
      </p:sp>
    </p:spTree>
    <p:extLst>
      <p:ext uri="{BB962C8B-B14F-4D97-AF65-F5344CB8AC3E}">
        <p14:creationId xmlns:p14="http://schemas.microsoft.com/office/powerpoint/2010/main" val="551487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we can see the average, median, and maximum lags between USPS and NPC.  The average lag ranges from nearly three weeks to a month, and the median is not particularly different.  The maximum is quite large.  Given the fact that these lags are very long, I considered when we would need to have address labels and </a:t>
            </a:r>
            <a:r>
              <a:rPr lang="en-US" baseline="0" dirty="0" err="1" smtClean="0"/>
              <a:t>mailout</a:t>
            </a:r>
            <a:r>
              <a:rPr lang="en-US" baseline="0" dirty="0" smtClean="0"/>
              <a:t> control files delivered to NPC for the next batch of mailings, and whether or not we would know about the UAAs, given the average time.  </a:t>
            </a:r>
          </a:p>
          <a:p>
            <a:endParaRPr lang="en-US" baseline="0" dirty="0" smtClean="0"/>
          </a:p>
          <a:p>
            <a:r>
              <a:rPr lang="en-US" baseline="0" dirty="0" smtClean="0"/>
              <a:t>I considered a best case scenario, where we find out the case is a UAA form USPS the day it is mailed.  So the lag is the number of days after mailing we know about the UAA at NPC.  Given that this is a lag, the later the USPS data comes in, the later the NPC data comes in.  </a:t>
            </a:r>
          </a:p>
          <a:p>
            <a:endParaRPr lang="en-US" baseline="0" dirty="0" smtClean="0"/>
          </a:p>
          <a:p>
            <a:r>
              <a:rPr lang="en-US" baseline="0" dirty="0" smtClean="0"/>
              <a:t>For example the </a:t>
            </a:r>
            <a:r>
              <a:rPr lang="en-US" baseline="0" dirty="0" err="1" smtClean="0"/>
              <a:t>Prenotice</a:t>
            </a:r>
            <a:r>
              <a:rPr lang="en-US" baseline="0" dirty="0" smtClean="0"/>
              <a:t> Letters are mailed out on Day 0.  We have to deliver the </a:t>
            </a:r>
            <a:r>
              <a:rPr lang="en-US" baseline="0" dirty="0" err="1" smtClean="0"/>
              <a:t>mailout</a:t>
            </a:r>
            <a:r>
              <a:rPr lang="en-US" baseline="0" dirty="0" smtClean="0"/>
              <a:t> control files for the Week Five Mailing by Day 14.  If we do not find out about the UAAs until, at best, Day 19, we may be retaining undeliverable addresses on the Week 4 </a:t>
            </a:r>
            <a:r>
              <a:rPr lang="en-US" baseline="0" dirty="0" err="1" smtClean="0"/>
              <a:t>mailout</a:t>
            </a:r>
            <a:r>
              <a:rPr lang="en-US" baseline="0" dirty="0" smtClean="0"/>
              <a:t> control file, rather than finding a more efficient data collection operation for these cases.  As data collection goes on, the lags get longer, so even though mailings become slightly more spaced out, we are still losing information due to this lag.  </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29</a:t>
            </a:fld>
            <a:endParaRPr lang="en-US" dirty="0"/>
          </a:p>
        </p:txBody>
      </p:sp>
    </p:spTree>
    <p:extLst>
      <p:ext uri="{BB962C8B-B14F-4D97-AF65-F5344CB8AC3E}">
        <p14:creationId xmlns:p14="http://schemas.microsoft.com/office/powerpoint/2010/main" val="551487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of the</a:t>
            </a:r>
            <a:r>
              <a:rPr lang="en-US" baseline="0" dirty="0" smtClean="0"/>
              <a:t> questions is how timely the USPS data is.  It is important to understand how long after the mailing USPS data is available.  It is certainly more timely than NPC check-in data, but is it timely enough to make a difference in our mailing schedule?</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30</a:t>
            </a:fld>
            <a:endParaRPr lang="en-US" dirty="0"/>
          </a:p>
        </p:txBody>
      </p:sp>
    </p:spTree>
    <p:extLst>
      <p:ext uri="{BB962C8B-B14F-4D97-AF65-F5344CB8AC3E}">
        <p14:creationId xmlns:p14="http://schemas.microsoft.com/office/powerpoint/2010/main" val="1021497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general, while paradata has many uses, it is important to keep in mind that system paradata, in particular, was not necessarily created for these particular uses.  For example, in the web paradata example, we assumed that if there was a log-in, but no log-out or submit, that the responded experienced a server breakoff.  That is certainly not the only reason we might see this situation in the server-side paradata.  Maybe the respondent was distracted and left the computer and the system timed out; maybe their computer crashed; maybe they closed their browser window.  We were comfortable using the server breakoff metric in our case because we were looking for the worst case server scenario to try to determine when there were significantly more breakoffs.  In that case, on the aggregate level with a lot of data, these paradata were useful.  That might not always be the case.  </a:t>
            </a:r>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31</a:t>
            </a:fld>
            <a:endParaRPr lang="en-US" dirty="0"/>
          </a:p>
        </p:txBody>
      </p:sp>
    </p:spTree>
    <p:extLst>
      <p:ext uri="{BB962C8B-B14F-4D97-AF65-F5344CB8AC3E}">
        <p14:creationId xmlns:p14="http://schemas.microsoft.com/office/powerpoint/2010/main" val="2022413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C6B5B77-4519-43AE-B0BC-D3C0E1CB260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8C6B5B77-4519-43AE-B0BC-D3C0E1CB260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chemeClr val="bg1"/>
                </a:solidFill>
              </a:defRPr>
            </a:lvl1pPr>
          </a:lstStyle>
          <a:p>
            <a:fld id="{8C6B5B77-4519-43AE-B0BC-D3C0E1CB260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chemeClr val="bg1"/>
                </a:solidFill>
              </a:defRPr>
            </a:lvl1pPr>
          </a:lstStyle>
          <a:p>
            <a:fld id="{8C6B5B77-4519-43AE-B0BC-D3C0E1CB260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C6B5B77-4519-43AE-B0BC-D3C0E1CB260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8C6B5B77-4519-43AE-B0BC-D3C0E1CB260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8C6B5B77-4519-43AE-B0BC-D3C0E1CB260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C6B5B77-4519-43AE-B0BC-D3C0E1CB260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C6B5B77-4519-43AE-B0BC-D3C0E1CB260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8C6B5B77-4519-43AE-B0BC-D3C0E1CB260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Box 11"/>
          <p:cNvSpPr txBox="1"/>
          <p:nvPr userDrawn="1"/>
        </p:nvSpPr>
        <p:spPr>
          <a:xfrm>
            <a:off x="1838628" y="6236978"/>
            <a:ext cx="2566220" cy="497572"/>
          </a:xfrm>
          <a:prstGeom prst="rect">
            <a:avLst/>
          </a:prstGeom>
          <a:noFill/>
        </p:spPr>
        <p:txBody>
          <a:bodyPr wrap="square" rtlCol="0">
            <a:spAutoFit/>
          </a:bodyPr>
          <a:lstStyle/>
          <a:p>
            <a:r>
              <a:rPr lang="en-US" sz="800" b="1" dirty="0" smtClean="0">
                <a:latin typeface="Times New Roman" pitchFamily="18" charset="0"/>
                <a:cs typeface="Times New Roman" pitchFamily="18" charset="0"/>
              </a:rPr>
              <a:t>U.S. Department of Commerce</a:t>
            </a:r>
          </a:p>
          <a:p>
            <a:pPr>
              <a:lnSpc>
                <a:spcPts val="1100"/>
              </a:lnSpc>
            </a:pPr>
            <a:r>
              <a:rPr lang="en-US" sz="800" dirty="0" smtClean="0">
                <a:latin typeface="Times New Roman" pitchFamily="18" charset="0"/>
                <a:cs typeface="Times New Roman" pitchFamily="18" charset="0"/>
              </a:rPr>
              <a:t>Economics and Statistics</a:t>
            </a:r>
            <a:r>
              <a:rPr lang="en-US" sz="800" baseline="0" dirty="0" smtClean="0">
                <a:latin typeface="Times New Roman" pitchFamily="18" charset="0"/>
                <a:cs typeface="Times New Roman" pitchFamily="18" charset="0"/>
              </a:rPr>
              <a:t> Administration</a:t>
            </a:r>
          </a:p>
          <a:p>
            <a:pPr>
              <a:lnSpc>
                <a:spcPts val="1100"/>
              </a:lnSpc>
            </a:pPr>
            <a:r>
              <a:rPr lang="en-US" sz="600" baseline="0" dirty="0" smtClean="0">
                <a:latin typeface="Times New Roman" pitchFamily="18" charset="0"/>
                <a:cs typeface="Times New Roman" pitchFamily="18" charset="0"/>
              </a:rPr>
              <a:t>U.S. CENSUS BUREAU</a:t>
            </a:r>
            <a:endParaRPr lang="en-US" sz="600" dirty="0">
              <a:latin typeface="Times New Roman" pitchFamily="18" charset="0"/>
              <a:cs typeface="Times New Roman" pitchFamily="18" charset="0"/>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4" name="Picture 8"/>
          <p:cNvPicPr>
            <a:picLocks noChangeAspect="1" noChangeArrowheads="1"/>
          </p:cNvPicPr>
          <p:nvPr userDrawn="1"/>
        </p:nvPicPr>
        <p:blipFill>
          <a:blip r:embed="rId13">
            <a:extLst>
              <a:ext uri="{28A0092B-C50C-407E-A947-70E740481C1C}">
                <a14:useLocalDpi xmlns:a14="http://schemas.microsoft.com/office/drawing/2010/main" val="0"/>
              </a:ext>
            </a:extLst>
          </a:blip>
          <a:stretch>
            <a:fillRect/>
          </a:stretch>
        </p:blipFill>
        <p:spPr bwMode="auto">
          <a:xfrm>
            <a:off x="8152786" y="6194491"/>
            <a:ext cx="600837" cy="604457"/>
          </a:xfrm>
          <a:prstGeom prst="rect">
            <a:avLst/>
          </a:prstGeom>
          <a:noFill/>
          <a:ln w="9525">
            <a:noFill/>
            <a:miter lim="800000"/>
            <a:headEnd/>
            <a:tailEnd/>
          </a:ln>
        </p:spPr>
      </p:pic>
      <p:pic>
        <p:nvPicPr>
          <p:cNvPr id="4" name="Picture 3"/>
          <p:cNvPicPr>
            <a:picLocks/>
          </p:cNvPicPr>
          <p:nvPr userDrawn="1"/>
        </p:nvPicPr>
        <p:blipFill>
          <a:blip r:embed="rId14">
            <a:extLst>
              <a:ext uri="{28A0092B-C50C-407E-A947-70E740481C1C}">
                <a14:useLocalDpi xmlns:a14="http://schemas.microsoft.com/office/drawing/2010/main" val="0"/>
              </a:ext>
            </a:extLst>
          </a:blip>
          <a:stretch>
            <a:fillRect/>
          </a:stretch>
        </p:blipFill>
        <p:spPr>
          <a:xfrm>
            <a:off x="6173470" y="6210807"/>
            <a:ext cx="1584960" cy="610870"/>
          </a:xfrm>
          <a:prstGeom prst="rect">
            <a:avLst/>
          </a:prstGeom>
        </p:spPr>
      </p:pic>
      <p:pic>
        <p:nvPicPr>
          <p:cNvPr id="5" name="Picture 4"/>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75919" y="6232038"/>
            <a:ext cx="1162050" cy="611966"/>
          </a:xfrm>
          <a:prstGeom prst="rect">
            <a:avLst/>
          </a:prstGeom>
        </p:spPr>
      </p:pic>
      <p:cxnSp>
        <p:nvCxnSpPr>
          <p:cNvPr id="17" name="Straight Connector 16"/>
          <p:cNvCxnSpPr/>
          <p:nvPr userDrawn="1"/>
        </p:nvCxnSpPr>
        <p:spPr>
          <a:xfrm flipH="1">
            <a:off x="7959206" y="6266704"/>
            <a:ext cx="1" cy="49734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H="1">
            <a:off x="1671469" y="6261784"/>
            <a:ext cx="1" cy="49734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Arial"/>
          <a:ea typeface="+mj-ea"/>
          <a:cs typeface="+mj-cs"/>
        </a:defRPr>
      </a:lvl1pPr>
    </p:titleStyle>
    <p:bodyStyle>
      <a:lvl1pPr marL="342900" indent="-342900" algn="l" defTabSz="457200" rtl="0" eaLnBrk="1" latinLnBrk="0" hangingPunct="1">
        <a:spcBef>
          <a:spcPct val="20000"/>
        </a:spcBef>
        <a:buClr>
          <a:srgbClr val="1C5696"/>
        </a:buClr>
        <a:buFont typeface="Arial"/>
        <a:buChar char="•"/>
        <a:defRPr sz="3200" kern="1200">
          <a:solidFill>
            <a:schemeClr val="tx1"/>
          </a:solidFill>
          <a:latin typeface="Arial"/>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mailto:stephanie.coffey@census.gov"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r>
              <a:rPr lang="en-US" dirty="0"/>
              <a:t>Using System </a:t>
            </a:r>
            <a:r>
              <a:rPr lang="en-US" dirty="0" smtClean="0"/>
              <a:t>Paradata</a:t>
            </a:r>
            <a:br>
              <a:rPr lang="en-US" dirty="0" smtClean="0"/>
            </a:br>
            <a:r>
              <a:rPr lang="en-US" dirty="0" smtClean="0"/>
              <a:t>to </a:t>
            </a:r>
            <a:r>
              <a:rPr lang="en-US" dirty="0"/>
              <a:t>Target </a:t>
            </a:r>
            <a:r>
              <a:rPr lang="en-US" dirty="0" smtClean="0"/>
              <a:t>and </a:t>
            </a:r>
            <a:r>
              <a:rPr lang="en-US" dirty="0"/>
              <a:t>Evaluate </a:t>
            </a:r>
            <a:r>
              <a:rPr lang="en-US" dirty="0" smtClean="0"/>
              <a:t/>
            </a:r>
            <a:br>
              <a:rPr lang="en-US" dirty="0" smtClean="0"/>
            </a:br>
            <a:r>
              <a:rPr lang="en-US" dirty="0" smtClean="0"/>
              <a:t>Data </a:t>
            </a:r>
            <a:r>
              <a:rPr lang="en-US" dirty="0"/>
              <a:t>Collection </a:t>
            </a:r>
            <a:r>
              <a:rPr lang="en-US" dirty="0" smtClean="0"/>
              <a:t>Operations</a:t>
            </a:r>
            <a:endParaRPr lang="en-US" dirty="0"/>
          </a:p>
        </p:txBody>
      </p:sp>
      <p:sp>
        <p:nvSpPr>
          <p:cNvPr id="3" name="Subtitle 2"/>
          <p:cNvSpPr>
            <a:spLocks noGrp="1"/>
          </p:cNvSpPr>
          <p:nvPr>
            <p:ph type="subTitle" idx="1"/>
          </p:nvPr>
        </p:nvSpPr>
        <p:spPr>
          <a:xfrm>
            <a:off x="1371600" y="4572000"/>
            <a:ext cx="6400800" cy="1752600"/>
          </a:xfrm>
        </p:spPr>
        <p:txBody>
          <a:bodyPr>
            <a:normAutofit fontScale="85000" lnSpcReduction="20000"/>
          </a:bodyPr>
          <a:lstStyle/>
          <a:p>
            <a:r>
              <a:rPr lang="en-US" dirty="0" smtClean="0"/>
              <a:t>Stephanie Coffey</a:t>
            </a:r>
          </a:p>
          <a:p>
            <a:endParaRPr lang="en-US" dirty="0"/>
          </a:p>
          <a:p>
            <a:r>
              <a:rPr lang="en-US" dirty="0" smtClean="0"/>
              <a:t>WSS Seminar</a:t>
            </a:r>
          </a:p>
          <a:p>
            <a:r>
              <a:rPr lang="en-US" dirty="0" smtClean="0"/>
              <a:t>4/18/2016</a:t>
            </a:r>
            <a:endParaRPr lang="en-US" dirty="0"/>
          </a:p>
        </p:txBody>
      </p:sp>
    </p:spTree>
    <p:extLst>
      <p:ext uri="{BB962C8B-B14F-4D97-AF65-F5344CB8AC3E}">
        <p14:creationId xmlns:p14="http://schemas.microsoft.com/office/powerpoint/2010/main" val="4227626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Evidence in Server-Side Paradata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86859695"/>
              </p:ext>
            </p:extLst>
          </p:nvPr>
        </p:nvGraphicFramePr>
        <p:xfrm>
          <a:off x="387722" y="1403885"/>
          <a:ext cx="5983890" cy="4516148"/>
        </p:xfrm>
        <a:graphic>
          <a:graphicData uri="http://schemas.openxmlformats.org/drawingml/2006/table">
            <a:tbl>
              <a:tblPr/>
              <a:tblGrid>
                <a:gridCol w="855640"/>
                <a:gridCol w="1029005"/>
                <a:gridCol w="1056967"/>
                <a:gridCol w="1677727"/>
                <a:gridCol w="1364551"/>
              </a:tblGrid>
              <a:tr h="347396">
                <a:tc>
                  <a:txBody>
                    <a:bodyPr/>
                    <a:lstStyle/>
                    <a:p>
                      <a:pPr algn="l" fontAlgn="b"/>
                      <a:r>
                        <a:rPr lang="en-US" sz="1800" b="1" i="0" u="none" strike="noStrike" dirty="0">
                          <a:solidFill>
                            <a:srgbClr val="000000"/>
                          </a:solidFill>
                          <a:effectLst/>
                          <a:latin typeface="Calibri"/>
                        </a:rPr>
                        <a:t>service</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type</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id</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time (seconds)</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a:rPr>
                        <a:t>type2</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dirty="0">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10800084</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1361842005</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10800084</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1361845429</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submitted</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10800084</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1361845466</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logout</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10800159</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1361843035</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10800159</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1361846593</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submitted</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10800159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1361846627</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logout</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1361847610</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1361847625</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1361847959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10802031</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1361840282</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10802031</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1361840295</a:t>
                      </a:r>
                    </a:p>
                  </a:txBody>
                  <a:tcPr marL="14113" marR="14113" marT="14113" marB="0" anchor="b">
                    <a:lnL>
                      <a:noFill/>
                    </a:lnL>
                    <a:lnR>
                      <a:noFill/>
                    </a:lnR>
                    <a:lnT>
                      <a:noFill/>
                    </a:lnT>
                    <a:lnB>
                      <a:noFill/>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10802031</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1361840349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6590873" y="2040768"/>
            <a:ext cx="1189749" cy="523220"/>
          </a:xfrm>
          <a:prstGeom prst="rect">
            <a:avLst/>
          </a:prstGeom>
          <a:noFill/>
        </p:spPr>
        <p:txBody>
          <a:bodyPr wrap="none" rtlCol="0" anchor="ctr">
            <a:spAutoFit/>
          </a:bodyPr>
          <a:lstStyle/>
          <a:p>
            <a:r>
              <a:rPr lang="en-US" sz="2800" dirty="0" smtClean="0"/>
              <a:t>57 min</a:t>
            </a:r>
            <a:endParaRPr lang="en-US" sz="5400" dirty="0"/>
          </a:p>
        </p:txBody>
      </p:sp>
      <p:sp>
        <p:nvSpPr>
          <p:cNvPr id="6" name="TextBox 5"/>
          <p:cNvSpPr txBox="1"/>
          <p:nvPr/>
        </p:nvSpPr>
        <p:spPr>
          <a:xfrm>
            <a:off x="6590872" y="3059473"/>
            <a:ext cx="1189749" cy="523220"/>
          </a:xfrm>
          <a:prstGeom prst="rect">
            <a:avLst/>
          </a:prstGeom>
          <a:noFill/>
        </p:spPr>
        <p:txBody>
          <a:bodyPr wrap="none" rtlCol="0" anchor="ctr">
            <a:spAutoFit/>
          </a:bodyPr>
          <a:lstStyle/>
          <a:p>
            <a:r>
              <a:rPr lang="en-US" sz="2800" dirty="0" smtClean="0"/>
              <a:t>60 min</a:t>
            </a:r>
            <a:endParaRPr lang="en-US" sz="5400" dirty="0"/>
          </a:p>
        </p:txBody>
      </p:sp>
      <p:sp>
        <p:nvSpPr>
          <p:cNvPr id="8" name="Right Brace 7"/>
          <p:cNvSpPr/>
          <p:nvPr/>
        </p:nvSpPr>
        <p:spPr>
          <a:xfrm>
            <a:off x="6126510" y="1828800"/>
            <a:ext cx="274285" cy="914400"/>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Right Brace 13"/>
          <p:cNvSpPr/>
          <p:nvPr/>
        </p:nvSpPr>
        <p:spPr>
          <a:xfrm>
            <a:off x="6126510" y="2863883"/>
            <a:ext cx="274285" cy="914400"/>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Right Brace 14"/>
          <p:cNvSpPr/>
          <p:nvPr/>
        </p:nvSpPr>
        <p:spPr>
          <a:xfrm>
            <a:off x="6126509" y="3931427"/>
            <a:ext cx="274285" cy="457201"/>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Right Brace 15"/>
          <p:cNvSpPr/>
          <p:nvPr/>
        </p:nvSpPr>
        <p:spPr>
          <a:xfrm>
            <a:off x="6126511" y="4392889"/>
            <a:ext cx="274284" cy="433633"/>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Right Brace 18"/>
          <p:cNvSpPr/>
          <p:nvPr/>
        </p:nvSpPr>
        <p:spPr>
          <a:xfrm>
            <a:off x="6126508" y="4978922"/>
            <a:ext cx="274285" cy="457201"/>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Right Brace 19"/>
          <p:cNvSpPr/>
          <p:nvPr/>
        </p:nvSpPr>
        <p:spPr>
          <a:xfrm>
            <a:off x="6126510" y="5440384"/>
            <a:ext cx="274284" cy="433633"/>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TextBox 20"/>
          <p:cNvSpPr txBox="1"/>
          <p:nvPr/>
        </p:nvSpPr>
        <p:spPr>
          <a:xfrm>
            <a:off x="6690225" y="3898417"/>
            <a:ext cx="1103187" cy="523220"/>
          </a:xfrm>
          <a:prstGeom prst="rect">
            <a:avLst/>
          </a:prstGeom>
          <a:noFill/>
        </p:spPr>
        <p:txBody>
          <a:bodyPr wrap="none" rtlCol="0" anchor="ctr">
            <a:spAutoFit/>
          </a:bodyPr>
          <a:lstStyle/>
          <a:p>
            <a:r>
              <a:rPr lang="en-US" sz="2800" dirty="0" smtClean="0"/>
              <a:t>15 sec</a:t>
            </a:r>
            <a:endParaRPr lang="en-US" sz="5400" dirty="0"/>
          </a:p>
        </p:txBody>
      </p:sp>
      <p:sp>
        <p:nvSpPr>
          <p:cNvPr id="22" name="TextBox 21"/>
          <p:cNvSpPr txBox="1"/>
          <p:nvPr/>
        </p:nvSpPr>
        <p:spPr>
          <a:xfrm>
            <a:off x="6811322" y="4341493"/>
            <a:ext cx="1007007" cy="523220"/>
          </a:xfrm>
          <a:prstGeom prst="rect">
            <a:avLst/>
          </a:prstGeom>
          <a:noFill/>
        </p:spPr>
        <p:txBody>
          <a:bodyPr wrap="none" rtlCol="0" anchor="ctr">
            <a:spAutoFit/>
          </a:bodyPr>
          <a:lstStyle/>
          <a:p>
            <a:r>
              <a:rPr lang="en-US" sz="2800" dirty="0" smtClean="0"/>
              <a:t>5 min</a:t>
            </a:r>
            <a:endParaRPr lang="en-US" sz="5400" dirty="0"/>
          </a:p>
        </p:txBody>
      </p:sp>
      <p:sp>
        <p:nvSpPr>
          <p:cNvPr id="23" name="TextBox 22"/>
          <p:cNvSpPr txBox="1"/>
          <p:nvPr/>
        </p:nvSpPr>
        <p:spPr>
          <a:xfrm>
            <a:off x="6725523" y="4945912"/>
            <a:ext cx="1103187" cy="523220"/>
          </a:xfrm>
          <a:prstGeom prst="rect">
            <a:avLst/>
          </a:prstGeom>
          <a:noFill/>
        </p:spPr>
        <p:txBody>
          <a:bodyPr wrap="none" rtlCol="0" anchor="ctr">
            <a:spAutoFit/>
          </a:bodyPr>
          <a:lstStyle/>
          <a:p>
            <a:r>
              <a:rPr lang="en-US" sz="2800" dirty="0" smtClean="0"/>
              <a:t>13 sec</a:t>
            </a:r>
            <a:endParaRPr lang="en-US" sz="5400" dirty="0"/>
          </a:p>
        </p:txBody>
      </p:sp>
      <p:sp>
        <p:nvSpPr>
          <p:cNvPr id="24" name="TextBox 23"/>
          <p:cNvSpPr txBox="1"/>
          <p:nvPr/>
        </p:nvSpPr>
        <p:spPr>
          <a:xfrm>
            <a:off x="6654427" y="5366023"/>
            <a:ext cx="1186543" cy="523220"/>
          </a:xfrm>
          <a:prstGeom prst="rect">
            <a:avLst/>
          </a:prstGeom>
          <a:noFill/>
        </p:spPr>
        <p:txBody>
          <a:bodyPr wrap="none" rtlCol="0" anchor="ctr">
            <a:spAutoFit/>
          </a:bodyPr>
          <a:lstStyle/>
          <a:p>
            <a:r>
              <a:rPr lang="en-US" sz="2800" dirty="0" smtClean="0"/>
              <a:t>&lt;1 min</a:t>
            </a:r>
            <a:endParaRPr lang="en-US" sz="5400" dirty="0"/>
          </a:p>
        </p:txBody>
      </p:sp>
    </p:spTree>
    <p:extLst>
      <p:ext uri="{BB962C8B-B14F-4D97-AF65-F5344CB8AC3E}">
        <p14:creationId xmlns:p14="http://schemas.microsoft.com/office/powerpoint/2010/main" val="960501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Evidence in Server-Side Paradata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1863353"/>
              </p:ext>
            </p:extLst>
          </p:nvPr>
        </p:nvGraphicFramePr>
        <p:xfrm>
          <a:off x="387722" y="1403885"/>
          <a:ext cx="5983890" cy="4516148"/>
        </p:xfrm>
        <a:graphic>
          <a:graphicData uri="http://schemas.openxmlformats.org/drawingml/2006/table">
            <a:tbl>
              <a:tblPr/>
              <a:tblGrid>
                <a:gridCol w="855640"/>
                <a:gridCol w="1029005"/>
                <a:gridCol w="1056967"/>
                <a:gridCol w="1677727"/>
                <a:gridCol w="1364551"/>
              </a:tblGrid>
              <a:tr h="347396">
                <a:tc>
                  <a:txBody>
                    <a:bodyPr/>
                    <a:lstStyle/>
                    <a:p>
                      <a:pPr algn="l" fontAlgn="b"/>
                      <a:r>
                        <a:rPr lang="en-US" sz="1800" b="1" i="0" u="none" strike="noStrike" dirty="0">
                          <a:solidFill>
                            <a:srgbClr val="000000"/>
                          </a:solidFill>
                          <a:effectLst/>
                          <a:latin typeface="Calibri"/>
                        </a:rPr>
                        <a:t>service</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type</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id</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time (seconds)</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a:rPr>
                        <a:t>type2</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dirty="0">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10800084</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1361842005</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10800084</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1361845429</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submitted</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10800084</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1361845466</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logout</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10800159</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1361843035</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10800159</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1361846593</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submitted</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10800159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1361846627</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logout</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1361847610</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1361847625</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1361847959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10802031</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1361840282</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10802031</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1361840295</a:t>
                      </a:r>
                    </a:p>
                  </a:txBody>
                  <a:tcPr marL="14113" marR="14113" marT="14113" marB="0" anchor="b">
                    <a:lnL>
                      <a:noFill/>
                    </a:lnL>
                    <a:lnR>
                      <a:noFill/>
                    </a:lnR>
                    <a:lnT>
                      <a:noFill/>
                    </a:lnT>
                    <a:lnB>
                      <a:noFill/>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10802031</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1361840349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6590873" y="2040768"/>
            <a:ext cx="1189749" cy="523220"/>
          </a:xfrm>
          <a:prstGeom prst="rect">
            <a:avLst/>
          </a:prstGeom>
          <a:noFill/>
        </p:spPr>
        <p:txBody>
          <a:bodyPr wrap="none" rtlCol="0" anchor="ctr">
            <a:spAutoFit/>
          </a:bodyPr>
          <a:lstStyle/>
          <a:p>
            <a:r>
              <a:rPr lang="en-US" sz="2800" dirty="0" smtClean="0"/>
              <a:t>57 min</a:t>
            </a:r>
            <a:endParaRPr lang="en-US" sz="5400" dirty="0"/>
          </a:p>
        </p:txBody>
      </p:sp>
      <p:sp>
        <p:nvSpPr>
          <p:cNvPr id="6" name="TextBox 5"/>
          <p:cNvSpPr txBox="1"/>
          <p:nvPr/>
        </p:nvSpPr>
        <p:spPr>
          <a:xfrm>
            <a:off x="6590872" y="3059473"/>
            <a:ext cx="1189749" cy="523220"/>
          </a:xfrm>
          <a:prstGeom prst="rect">
            <a:avLst/>
          </a:prstGeom>
          <a:noFill/>
        </p:spPr>
        <p:txBody>
          <a:bodyPr wrap="none" rtlCol="0" anchor="ctr">
            <a:spAutoFit/>
          </a:bodyPr>
          <a:lstStyle/>
          <a:p>
            <a:r>
              <a:rPr lang="en-US" sz="2800" dirty="0" smtClean="0"/>
              <a:t>60 min</a:t>
            </a:r>
            <a:endParaRPr lang="en-US" sz="5400" dirty="0"/>
          </a:p>
        </p:txBody>
      </p:sp>
      <p:sp>
        <p:nvSpPr>
          <p:cNvPr id="8" name="Right Brace 7"/>
          <p:cNvSpPr/>
          <p:nvPr/>
        </p:nvSpPr>
        <p:spPr>
          <a:xfrm>
            <a:off x="6126510" y="1828800"/>
            <a:ext cx="274285" cy="914400"/>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Right Brace 13"/>
          <p:cNvSpPr/>
          <p:nvPr/>
        </p:nvSpPr>
        <p:spPr>
          <a:xfrm>
            <a:off x="6126510" y="2863883"/>
            <a:ext cx="274285" cy="914400"/>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Right Brace 14"/>
          <p:cNvSpPr/>
          <p:nvPr/>
        </p:nvSpPr>
        <p:spPr>
          <a:xfrm>
            <a:off x="6126509" y="3931427"/>
            <a:ext cx="274285" cy="457201"/>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Right Brace 15"/>
          <p:cNvSpPr/>
          <p:nvPr/>
        </p:nvSpPr>
        <p:spPr>
          <a:xfrm>
            <a:off x="6126511" y="4392889"/>
            <a:ext cx="274284" cy="433633"/>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Right Brace 18"/>
          <p:cNvSpPr/>
          <p:nvPr/>
        </p:nvSpPr>
        <p:spPr>
          <a:xfrm>
            <a:off x="6126508" y="4978922"/>
            <a:ext cx="274285" cy="457201"/>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Right Brace 19"/>
          <p:cNvSpPr/>
          <p:nvPr/>
        </p:nvSpPr>
        <p:spPr>
          <a:xfrm>
            <a:off x="6126510" y="5440384"/>
            <a:ext cx="274284" cy="433633"/>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TextBox 20"/>
          <p:cNvSpPr txBox="1"/>
          <p:nvPr/>
        </p:nvSpPr>
        <p:spPr>
          <a:xfrm>
            <a:off x="6690225" y="3898417"/>
            <a:ext cx="1103187" cy="523220"/>
          </a:xfrm>
          <a:prstGeom prst="rect">
            <a:avLst/>
          </a:prstGeom>
          <a:noFill/>
        </p:spPr>
        <p:txBody>
          <a:bodyPr wrap="none" rtlCol="0" anchor="ctr">
            <a:spAutoFit/>
          </a:bodyPr>
          <a:lstStyle/>
          <a:p>
            <a:r>
              <a:rPr lang="en-US" sz="2800" dirty="0" smtClean="0"/>
              <a:t>15 sec</a:t>
            </a:r>
            <a:endParaRPr lang="en-US" sz="5400" dirty="0"/>
          </a:p>
        </p:txBody>
      </p:sp>
      <p:sp>
        <p:nvSpPr>
          <p:cNvPr id="22" name="TextBox 21"/>
          <p:cNvSpPr txBox="1"/>
          <p:nvPr/>
        </p:nvSpPr>
        <p:spPr>
          <a:xfrm>
            <a:off x="6811322" y="4341493"/>
            <a:ext cx="1007007" cy="523220"/>
          </a:xfrm>
          <a:prstGeom prst="rect">
            <a:avLst/>
          </a:prstGeom>
          <a:noFill/>
        </p:spPr>
        <p:txBody>
          <a:bodyPr wrap="none" rtlCol="0" anchor="ctr">
            <a:spAutoFit/>
          </a:bodyPr>
          <a:lstStyle/>
          <a:p>
            <a:r>
              <a:rPr lang="en-US" sz="2800" dirty="0" smtClean="0"/>
              <a:t>5 min</a:t>
            </a:r>
            <a:endParaRPr lang="en-US" sz="5400" dirty="0"/>
          </a:p>
        </p:txBody>
      </p:sp>
      <p:sp>
        <p:nvSpPr>
          <p:cNvPr id="23" name="TextBox 22"/>
          <p:cNvSpPr txBox="1"/>
          <p:nvPr/>
        </p:nvSpPr>
        <p:spPr>
          <a:xfrm>
            <a:off x="6725523" y="4945912"/>
            <a:ext cx="1103187" cy="523220"/>
          </a:xfrm>
          <a:prstGeom prst="rect">
            <a:avLst/>
          </a:prstGeom>
          <a:noFill/>
        </p:spPr>
        <p:txBody>
          <a:bodyPr wrap="none" rtlCol="0" anchor="ctr">
            <a:spAutoFit/>
          </a:bodyPr>
          <a:lstStyle/>
          <a:p>
            <a:r>
              <a:rPr lang="en-US" sz="2800" dirty="0" smtClean="0"/>
              <a:t>13 sec</a:t>
            </a:r>
            <a:endParaRPr lang="en-US" sz="5400" dirty="0"/>
          </a:p>
        </p:txBody>
      </p:sp>
      <p:sp>
        <p:nvSpPr>
          <p:cNvPr id="24" name="TextBox 23"/>
          <p:cNvSpPr txBox="1"/>
          <p:nvPr/>
        </p:nvSpPr>
        <p:spPr>
          <a:xfrm>
            <a:off x="6654427" y="5366023"/>
            <a:ext cx="1186543" cy="523220"/>
          </a:xfrm>
          <a:prstGeom prst="rect">
            <a:avLst/>
          </a:prstGeom>
          <a:noFill/>
        </p:spPr>
        <p:txBody>
          <a:bodyPr wrap="none" rtlCol="0" anchor="ctr">
            <a:spAutoFit/>
          </a:bodyPr>
          <a:lstStyle/>
          <a:p>
            <a:r>
              <a:rPr lang="en-US" sz="2800" dirty="0" smtClean="0"/>
              <a:t>&lt;1 min</a:t>
            </a:r>
            <a:endParaRPr lang="en-US" sz="5400" dirty="0"/>
          </a:p>
        </p:txBody>
      </p:sp>
      <p:sp>
        <p:nvSpPr>
          <p:cNvPr id="17" name="Oval 16"/>
          <p:cNvSpPr/>
          <p:nvPr/>
        </p:nvSpPr>
        <p:spPr>
          <a:xfrm>
            <a:off x="6022618" y="1774195"/>
            <a:ext cx="2438400" cy="1938010"/>
          </a:xfrm>
          <a:prstGeom prst="ellipse">
            <a:avLst/>
          </a:prstGeom>
          <a:solidFill>
            <a:schemeClr val="accent6">
              <a:lumMod val="20000"/>
              <a:lumOff val="80000"/>
              <a:alpha val="43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184026" y="2577342"/>
            <a:ext cx="2413866" cy="400110"/>
          </a:xfrm>
          <a:prstGeom prst="rect">
            <a:avLst/>
          </a:prstGeom>
          <a:noFill/>
        </p:spPr>
        <p:txBody>
          <a:bodyPr wrap="none" rtlCol="0">
            <a:spAutoFit/>
          </a:bodyPr>
          <a:lstStyle/>
          <a:p>
            <a:r>
              <a:rPr lang="en-US" sz="2000" b="1" dirty="0" smtClean="0">
                <a:solidFill>
                  <a:schemeClr val="accent6">
                    <a:lumMod val="75000"/>
                  </a:schemeClr>
                </a:solidFill>
              </a:rPr>
              <a:t>Patient respondents!</a:t>
            </a:r>
            <a:endParaRPr lang="en-US" sz="2000" b="1" dirty="0">
              <a:solidFill>
                <a:schemeClr val="accent6">
                  <a:lumMod val="75000"/>
                </a:schemeClr>
              </a:solidFill>
            </a:endParaRPr>
          </a:p>
        </p:txBody>
      </p:sp>
    </p:spTree>
    <p:extLst>
      <p:ext uri="{BB962C8B-B14F-4D97-AF65-F5344CB8AC3E}">
        <p14:creationId xmlns:p14="http://schemas.microsoft.com/office/powerpoint/2010/main" val="3172953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Evidence in Server-Side Paradata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48700306"/>
              </p:ext>
            </p:extLst>
          </p:nvPr>
        </p:nvGraphicFramePr>
        <p:xfrm>
          <a:off x="387722" y="1403885"/>
          <a:ext cx="5983890" cy="4516148"/>
        </p:xfrm>
        <a:graphic>
          <a:graphicData uri="http://schemas.openxmlformats.org/drawingml/2006/table">
            <a:tbl>
              <a:tblPr/>
              <a:tblGrid>
                <a:gridCol w="855640"/>
                <a:gridCol w="1029005"/>
                <a:gridCol w="1056967"/>
                <a:gridCol w="1677727"/>
                <a:gridCol w="1364551"/>
              </a:tblGrid>
              <a:tr h="347396">
                <a:tc>
                  <a:txBody>
                    <a:bodyPr/>
                    <a:lstStyle/>
                    <a:p>
                      <a:pPr algn="l" fontAlgn="b"/>
                      <a:r>
                        <a:rPr lang="en-US" sz="1800" b="1" i="0" u="none" strike="noStrike" dirty="0">
                          <a:solidFill>
                            <a:srgbClr val="000000"/>
                          </a:solidFill>
                          <a:effectLst/>
                          <a:latin typeface="Calibri"/>
                        </a:rPr>
                        <a:t>service</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type</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id</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time (seconds)</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a:rPr>
                        <a:t>type2</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dirty="0">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10800084</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1361842005</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10800084</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1361845429</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submitted</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10800084</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1361845466</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logout</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10800159</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1361843035</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10800159</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1361846593</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submitted</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10800159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1361846627</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logout</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1361847610</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1361847625</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1361847959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10802031</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1361840282</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10802031</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1361840295</a:t>
                      </a:r>
                    </a:p>
                  </a:txBody>
                  <a:tcPr marL="14113" marR="14113" marT="14113" marB="0" anchor="b">
                    <a:lnL>
                      <a:noFill/>
                    </a:lnL>
                    <a:lnR>
                      <a:noFill/>
                    </a:lnR>
                    <a:lnT>
                      <a:noFill/>
                    </a:lnT>
                    <a:lnB>
                      <a:noFill/>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10802031</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1361840349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6590873" y="2040768"/>
            <a:ext cx="1189749" cy="523220"/>
          </a:xfrm>
          <a:prstGeom prst="rect">
            <a:avLst/>
          </a:prstGeom>
          <a:noFill/>
        </p:spPr>
        <p:txBody>
          <a:bodyPr wrap="none" rtlCol="0" anchor="ctr">
            <a:spAutoFit/>
          </a:bodyPr>
          <a:lstStyle/>
          <a:p>
            <a:r>
              <a:rPr lang="en-US" sz="2800" dirty="0" smtClean="0"/>
              <a:t>57 min</a:t>
            </a:r>
            <a:endParaRPr lang="en-US" sz="5400" dirty="0"/>
          </a:p>
        </p:txBody>
      </p:sp>
      <p:sp>
        <p:nvSpPr>
          <p:cNvPr id="6" name="TextBox 5"/>
          <p:cNvSpPr txBox="1"/>
          <p:nvPr/>
        </p:nvSpPr>
        <p:spPr>
          <a:xfrm>
            <a:off x="6590872" y="3059473"/>
            <a:ext cx="1189749" cy="523220"/>
          </a:xfrm>
          <a:prstGeom prst="rect">
            <a:avLst/>
          </a:prstGeom>
          <a:noFill/>
        </p:spPr>
        <p:txBody>
          <a:bodyPr wrap="none" rtlCol="0" anchor="ctr">
            <a:spAutoFit/>
          </a:bodyPr>
          <a:lstStyle/>
          <a:p>
            <a:r>
              <a:rPr lang="en-US" sz="2800" dirty="0" smtClean="0"/>
              <a:t>60 min</a:t>
            </a:r>
            <a:endParaRPr lang="en-US" sz="5400" dirty="0"/>
          </a:p>
        </p:txBody>
      </p:sp>
      <p:sp>
        <p:nvSpPr>
          <p:cNvPr id="8" name="Right Brace 7"/>
          <p:cNvSpPr/>
          <p:nvPr/>
        </p:nvSpPr>
        <p:spPr>
          <a:xfrm>
            <a:off x="6126510" y="1828800"/>
            <a:ext cx="274285" cy="914400"/>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Right Brace 13"/>
          <p:cNvSpPr/>
          <p:nvPr/>
        </p:nvSpPr>
        <p:spPr>
          <a:xfrm>
            <a:off x="6126510" y="2863883"/>
            <a:ext cx="274285" cy="914400"/>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Right Brace 14"/>
          <p:cNvSpPr/>
          <p:nvPr/>
        </p:nvSpPr>
        <p:spPr>
          <a:xfrm>
            <a:off x="6126509" y="3931427"/>
            <a:ext cx="274285" cy="457201"/>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Right Brace 15"/>
          <p:cNvSpPr/>
          <p:nvPr/>
        </p:nvSpPr>
        <p:spPr>
          <a:xfrm>
            <a:off x="6126511" y="4392889"/>
            <a:ext cx="274284" cy="433633"/>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Right Brace 18"/>
          <p:cNvSpPr/>
          <p:nvPr/>
        </p:nvSpPr>
        <p:spPr>
          <a:xfrm>
            <a:off x="6126508" y="4978922"/>
            <a:ext cx="274285" cy="457201"/>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Right Brace 19"/>
          <p:cNvSpPr/>
          <p:nvPr/>
        </p:nvSpPr>
        <p:spPr>
          <a:xfrm>
            <a:off x="6126510" y="5440384"/>
            <a:ext cx="274284" cy="433633"/>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TextBox 20"/>
          <p:cNvSpPr txBox="1"/>
          <p:nvPr/>
        </p:nvSpPr>
        <p:spPr>
          <a:xfrm>
            <a:off x="6690225" y="3898417"/>
            <a:ext cx="1103187" cy="523220"/>
          </a:xfrm>
          <a:prstGeom prst="rect">
            <a:avLst/>
          </a:prstGeom>
          <a:noFill/>
        </p:spPr>
        <p:txBody>
          <a:bodyPr wrap="none" rtlCol="0" anchor="ctr">
            <a:spAutoFit/>
          </a:bodyPr>
          <a:lstStyle/>
          <a:p>
            <a:r>
              <a:rPr lang="en-US" sz="2800" dirty="0" smtClean="0"/>
              <a:t>15 sec</a:t>
            </a:r>
            <a:endParaRPr lang="en-US" sz="5400" dirty="0"/>
          </a:p>
        </p:txBody>
      </p:sp>
      <p:sp>
        <p:nvSpPr>
          <p:cNvPr id="22" name="TextBox 21"/>
          <p:cNvSpPr txBox="1"/>
          <p:nvPr/>
        </p:nvSpPr>
        <p:spPr>
          <a:xfrm>
            <a:off x="6811322" y="4341493"/>
            <a:ext cx="1007007" cy="523220"/>
          </a:xfrm>
          <a:prstGeom prst="rect">
            <a:avLst/>
          </a:prstGeom>
          <a:noFill/>
        </p:spPr>
        <p:txBody>
          <a:bodyPr wrap="none" rtlCol="0" anchor="ctr">
            <a:spAutoFit/>
          </a:bodyPr>
          <a:lstStyle/>
          <a:p>
            <a:r>
              <a:rPr lang="en-US" sz="2800" dirty="0" smtClean="0"/>
              <a:t>5 min</a:t>
            </a:r>
            <a:endParaRPr lang="en-US" sz="5400" dirty="0"/>
          </a:p>
        </p:txBody>
      </p:sp>
      <p:sp>
        <p:nvSpPr>
          <p:cNvPr id="23" name="TextBox 22"/>
          <p:cNvSpPr txBox="1"/>
          <p:nvPr/>
        </p:nvSpPr>
        <p:spPr>
          <a:xfrm>
            <a:off x="6725523" y="4945912"/>
            <a:ext cx="1103187" cy="523220"/>
          </a:xfrm>
          <a:prstGeom prst="rect">
            <a:avLst/>
          </a:prstGeom>
          <a:noFill/>
        </p:spPr>
        <p:txBody>
          <a:bodyPr wrap="none" rtlCol="0" anchor="ctr">
            <a:spAutoFit/>
          </a:bodyPr>
          <a:lstStyle/>
          <a:p>
            <a:r>
              <a:rPr lang="en-US" sz="2800" dirty="0" smtClean="0"/>
              <a:t>13 sec</a:t>
            </a:r>
            <a:endParaRPr lang="en-US" sz="5400" dirty="0"/>
          </a:p>
        </p:txBody>
      </p:sp>
      <p:sp>
        <p:nvSpPr>
          <p:cNvPr id="24" name="TextBox 23"/>
          <p:cNvSpPr txBox="1"/>
          <p:nvPr/>
        </p:nvSpPr>
        <p:spPr>
          <a:xfrm>
            <a:off x="6654427" y="5366023"/>
            <a:ext cx="1186543" cy="523220"/>
          </a:xfrm>
          <a:prstGeom prst="rect">
            <a:avLst/>
          </a:prstGeom>
          <a:noFill/>
        </p:spPr>
        <p:txBody>
          <a:bodyPr wrap="none" rtlCol="0" anchor="ctr">
            <a:spAutoFit/>
          </a:bodyPr>
          <a:lstStyle/>
          <a:p>
            <a:r>
              <a:rPr lang="en-US" sz="2800" dirty="0" smtClean="0"/>
              <a:t>&lt;1 min</a:t>
            </a:r>
            <a:endParaRPr lang="en-US" sz="5400" dirty="0"/>
          </a:p>
        </p:txBody>
      </p:sp>
      <p:sp>
        <p:nvSpPr>
          <p:cNvPr id="17" name="Oval 16"/>
          <p:cNvSpPr/>
          <p:nvPr/>
        </p:nvSpPr>
        <p:spPr>
          <a:xfrm>
            <a:off x="6028498" y="3629828"/>
            <a:ext cx="2438400" cy="1282020"/>
          </a:xfrm>
          <a:prstGeom prst="ellipse">
            <a:avLst/>
          </a:prstGeom>
          <a:solidFill>
            <a:schemeClr val="accent6">
              <a:lumMod val="20000"/>
              <a:lumOff val="80000"/>
              <a:alpha val="43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234466" y="3675472"/>
            <a:ext cx="2650084" cy="400110"/>
          </a:xfrm>
          <a:prstGeom prst="rect">
            <a:avLst/>
          </a:prstGeom>
          <a:noFill/>
        </p:spPr>
        <p:txBody>
          <a:bodyPr wrap="none" rtlCol="0">
            <a:spAutoFit/>
          </a:bodyPr>
          <a:lstStyle/>
          <a:p>
            <a:r>
              <a:rPr lang="en-US" sz="2000" b="1" dirty="0" smtClean="0">
                <a:solidFill>
                  <a:schemeClr val="accent6">
                    <a:lumMod val="75000"/>
                  </a:schemeClr>
                </a:solidFill>
              </a:rPr>
              <a:t>2+ Logins in Short Time</a:t>
            </a:r>
            <a:endParaRPr lang="en-US" sz="2000" b="1" dirty="0">
              <a:solidFill>
                <a:schemeClr val="accent6">
                  <a:lumMod val="75000"/>
                </a:schemeClr>
              </a:solidFill>
            </a:endParaRPr>
          </a:p>
        </p:txBody>
      </p:sp>
    </p:spTree>
    <p:extLst>
      <p:ext uri="{BB962C8B-B14F-4D97-AF65-F5344CB8AC3E}">
        <p14:creationId xmlns:p14="http://schemas.microsoft.com/office/powerpoint/2010/main" val="673212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Evidence in Server-Side Paradata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90502249"/>
              </p:ext>
            </p:extLst>
          </p:nvPr>
        </p:nvGraphicFramePr>
        <p:xfrm>
          <a:off x="387722" y="1403885"/>
          <a:ext cx="5983890" cy="4516148"/>
        </p:xfrm>
        <a:graphic>
          <a:graphicData uri="http://schemas.openxmlformats.org/drawingml/2006/table">
            <a:tbl>
              <a:tblPr/>
              <a:tblGrid>
                <a:gridCol w="855640"/>
                <a:gridCol w="1029005"/>
                <a:gridCol w="1056967"/>
                <a:gridCol w="1677727"/>
                <a:gridCol w="1364551"/>
              </a:tblGrid>
              <a:tr h="347396">
                <a:tc>
                  <a:txBody>
                    <a:bodyPr/>
                    <a:lstStyle/>
                    <a:p>
                      <a:pPr algn="l" fontAlgn="b"/>
                      <a:r>
                        <a:rPr lang="en-US" sz="1800" b="1" i="0" u="none" strike="noStrike" dirty="0">
                          <a:solidFill>
                            <a:srgbClr val="000000"/>
                          </a:solidFill>
                          <a:effectLst/>
                          <a:latin typeface="Calibri"/>
                        </a:rPr>
                        <a:t>service</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type</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id</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time (seconds)</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1" i="0" u="none" strike="noStrike" dirty="0">
                          <a:solidFill>
                            <a:srgbClr val="000000"/>
                          </a:solidFill>
                          <a:effectLst/>
                          <a:latin typeface="Calibri"/>
                        </a:rPr>
                        <a:t>type2</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dirty="0">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10800084</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1361842005</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10800084</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1361845429</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submitted</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10800084</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1361845466</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logout</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10800159</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1361843035</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10800159</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1361846593</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submitted</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10800159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1361846627</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logout</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1361847610</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a:rPr>
                        <a:t>1361847625</a:t>
                      </a:r>
                    </a:p>
                  </a:txBody>
                  <a:tcPr marL="14113" marR="14113" marT="14113"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10800258</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1361847959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login</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a:solidFill>
                            <a:srgbClr val="000000"/>
                          </a:solidFill>
                          <a:effectLst/>
                          <a:latin typeface="Calibri"/>
                        </a:rPr>
                        <a:t>10802031</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800" b="0" i="0" u="none" strike="noStrike" dirty="0">
                          <a:solidFill>
                            <a:srgbClr val="000000"/>
                          </a:solidFill>
                          <a:effectLst/>
                          <a:latin typeface="Calibri"/>
                        </a:rPr>
                        <a:t>1361840282</a:t>
                      </a: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w="6350" cap="flat" cmpd="sng" algn="ctr">
                      <a:solidFill>
                        <a:srgbClr val="000000"/>
                      </a:solidFill>
                      <a:prstDash val="solid"/>
                      <a:round/>
                      <a:headEnd type="none" w="med" len="med"/>
                      <a:tailEnd type="none" w="med" len="med"/>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paradata</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10802031</a:t>
                      </a:r>
                    </a:p>
                  </a:txBody>
                  <a:tcPr marL="14113" marR="14113" marT="14113" marB="0" anchor="b">
                    <a:lnL>
                      <a:noFill/>
                    </a:lnL>
                    <a:lnR>
                      <a:noFill/>
                    </a:lnR>
                    <a:lnT>
                      <a:noFill/>
                    </a:lnT>
                    <a:lnB>
                      <a:noFill/>
                    </a:lnB>
                  </a:tcPr>
                </a:tc>
                <a:tc>
                  <a:txBody>
                    <a:bodyPr/>
                    <a:lstStyle/>
                    <a:p>
                      <a:pPr algn="ctr" fontAlgn="b"/>
                      <a:r>
                        <a:rPr lang="en-US" sz="1800" b="0" i="0" u="none" strike="noStrike">
                          <a:solidFill>
                            <a:srgbClr val="000000"/>
                          </a:solidFill>
                          <a:effectLst/>
                          <a:latin typeface="Calibri"/>
                        </a:rPr>
                        <a:t>1361840295</a:t>
                      </a:r>
                    </a:p>
                  </a:txBody>
                  <a:tcPr marL="14113" marR="14113" marT="14113" marB="0" anchor="b">
                    <a:lnL>
                      <a:noFill/>
                    </a:lnL>
                    <a:lnR>
                      <a:noFill/>
                    </a:lnR>
                    <a:lnT>
                      <a:noFill/>
                    </a:lnT>
                    <a:lnB>
                      <a:noFill/>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a:noFill/>
                    </a:lnT>
                    <a:lnB>
                      <a:noFill/>
                    </a:lnB>
                  </a:tcPr>
                </a:tc>
              </a:tr>
              <a:tr h="347396">
                <a:tc>
                  <a:txBody>
                    <a:bodyPr/>
                    <a:lstStyle/>
                    <a:p>
                      <a:pPr algn="l" fontAlgn="b"/>
                      <a:r>
                        <a:rPr lang="en-US" sz="1800" b="0" i="0" u="none" strike="noStrike">
                          <a:solidFill>
                            <a:srgbClr val="000000"/>
                          </a:solidFill>
                          <a:effectLst/>
                          <a:latin typeface="Calibri"/>
                        </a:rPr>
                        <a:t>NSCG</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paradata</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10802031</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1361840349</a:t>
                      </a: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err="1">
                          <a:solidFill>
                            <a:srgbClr val="000000"/>
                          </a:solidFill>
                          <a:effectLst/>
                          <a:latin typeface="Calibri"/>
                        </a:rPr>
                        <a:t>failed_login</a:t>
                      </a:r>
                      <a:endParaRPr lang="en-US" sz="1800" b="0" i="0" u="none" strike="noStrike" dirty="0">
                        <a:solidFill>
                          <a:srgbClr val="000000"/>
                        </a:solidFill>
                        <a:effectLst/>
                        <a:latin typeface="Calibri"/>
                      </a:endParaRPr>
                    </a:p>
                  </a:txBody>
                  <a:tcPr marL="14113" marR="14113" marT="14113"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6590873" y="2040768"/>
            <a:ext cx="1189749" cy="523220"/>
          </a:xfrm>
          <a:prstGeom prst="rect">
            <a:avLst/>
          </a:prstGeom>
          <a:noFill/>
        </p:spPr>
        <p:txBody>
          <a:bodyPr wrap="none" rtlCol="0" anchor="ctr">
            <a:spAutoFit/>
          </a:bodyPr>
          <a:lstStyle/>
          <a:p>
            <a:r>
              <a:rPr lang="en-US" sz="2800" dirty="0" smtClean="0"/>
              <a:t>57 min</a:t>
            </a:r>
            <a:endParaRPr lang="en-US" sz="5400" dirty="0"/>
          </a:p>
        </p:txBody>
      </p:sp>
      <p:sp>
        <p:nvSpPr>
          <p:cNvPr id="6" name="TextBox 5"/>
          <p:cNvSpPr txBox="1"/>
          <p:nvPr/>
        </p:nvSpPr>
        <p:spPr>
          <a:xfrm>
            <a:off x="6590872" y="3059473"/>
            <a:ext cx="1189749" cy="523220"/>
          </a:xfrm>
          <a:prstGeom prst="rect">
            <a:avLst/>
          </a:prstGeom>
          <a:noFill/>
        </p:spPr>
        <p:txBody>
          <a:bodyPr wrap="none" rtlCol="0" anchor="ctr">
            <a:spAutoFit/>
          </a:bodyPr>
          <a:lstStyle/>
          <a:p>
            <a:r>
              <a:rPr lang="en-US" sz="2800" dirty="0" smtClean="0"/>
              <a:t>60 min</a:t>
            </a:r>
            <a:endParaRPr lang="en-US" sz="5400" dirty="0"/>
          </a:p>
        </p:txBody>
      </p:sp>
      <p:sp>
        <p:nvSpPr>
          <p:cNvPr id="8" name="Right Brace 7"/>
          <p:cNvSpPr/>
          <p:nvPr/>
        </p:nvSpPr>
        <p:spPr>
          <a:xfrm>
            <a:off x="6126510" y="1828800"/>
            <a:ext cx="274285" cy="914400"/>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Right Brace 13"/>
          <p:cNvSpPr/>
          <p:nvPr/>
        </p:nvSpPr>
        <p:spPr>
          <a:xfrm>
            <a:off x="6126510" y="2863883"/>
            <a:ext cx="274285" cy="914400"/>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Right Brace 14"/>
          <p:cNvSpPr/>
          <p:nvPr/>
        </p:nvSpPr>
        <p:spPr>
          <a:xfrm>
            <a:off x="6126509" y="3931427"/>
            <a:ext cx="274285" cy="457201"/>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Right Brace 15"/>
          <p:cNvSpPr/>
          <p:nvPr/>
        </p:nvSpPr>
        <p:spPr>
          <a:xfrm>
            <a:off x="6126511" y="4392889"/>
            <a:ext cx="274284" cy="433633"/>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Right Brace 18"/>
          <p:cNvSpPr/>
          <p:nvPr/>
        </p:nvSpPr>
        <p:spPr>
          <a:xfrm>
            <a:off x="6126508" y="4978922"/>
            <a:ext cx="274285" cy="457201"/>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Right Brace 19"/>
          <p:cNvSpPr/>
          <p:nvPr/>
        </p:nvSpPr>
        <p:spPr>
          <a:xfrm>
            <a:off x="6126510" y="5440384"/>
            <a:ext cx="274284" cy="433633"/>
          </a:xfrm>
          <a:prstGeom prst="rightBrace">
            <a:avLst/>
          </a:prstGeom>
          <a:no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TextBox 20"/>
          <p:cNvSpPr txBox="1"/>
          <p:nvPr/>
        </p:nvSpPr>
        <p:spPr>
          <a:xfrm>
            <a:off x="6690225" y="3898417"/>
            <a:ext cx="1103187" cy="523220"/>
          </a:xfrm>
          <a:prstGeom prst="rect">
            <a:avLst/>
          </a:prstGeom>
          <a:noFill/>
        </p:spPr>
        <p:txBody>
          <a:bodyPr wrap="none" rtlCol="0" anchor="ctr">
            <a:spAutoFit/>
          </a:bodyPr>
          <a:lstStyle/>
          <a:p>
            <a:r>
              <a:rPr lang="en-US" sz="2800" dirty="0" smtClean="0"/>
              <a:t>15 sec</a:t>
            </a:r>
            <a:endParaRPr lang="en-US" sz="5400" dirty="0"/>
          </a:p>
        </p:txBody>
      </p:sp>
      <p:sp>
        <p:nvSpPr>
          <p:cNvPr id="22" name="TextBox 21"/>
          <p:cNvSpPr txBox="1"/>
          <p:nvPr/>
        </p:nvSpPr>
        <p:spPr>
          <a:xfrm>
            <a:off x="6811322" y="4341493"/>
            <a:ext cx="1007007" cy="523220"/>
          </a:xfrm>
          <a:prstGeom prst="rect">
            <a:avLst/>
          </a:prstGeom>
          <a:noFill/>
        </p:spPr>
        <p:txBody>
          <a:bodyPr wrap="none" rtlCol="0" anchor="ctr">
            <a:spAutoFit/>
          </a:bodyPr>
          <a:lstStyle/>
          <a:p>
            <a:r>
              <a:rPr lang="en-US" sz="2800" dirty="0" smtClean="0"/>
              <a:t>5 min</a:t>
            </a:r>
            <a:endParaRPr lang="en-US" sz="5400" dirty="0"/>
          </a:p>
        </p:txBody>
      </p:sp>
      <p:sp>
        <p:nvSpPr>
          <p:cNvPr id="23" name="TextBox 22"/>
          <p:cNvSpPr txBox="1"/>
          <p:nvPr/>
        </p:nvSpPr>
        <p:spPr>
          <a:xfrm>
            <a:off x="6725523" y="4945912"/>
            <a:ext cx="1103187" cy="523220"/>
          </a:xfrm>
          <a:prstGeom prst="rect">
            <a:avLst/>
          </a:prstGeom>
          <a:noFill/>
        </p:spPr>
        <p:txBody>
          <a:bodyPr wrap="none" rtlCol="0" anchor="ctr">
            <a:spAutoFit/>
          </a:bodyPr>
          <a:lstStyle/>
          <a:p>
            <a:r>
              <a:rPr lang="en-US" sz="2800" dirty="0" smtClean="0"/>
              <a:t>13 sec</a:t>
            </a:r>
            <a:endParaRPr lang="en-US" sz="5400" dirty="0"/>
          </a:p>
        </p:txBody>
      </p:sp>
      <p:sp>
        <p:nvSpPr>
          <p:cNvPr id="24" name="TextBox 23"/>
          <p:cNvSpPr txBox="1"/>
          <p:nvPr/>
        </p:nvSpPr>
        <p:spPr>
          <a:xfrm>
            <a:off x="6654427" y="5366023"/>
            <a:ext cx="1186543" cy="523220"/>
          </a:xfrm>
          <a:prstGeom prst="rect">
            <a:avLst/>
          </a:prstGeom>
          <a:noFill/>
        </p:spPr>
        <p:txBody>
          <a:bodyPr wrap="none" rtlCol="0" anchor="ctr">
            <a:spAutoFit/>
          </a:bodyPr>
          <a:lstStyle/>
          <a:p>
            <a:r>
              <a:rPr lang="en-US" sz="2800" dirty="0" smtClean="0"/>
              <a:t>&lt;1 min</a:t>
            </a:r>
            <a:endParaRPr lang="en-US" sz="5400" dirty="0"/>
          </a:p>
        </p:txBody>
      </p:sp>
      <p:sp>
        <p:nvSpPr>
          <p:cNvPr id="17" name="Oval 16"/>
          <p:cNvSpPr/>
          <p:nvPr/>
        </p:nvSpPr>
        <p:spPr>
          <a:xfrm>
            <a:off x="6028498" y="4713429"/>
            <a:ext cx="2438400" cy="1282020"/>
          </a:xfrm>
          <a:prstGeom prst="ellipse">
            <a:avLst/>
          </a:prstGeom>
          <a:solidFill>
            <a:schemeClr val="accent6">
              <a:lumMod val="20000"/>
              <a:lumOff val="80000"/>
              <a:alpha val="43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263653" y="4749501"/>
            <a:ext cx="2824299" cy="400110"/>
          </a:xfrm>
          <a:prstGeom prst="rect">
            <a:avLst/>
          </a:prstGeom>
          <a:noFill/>
        </p:spPr>
        <p:txBody>
          <a:bodyPr wrap="none" rtlCol="0">
            <a:spAutoFit/>
          </a:bodyPr>
          <a:lstStyle/>
          <a:p>
            <a:r>
              <a:rPr lang="en-US" sz="2000" b="1" dirty="0" smtClean="0">
                <a:solidFill>
                  <a:schemeClr val="accent6">
                    <a:lumMod val="75000"/>
                  </a:schemeClr>
                </a:solidFill>
              </a:rPr>
              <a:t>Can’t Successfully Log In</a:t>
            </a:r>
            <a:endParaRPr lang="en-US" sz="2000" b="1" dirty="0">
              <a:solidFill>
                <a:schemeClr val="accent6">
                  <a:lumMod val="75000"/>
                </a:schemeClr>
              </a:solidFill>
            </a:endParaRPr>
          </a:p>
        </p:txBody>
      </p:sp>
    </p:spTree>
    <p:extLst>
      <p:ext uri="{BB962C8B-B14F-4D97-AF65-F5344CB8AC3E}">
        <p14:creationId xmlns:p14="http://schemas.microsoft.com/office/powerpoint/2010/main" val="821486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Operational Questions</a:t>
            </a:r>
            <a:endParaRPr lang="en-US" sz="4000" dirty="0"/>
          </a:p>
        </p:txBody>
      </p:sp>
      <p:sp>
        <p:nvSpPr>
          <p:cNvPr id="3" name="Content Placeholder 2"/>
          <p:cNvSpPr>
            <a:spLocks noGrp="1"/>
          </p:cNvSpPr>
          <p:nvPr>
            <p:ph idx="1"/>
          </p:nvPr>
        </p:nvSpPr>
        <p:spPr/>
        <p:txBody>
          <a:bodyPr>
            <a:normAutofit fontScale="85000" lnSpcReduction="20000"/>
          </a:bodyPr>
          <a:lstStyle/>
          <a:p>
            <a:r>
              <a:rPr lang="en-US" dirty="0" smtClean="0"/>
              <a:t>Major Concern:  Burden / Respondent Frustration</a:t>
            </a:r>
          </a:p>
          <a:p>
            <a:pPr lvl="1"/>
            <a:r>
              <a:rPr lang="en-US" dirty="0" smtClean="0"/>
              <a:t>Time in instrument</a:t>
            </a:r>
          </a:p>
          <a:p>
            <a:pPr lvl="2"/>
            <a:r>
              <a:rPr lang="en-US" dirty="0" smtClean="0"/>
              <a:t>How long did individuals spend logged in?</a:t>
            </a:r>
          </a:p>
          <a:p>
            <a:pPr lvl="1"/>
            <a:r>
              <a:rPr lang="en-US" dirty="0" smtClean="0"/>
              <a:t>Server breakoffs</a:t>
            </a:r>
          </a:p>
          <a:p>
            <a:pPr lvl="2"/>
            <a:r>
              <a:rPr lang="en-US" dirty="0" smtClean="0"/>
              <a:t>Will sample persons come back to respond?</a:t>
            </a:r>
          </a:p>
          <a:p>
            <a:pPr marL="457200" lvl="1" indent="0">
              <a:buNone/>
            </a:pPr>
            <a:endParaRPr lang="en-US" sz="1600" dirty="0" smtClean="0"/>
          </a:p>
          <a:p>
            <a:r>
              <a:rPr lang="en-US" dirty="0" smtClean="0"/>
              <a:t>Examine Login Events</a:t>
            </a:r>
            <a:endParaRPr lang="en-US" dirty="0" smtClean="0"/>
          </a:p>
          <a:p>
            <a:pPr lvl="1"/>
            <a:r>
              <a:rPr lang="en-US" dirty="0" smtClean="0"/>
              <a:t>Login/Submit = 1 event</a:t>
            </a:r>
          </a:p>
          <a:p>
            <a:pPr lvl="1"/>
            <a:r>
              <a:rPr lang="en-US" dirty="0" smtClean="0"/>
              <a:t>Login/Submit/Logout = 1 event</a:t>
            </a:r>
          </a:p>
          <a:p>
            <a:pPr lvl="1"/>
            <a:r>
              <a:rPr lang="en-US" dirty="0" smtClean="0"/>
              <a:t>Login/Logout = 1 event</a:t>
            </a:r>
          </a:p>
          <a:p>
            <a:pPr lvl="1"/>
            <a:r>
              <a:rPr lang="en-US" dirty="0" smtClean="0"/>
              <a:t>If there was no Submission or Logout:</a:t>
            </a:r>
          </a:p>
          <a:p>
            <a:pPr lvl="2"/>
            <a:r>
              <a:rPr lang="en-US" dirty="0" smtClean="0"/>
              <a:t>Login alone = Server Breakoff</a:t>
            </a:r>
          </a:p>
          <a:p>
            <a:pPr lvl="2"/>
            <a:r>
              <a:rPr lang="en-US" dirty="0" smtClean="0"/>
              <a:t>Failed login = Failed Login</a:t>
            </a:r>
          </a:p>
          <a:p>
            <a:pPr marL="0" indent="0">
              <a:buNone/>
            </a:pPr>
            <a:endParaRPr lang="en-US" dirty="0" smtClean="0"/>
          </a:p>
        </p:txBody>
      </p:sp>
    </p:spTree>
    <p:extLst>
      <p:ext uri="{BB962C8B-B14F-4D97-AF65-F5344CB8AC3E}">
        <p14:creationId xmlns:p14="http://schemas.microsoft.com/office/powerpoint/2010/main" val="549711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896" y="265176"/>
            <a:ext cx="4848225" cy="581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864895" y="2170819"/>
            <a:ext cx="2867260" cy="830997"/>
          </a:xfrm>
          <a:prstGeom prst="rect">
            <a:avLst/>
          </a:prstGeom>
          <a:noFill/>
        </p:spPr>
        <p:txBody>
          <a:bodyPr wrap="none" rtlCol="0">
            <a:spAutoFit/>
          </a:bodyPr>
          <a:lstStyle/>
          <a:p>
            <a:r>
              <a:rPr lang="en-US" sz="2400" dirty="0" smtClean="0"/>
              <a:t>Increase in the mean </a:t>
            </a:r>
          </a:p>
          <a:p>
            <a:r>
              <a:rPr lang="en-US" sz="2400" dirty="0" smtClean="0"/>
              <a:t>time-in-instrument</a:t>
            </a:r>
            <a:endParaRPr lang="en-US" sz="2400" dirty="0"/>
          </a:p>
        </p:txBody>
      </p:sp>
      <p:sp>
        <p:nvSpPr>
          <p:cNvPr id="7" name="Oval 6"/>
          <p:cNvSpPr/>
          <p:nvPr/>
        </p:nvSpPr>
        <p:spPr>
          <a:xfrm>
            <a:off x="2639503" y="2894028"/>
            <a:ext cx="829559" cy="107465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Arrow Connector 8"/>
          <p:cNvCxnSpPr>
            <a:stCxn id="6" idx="1"/>
          </p:cNvCxnSpPr>
          <p:nvPr/>
        </p:nvCxnSpPr>
        <p:spPr>
          <a:xfrm flipH="1">
            <a:off x="3299381" y="2586318"/>
            <a:ext cx="2565514" cy="94356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90648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896" y="265176"/>
            <a:ext cx="4848225" cy="581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864895" y="2170819"/>
            <a:ext cx="2867260" cy="830997"/>
          </a:xfrm>
          <a:prstGeom prst="rect">
            <a:avLst/>
          </a:prstGeom>
          <a:noFill/>
        </p:spPr>
        <p:txBody>
          <a:bodyPr wrap="none" rtlCol="0">
            <a:spAutoFit/>
          </a:bodyPr>
          <a:lstStyle/>
          <a:p>
            <a:r>
              <a:rPr lang="en-US" sz="2400" dirty="0" smtClean="0"/>
              <a:t>Increase in the mean </a:t>
            </a:r>
          </a:p>
          <a:p>
            <a:r>
              <a:rPr lang="en-US" sz="2400" dirty="0" smtClean="0"/>
              <a:t>time-in-instrument</a:t>
            </a:r>
            <a:endParaRPr lang="en-US" sz="2400" dirty="0"/>
          </a:p>
        </p:txBody>
      </p:sp>
      <p:sp>
        <p:nvSpPr>
          <p:cNvPr id="10" name="TextBox 9"/>
          <p:cNvSpPr txBox="1"/>
          <p:nvPr/>
        </p:nvSpPr>
        <p:spPr>
          <a:xfrm>
            <a:off x="5864894" y="3206720"/>
            <a:ext cx="2968019" cy="830997"/>
          </a:xfrm>
          <a:prstGeom prst="rect">
            <a:avLst/>
          </a:prstGeom>
          <a:noFill/>
        </p:spPr>
        <p:txBody>
          <a:bodyPr wrap="square" rtlCol="0">
            <a:spAutoFit/>
          </a:bodyPr>
          <a:lstStyle/>
          <a:p>
            <a:r>
              <a:rPr lang="en-US" sz="2400" dirty="0" smtClean="0"/>
              <a:t>More server breakoffs than submissions!</a:t>
            </a:r>
            <a:endParaRPr lang="en-US" sz="2400" dirty="0"/>
          </a:p>
        </p:txBody>
      </p:sp>
      <p:sp>
        <p:nvSpPr>
          <p:cNvPr id="7" name="Oval 6"/>
          <p:cNvSpPr/>
          <p:nvPr/>
        </p:nvSpPr>
        <p:spPr>
          <a:xfrm>
            <a:off x="2639503" y="2894028"/>
            <a:ext cx="829559" cy="107465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Arrow Connector 8"/>
          <p:cNvCxnSpPr>
            <a:stCxn id="6" idx="1"/>
          </p:cNvCxnSpPr>
          <p:nvPr/>
        </p:nvCxnSpPr>
        <p:spPr>
          <a:xfrm flipH="1">
            <a:off x="3299381" y="2586318"/>
            <a:ext cx="2565514" cy="94356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8" name="Oval 7"/>
          <p:cNvSpPr/>
          <p:nvPr/>
        </p:nvSpPr>
        <p:spPr>
          <a:xfrm>
            <a:off x="4572710" y="2894028"/>
            <a:ext cx="829559" cy="107465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 name="Straight Arrow Connector 2"/>
          <p:cNvCxnSpPr>
            <a:stCxn id="10" idx="1"/>
          </p:cNvCxnSpPr>
          <p:nvPr/>
        </p:nvCxnSpPr>
        <p:spPr>
          <a:xfrm flipH="1" flipV="1">
            <a:off x="5157886" y="3529887"/>
            <a:ext cx="707008" cy="9233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618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C6B5B77-4519-43AE-B0BC-D3C0E1CB2607}" type="slidenum">
              <a:rPr lang="en-US" smtClean="0"/>
              <a:pPr/>
              <a:t>17</a:t>
            </a:fld>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896" y="265176"/>
            <a:ext cx="4848225" cy="581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300522" y="2754802"/>
            <a:ext cx="3304174" cy="830997"/>
          </a:xfrm>
          <a:prstGeom prst="rect">
            <a:avLst/>
          </a:prstGeom>
          <a:noFill/>
        </p:spPr>
        <p:txBody>
          <a:bodyPr wrap="none" rtlCol="0">
            <a:spAutoFit/>
          </a:bodyPr>
          <a:lstStyle/>
          <a:p>
            <a:r>
              <a:rPr lang="en-US" sz="2400" dirty="0" smtClean="0"/>
              <a:t>Mean time in instrument</a:t>
            </a:r>
          </a:p>
          <a:p>
            <a:r>
              <a:rPr lang="en-US" sz="2400" dirty="0" smtClean="0"/>
              <a:t>nearly back to average</a:t>
            </a:r>
            <a:endParaRPr lang="en-US" sz="2400" dirty="0"/>
          </a:p>
        </p:txBody>
      </p:sp>
      <p:sp>
        <p:nvSpPr>
          <p:cNvPr id="8" name="Oval 7"/>
          <p:cNvSpPr/>
          <p:nvPr/>
        </p:nvSpPr>
        <p:spPr>
          <a:xfrm>
            <a:off x="2592369" y="5109327"/>
            <a:ext cx="829559" cy="107465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Arrow Connector 8"/>
          <p:cNvCxnSpPr>
            <a:stCxn id="7" idx="1"/>
          </p:cNvCxnSpPr>
          <p:nvPr/>
        </p:nvCxnSpPr>
        <p:spPr>
          <a:xfrm flipH="1">
            <a:off x="3242821" y="3170301"/>
            <a:ext cx="2057701" cy="235380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Oval 10"/>
          <p:cNvSpPr/>
          <p:nvPr/>
        </p:nvSpPr>
        <p:spPr>
          <a:xfrm>
            <a:off x="4564143" y="5109327"/>
            <a:ext cx="829559" cy="1074656"/>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5558788" y="4542985"/>
            <a:ext cx="3585212" cy="830997"/>
          </a:xfrm>
          <a:prstGeom prst="rect">
            <a:avLst/>
          </a:prstGeom>
          <a:noFill/>
        </p:spPr>
        <p:txBody>
          <a:bodyPr wrap="none" rtlCol="0">
            <a:spAutoFit/>
          </a:bodyPr>
          <a:lstStyle/>
          <a:p>
            <a:r>
              <a:rPr lang="en-US" sz="2400" dirty="0" smtClean="0"/>
              <a:t>Server breakoffs still higher</a:t>
            </a:r>
          </a:p>
          <a:p>
            <a:r>
              <a:rPr lang="en-US" sz="2400" dirty="0" smtClean="0"/>
              <a:t>than expected</a:t>
            </a:r>
            <a:endParaRPr lang="en-US" sz="2400" dirty="0"/>
          </a:p>
        </p:txBody>
      </p:sp>
      <p:cxnSp>
        <p:nvCxnSpPr>
          <p:cNvPr id="13" name="Straight Arrow Connector 12"/>
          <p:cNvCxnSpPr>
            <a:stCxn id="12" idx="1"/>
          </p:cNvCxnSpPr>
          <p:nvPr/>
        </p:nvCxnSpPr>
        <p:spPr>
          <a:xfrm flipH="1">
            <a:off x="5159121" y="4958484"/>
            <a:ext cx="399667" cy="81072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39546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&amp; Results</a:t>
            </a:r>
            <a:endParaRPr lang="en-US" dirty="0"/>
          </a:p>
        </p:txBody>
      </p:sp>
      <p:sp>
        <p:nvSpPr>
          <p:cNvPr id="3" name="Content Placeholder 2"/>
          <p:cNvSpPr>
            <a:spLocks noGrp="1"/>
          </p:cNvSpPr>
          <p:nvPr>
            <p:ph idx="1"/>
          </p:nvPr>
        </p:nvSpPr>
        <p:spPr>
          <a:xfrm>
            <a:off x="457200" y="1600200"/>
            <a:ext cx="8610600" cy="4648200"/>
          </a:xfrm>
        </p:spPr>
        <p:txBody>
          <a:bodyPr>
            <a:normAutofit fontScale="77500" lnSpcReduction="20000"/>
          </a:bodyPr>
          <a:lstStyle/>
          <a:p>
            <a:r>
              <a:rPr lang="en-US" dirty="0" smtClean="0"/>
              <a:t>Determined time period of web issue:  6pm – 2am</a:t>
            </a:r>
          </a:p>
          <a:p>
            <a:r>
              <a:rPr lang="en-US" dirty="0" smtClean="0"/>
              <a:t>Obtained approval to send special letter to affected cases</a:t>
            </a:r>
          </a:p>
          <a:p>
            <a:pPr lvl="1"/>
            <a:r>
              <a:rPr lang="en-US" dirty="0" smtClean="0"/>
              <a:t>Apology and reminder of sample person’s importance to data quality</a:t>
            </a:r>
          </a:p>
          <a:p>
            <a:pPr lvl="1"/>
            <a:r>
              <a:rPr lang="en-US" dirty="0" smtClean="0"/>
              <a:t>Turnaround time:  3 business days from analysis to mailing</a:t>
            </a:r>
          </a:p>
          <a:p>
            <a:pPr lvl="1"/>
            <a:endParaRPr lang="en-US" sz="1300" dirty="0" smtClean="0"/>
          </a:p>
          <a:p>
            <a:r>
              <a:rPr lang="en-US" dirty="0" smtClean="0"/>
              <a:t>Sent letter to all breakoff cases:  </a:t>
            </a:r>
          </a:p>
          <a:p>
            <a:pPr lvl="1"/>
            <a:r>
              <a:rPr lang="en-US" dirty="0" smtClean="0"/>
              <a:t>Not an experiment</a:t>
            </a:r>
          </a:p>
          <a:p>
            <a:endParaRPr lang="en-US" sz="1400" dirty="0" smtClean="0"/>
          </a:p>
          <a:p>
            <a:r>
              <a:rPr lang="en-US" dirty="0" smtClean="0"/>
              <a:t>Response rate of affected cases same as unaffected cases a month after mailing</a:t>
            </a:r>
          </a:p>
          <a:p>
            <a:pPr lvl="1"/>
            <a:r>
              <a:rPr lang="en-US" dirty="0" smtClean="0"/>
              <a:t>Would this be the same if this issue occurred late in data collection</a:t>
            </a:r>
            <a:r>
              <a:rPr lang="en-US" dirty="0"/>
              <a:t>?  (Early respondents = higher engagement</a:t>
            </a:r>
            <a:r>
              <a:rPr lang="en-US" dirty="0" smtClean="0"/>
              <a:t>?)</a:t>
            </a:r>
          </a:p>
          <a:p>
            <a:pPr lvl="1"/>
            <a:endParaRPr lang="en-US" sz="1600" dirty="0" smtClean="0"/>
          </a:p>
          <a:p>
            <a:r>
              <a:rPr lang="en-US" dirty="0" smtClean="0"/>
              <a:t>Encouraged that we could be responsive </a:t>
            </a:r>
            <a:r>
              <a:rPr lang="en-US" dirty="0" smtClean="0"/>
              <a:t>to a new issue</a:t>
            </a:r>
            <a:endParaRPr lang="en-US" dirty="0" smtClean="0"/>
          </a:p>
          <a:p>
            <a:endParaRPr lang="en-US" dirty="0" smtClean="0"/>
          </a:p>
        </p:txBody>
      </p:sp>
    </p:spTree>
    <p:extLst>
      <p:ext uri="{BB962C8B-B14F-4D97-AF65-F5344CB8AC3E}">
        <p14:creationId xmlns:p14="http://schemas.microsoft.com/office/powerpoint/2010/main" val="1746694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Intelligent Mail Barcoding</a:t>
            </a:r>
            <a:endParaRPr lang="en-US" dirty="0"/>
          </a:p>
        </p:txBody>
      </p:sp>
    </p:spTree>
    <p:extLst>
      <p:ext uri="{BB962C8B-B14F-4D97-AF65-F5344CB8AC3E}">
        <p14:creationId xmlns:p14="http://schemas.microsoft.com/office/powerpoint/2010/main" val="1148940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92500" lnSpcReduction="20000"/>
          </a:bodyPr>
          <a:lstStyle/>
          <a:p>
            <a:pPr>
              <a:spcBef>
                <a:spcPts val="600"/>
              </a:spcBef>
            </a:pPr>
            <a:r>
              <a:rPr lang="en-US" dirty="0" smtClean="0"/>
              <a:t>National Survey of College Graduates (NSCG) Survey Background</a:t>
            </a:r>
          </a:p>
          <a:p>
            <a:pPr>
              <a:spcBef>
                <a:spcPts val="600"/>
              </a:spcBef>
            </a:pPr>
            <a:endParaRPr lang="en-US" dirty="0" smtClean="0"/>
          </a:p>
          <a:p>
            <a:pPr>
              <a:spcBef>
                <a:spcPts val="600"/>
              </a:spcBef>
            </a:pPr>
            <a:r>
              <a:rPr lang="en-US" dirty="0" smtClean="0"/>
              <a:t>System Paradata Collected</a:t>
            </a:r>
          </a:p>
          <a:p>
            <a:pPr>
              <a:spcBef>
                <a:spcPts val="600"/>
              </a:spcBef>
            </a:pPr>
            <a:endParaRPr lang="en-US" dirty="0" smtClean="0"/>
          </a:p>
          <a:p>
            <a:pPr>
              <a:spcBef>
                <a:spcPts val="600"/>
              </a:spcBef>
            </a:pPr>
            <a:r>
              <a:rPr lang="en-US" dirty="0" smtClean="0"/>
              <a:t>2 Examples of Paradata Use</a:t>
            </a:r>
          </a:p>
          <a:p>
            <a:pPr lvl="1">
              <a:spcBef>
                <a:spcPts val="600"/>
              </a:spcBef>
            </a:pPr>
            <a:r>
              <a:rPr lang="en-US" dirty="0" smtClean="0"/>
              <a:t>Web instrument performance</a:t>
            </a:r>
          </a:p>
          <a:p>
            <a:pPr lvl="1">
              <a:spcBef>
                <a:spcPts val="600"/>
              </a:spcBef>
            </a:pPr>
            <a:r>
              <a:rPr lang="en-US" dirty="0" smtClean="0"/>
              <a:t>Intelligent Mail Barcoding </a:t>
            </a:r>
          </a:p>
          <a:p>
            <a:pPr lvl="1">
              <a:spcBef>
                <a:spcPts val="600"/>
              </a:spcBef>
            </a:pPr>
            <a:endParaRPr lang="en-US" dirty="0" smtClean="0"/>
          </a:p>
          <a:p>
            <a:pPr>
              <a:spcBef>
                <a:spcPts val="600"/>
              </a:spcBef>
            </a:pPr>
            <a:r>
              <a:rPr lang="en-US" dirty="0" smtClean="0"/>
              <a:t>Wrap-Up</a:t>
            </a:r>
          </a:p>
        </p:txBody>
      </p:sp>
      <p:sp>
        <p:nvSpPr>
          <p:cNvPr id="5" name="Slide Number Placeholder 4"/>
          <p:cNvSpPr>
            <a:spLocks noGrp="1"/>
          </p:cNvSpPr>
          <p:nvPr>
            <p:ph type="sldNum" sz="quarter" idx="12"/>
          </p:nvPr>
        </p:nvSpPr>
        <p:spPr>
          <a:xfrm>
            <a:off x="3949536" y="6356350"/>
            <a:ext cx="2133600" cy="365125"/>
          </a:xfrm>
        </p:spPr>
        <p:txBody>
          <a:bodyPr/>
          <a:lstStyle/>
          <a:p>
            <a:fld id="{8C6B5B77-4519-43AE-B0BC-D3C0E1CB2607}" type="slidenum">
              <a:rPr lang="en-US" smtClean="0">
                <a:solidFill>
                  <a:schemeClr val="tx1"/>
                </a:solidFill>
              </a:rPr>
              <a:pPr/>
              <a:t>2</a:t>
            </a:fld>
            <a:endParaRPr lang="en-US" dirty="0">
              <a:solidFill>
                <a:schemeClr val="tx1"/>
              </a:solidFill>
            </a:endParaRPr>
          </a:p>
        </p:txBody>
      </p:sp>
    </p:spTree>
    <p:extLst>
      <p:ext uri="{BB962C8B-B14F-4D97-AF65-F5344CB8AC3E}">
        <p14:creationId xmlns:p14="http://schemas.microsoft.com/office/powerpoint/2010/main" val="15057120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Mailing Operation in NSCG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NSCG heavily relies upon mailing operations</a:t>
            </a:r>
          </a:p>
          <a:p>
            <a:pPr lvl="1"/>
            <a:r>
              <a:rPr lang="en-US" dirty="0" smtClean="0"/>
              <a:t>Pre-notice Letter</a:t>
            </a:r>
          </a:p>
          <a:p>
            <a:pPr lvl="1"/>
            <a:r>
              <a:rPr lang="en-US" dirty="0" smtClean="0"/>
              <a:t>Web invites</a:t>
            </a:r>
          </a:p>
          <a:p>
            <a:pPr lvl="1"/>
            <a:r>
              <a:rPr lang="en-US" dirty="0" smtClean="0"/>
              <a:t>Paper Questionnaires</a:t>
            </a:r>
          </a:p>
          <a:p>
            <a:pPr lvl="1"/>
            <a:r>
              <a:rPr lang="en-US" dirty="0" smtClean="0"/>
              <a:t>Reminder Letters &amp; Postcards</a:t>
            </a:r>
          </a:p>
          <a:p>
            <a:pPr lvl="1"/>
            <a:r>
              <a:rPr lang="en-US" dirty="0" smtClean="0"/>
              <a:t>Prepaid Incentives</a:t>
            </a:r>
          </a:p>
          <a:p>
            <a:pPr lvl="1"/>
            <a:endParaRPr lang="en-US" sz="1300" dirty="0" smtClean="0"/>
          </a:p>
          <a:p>
            <a:r>
              <a:rPr lang="en-US" dirty="0" smtClean="0"/>
              <a:t>A respondent receiving all mailings in sequence:  </a:t>
            </a:r>
            <a:br>
              <a:rPr lang="en-US" dirty="0" smtClean="0"/>
            </a:br>
            <a:r>
              <a:rPr lang="en-US" u="sng" dirty="0" smtClean="0"/>
              <a:t>11 mailings</a:t>
            </a:r>
            <a:r>
              <a:rPr lang="en-US" dirty="0" smtClean="0"/>
              <a:t> (plus any requested </a:t>
            </a:r>
            <a:r>
              <a:rPr lang="en-US" dirty="0" err="1" smtClean="0"/>
              <a:t>remails</a:t>
            </a:r>
            <a:r>
              <a:rPr lang="en-US" dirty="0" smtClean="0"/>
              <a:t>)</a:t>
            </a:r>
            <a:endParaRPr lang="en-US" u="sng" dirty="0" smtClean="0"/>
          </a:p>
          <a:p>
            <a:endParaRPr lang="en-US" sz="1400" u="sng" dirty="0" smtClean="0"/>
          </a:p>
          <a:p>
            <a:r>
              <a:rPr lang="en-US" dirty="0" smtClean="0"/>
              <a:t>Historically a </a:t>
            </a:r>
            <a:r>
              <a:rPr lang="en-US" dirty="0" smtClean="0"/>
              <a:t>low-information </a:t>
            </a:r>
            <a:r>
              <a:rPr lang="en-US" dirty="0" smtClean="0"/>
              <a:t>operation</a:t>
            </a:r>
          </a:p>
          <a:p>
            <a:pPr lvl="1"/>
            <a:r>
              <a:rPr lang="en-US" dirty="0" smtClean="0"/>
              <a:t>Was the address </a:t>
            </a:r>
            <a:r>
              <a:rPr lang="en-US" dirty="0" err="1" smtClean="0"/>
              <a:t>mailable</a:t>
            </a:r>
            <a:r>
              <a:rPr lang="en-US" dirty="0" smtClean="0"/>
              <a:t>?</a:t>
            </a:r>
          </a:p>
          <a:p>
            <a:pPr lvl="1"/>
            <a:r>
              <a:rPr lang="en-US" dirty="0" smtClean="0"/>
              <a:t>Did we receive something in return?</a:t>
            </a:r>
          </a:p>
          <a:p>
            <a:pPr lvl="1"/>
            <a:r>
              <a:rPr lang="en-US" dirty="0" smtClean="0"/>
              <a:t>Only </a:t>
            </a:r>
            <a:r>
              <a:rPr lang="en-US" dirty="0" smtClean="0"/>
              <a:t>have date of check-in at NPC</a:t>
            </a:r>
          </a:p>
        </p:txBody>
      </p:sp>
      <p:sp>
        <p:nvSpPr>
          <p:cNvPr id="4" name="Slide Number Placeholder 3"/>
          <p:cNvSpPr>
            <a:spLocks noGrp="1"/>
          </p:cNvSpPr>
          <p:nvPr>
            <p:ph type="sldNum" sz="quarter" idx="12"/>
          </p:nvPr>
        </p:nvSpPr>
        <p:spPr/>
        <p:txBody>
          <a:bodyPr/>
          <a:lstStyle/>
          <a:p>
            <a:fld id="{8C6B5B77-4519-43AE-B0BC-D3C0E1CB2607}" type="slidenum">
              <a:rPr lang="en-US" smtClean="0"/>
              <a:pPr/>
              <a:t>20</a:t>
            </a:fld>
            <a:endParaRPr lang="en-US" dirty="0"/>
          </a:p>
        </p:txBody>
      </p:sp>
    </p:spTree>
    <p:extLst>
      <p:ext uri="{BB962C8B-B14F-4D97-AF65-F5344CB8AC3E}">
        <p14:creationId xmlns:p14="http://schemas.microsoft.com/office/powerpoint/2010/main" val="963731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Integrated Postal System Tracking</a:t>
            </a:r>
            <a:endParaRPr lang="en-US" dirty="0"/>
          </a:p>
        </p:txBody>
      </p:sp>
      <p:sp>
        <p:nvSpPr>
          <p:cNvPr id="3" name="Content Placeholder 2"/>
          <p:cNvSpPr>
            <a:spLocks noGrp="1"/>
          </p:cNvSpPr>
          <p:nvPr>
            <p:ph idx="1"/>
          </p:nvPr>
        </p:nvSpPr>
        <p:spPr/>
        <p:txBody>
          <a:bodyPr>
            <a:normAutofit/>
          </a:bodyPr>
          <a:lstStyle/>
          <a:p>
            <a:r>
              <a:rPr lang="en-US" dirty="0" smtClean="0"/>
              <a:t>USPS offers IPTS Data</a:t>
            </a:r>
          </a:p>
          <a:p>
            <a:r>
              <a:rPr lang="en-US" dirty="0" smtClean="0"/>
              <a:t>Tracks data through each step of postal delivery</a:t>
            </a:r>
          </a:p>
          <a:p>
            <a:pPr lvl="1"/>
            <a:r>
              <a:rPr lang="en-US" dirty="0" smtClean="0"/>
              <a:t>First scan at first post office</a:t>
            </a:r>
          </a:p>
          <a:p>
            <a:pPr lvl="1"/>
            <a:r>
              <a:rPr lang="en-US" dirty="0" smtClean="0"/>
              <a:t>Every transfer scan</a:t>
            </a:r>
          </a:p>
          <a:p>
            <a:pPr lvl="1"/>
            <a:r>
              <a:rPr lang="en-US" dirty="0" smtClean="0"/>
              <a:t>Last scan before delivery</a:t>
            </a:r>
          </a:p>
          <a:p>
            <a:pPr lvl="1"/>
            <a:r>
              <a:rPr lang="en-US" dirty="0" smtClean="0"/>
              <a:t>Scan to reroute due to </a:t>
            </a:r>
            <a:r>
              <a:rPr lang="en-US" dirty="0" smtClean="0"/>
              <a:t>UAAs</a:t>
            </a:r>
            <a:endParaRPr lang="en-US" dirty="0" smtClean="0"/>
          </a:p>
          <a:p>
            <a:pPr lvl="1"/>
            <a:r>
              <a:rPr lang="en-US" dirty="0" smtClean="0"/>
              <a:t>Reasons for UAAs</a:t>
            </a:r>
          </a:p>
        </p:txBody>
      </p:sp>
      <p:sp>
        <p:nvSpPr>
          <p:cNvPr id="4" name="Slide Number Placeholder 3"/>
          <p:cNvSpPr>
            <a:spLocks noGrp="1"/>
          </p:cNvSpPr>
          <p:nvPr>
            <p:ph type="sldNum" sz="quarter" idx="12"/>
          </p:nvPr>
        </p:nvSpPr>
        <p:spPr/>
        <p:txBody>
          <a:bodyPr/>
          <a:lstStyle/>
          <a:p>
            <a:fld id="{8C6B5B77-4519-43AE-B0BC-D3C0E1CB2607}" type="slidenum">
              <a:rPr lang="en-US" smtClean="0"/>
              <a:pPr/>
              <a:t>21</a:t>
            </a:fld>
            <a:endParaRPr lang="en-US" dirty="0"/>
          </a:p>
        </p:txBody>
      </p:sp>
    </p:spTree>
    <p:extLst>
      <p:ext uri="{BB962C8B-B14F-4D97-AF65-F5344CB8AC3E}">
        <p14:creationId xmlns:p14="http://schemas.microsoft.com/office/powerpoint/2010/main" val="4232494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IPTS for NSCG</a:t>
            </a:r>
            <a:endParaRPr lang="en-US" sz="4000" dirty="0"/>
          </a:p>
        </p:txBody>
      </p:sp>
      <p:sp>
        <p:nvSpPr>
          <p:cNvPr id="3" name="Content Placeholder 2"/>
          <p:cNvSpPr>
            <a:spLocks noGrp="1"/>
          </p:cNvSpPr>
          <p:nvPr>
            <p:ph idx="1"/>
          </p:nvPr>
        </p:nvSpPr>
        <p:spPr>
          <a:xfrm>
            <a:off x="457200" y="1600200"/>
            <a:ext cx="8686800" cy="4525963"/>
          </a:xfrm>
        </p:spPr>
        <p:txBody>
          <a:bodyPr>
            <a:normAutofit fontScale="92500"/>
          </a:bodyPr>
          <a:lstStyle/>
          <a:p>
            <a:r>
              <a:rPr lang="en-US" dirty="0"/>
              <a:t>Two points of interest in the NSCG</a:t>
            </a:r>
          </a:p>
          <a:p>
            <a:pPr lvl="1"/>
            <a:r>
              <a:rPr lang="en-US" dirty="0"/>
              <a:t>How much earlier can we know about UAAs</a:t>
            </a:r>
            <a:r>
              <a:rPr lang="en-US" dirty="0" smtClean="0"/>
              <a:t>?</a:t>
            </a:r>
          </a:p>
          <a:p>
            <a:pPr lvl="2"/>
            <a:r>
              <a:rPr lang="en-US" dirty="0" smtClean="0"/>
              <a:t>Can send sample persons to locating earlier</a:t>
            </a:r>
          </a:p>
          <a:p>
            <a:pPr lvl="2"/>
            <a:r>
              <a:rPr lang="en-US" dirty="0" smtClean="0"/>
              <a:t>Can save cost through not mailing future </a:t>
            </a:r>
            <a:r>
              <a:rPr lang="en-US" dirty="0" smtClean="0"/>
              <a:t>mailings</a:t>
            </a:r>
          </a:p>
          <a:p>
            <a:pPr lvl="2"/>
            <a:endParaRPr lang="en-US" sz="1300" dirty="0"/>
          </a:p>
          <a:p>
            <a:pPr lvl="1"/>
            <a:r>
              <a:rPr lang="en-US" dirty="0"/>
              <a:t>How much earlier can we know about return questionnaires</a:t>
            </a:r>
            <a:r>
              <a:rPr lang="en-US" dirty="0" smtClean="0"/>
              <a:t>?</a:t>
            </a:r>
          </a:p>
          <a:p>
            <a:pPr lvl="2"/>
            <a:r>
              <a:rPr lang="en-US" dirty="0" smtClean="0"/>
              <a:t>Can reduce burden by not contacting likely respondents</a:t>
            </a:r>
          </a:p>
          <a:p>
            <a:pPr lvl="2"/>
            <a:r>
              <a:rPr lang="en-US" dirty="0" smtClean="0"/>
              <a:t>Can reduce cost by not contacting likely </a:t>
            </a:r>
            <a:r>
              <a:rPr lang="en-US" dirty="0" smtClean="0"/>
              <a:t>respondents</a:t>
            </a:r>
          </a:p>
          <a:p>
            <a:pPr lvl="2"/>
            <a:endParaRPr lang="en-US" sz="1200" dirty="0" smtClean="0"/>
          </a:p>
          <a:p>
            <a:pPr lvl="1"/>
            <a:r>
              <a:rPr lang="en-US" dirty="0" smtClean="0"/>
              <a:t>Discuss UAA timeliness today</a:t>
            </a:r>
            <a:endParaRPr lang="en-US" dirty="0" smtClean="0"/>
          </a:p>
        </p:txBody>
      </p:sp>
      <p:sp>
        <p:nvSpPr>
          <p:cNvPr id="4" name="Slide Number Placeholder 3"/>
          <p:cNvSpPr>
            <a:spLocks noGrp="1"/>
          </p:cNvSpPr>
          <p:nvPr>
            <p:ph type="sldNum" sz="quarter" idx="12"/>
          </p:nvPr>
        </p:nvSpPr>
        <p:spPr/>
        <p:txBody>
          <a:bodyPr/>
          <a:lstStyle/>
          <a:p>
            <a:fld id="{8C6B5B77-4519-43AE-B0BC-D3C0E1CB2607}" type="slidenum">
              <a:rPr lang="en-US" smtClean="0"/>
              <a:pPr/>
              <a:t>22</a:t>
            </a:fld>
            <a:endParaRPr lang="en-US" dirty="0"/>
          </a:p>
        </p:txBody>
      </p:sp>
    </p:spTree>
    <p:extLst>
      <p:ext uri="{BB962C8B-B14F-4D97-AF65-F5344CB8AC3E}">
        <p14:creationId xmlns:p14="http://schemas.microsoft.com/office/powerpoint/2010/main" val="4238891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Implementation of IPTS</a:t>
            </a:r>
            <a:endParaRPr lang="en-US" sz="4000" dirty="0"/>
          </a:p>
        </p:txBody>
      </p:sp>
      <p:sp>
        <p:nvSpPr>
          <p:cNvPr id="3" name="Content Placeholder 2"/>
          <p:cNvSpPr>
            <a:spLocks noGrp="1"/>
          </p:cNvSpPr>
          <p:nvPr>
            <p:ph idx="1"/>
          </p:nvPr>
        </p:nvSpPr>
        <p:spPr>
          <a:xfrm>
            <a:off x="457200" y="1600200"/>
            <a:ext cx="8366290" cy="4525963"/>
          </a:xfrm>
        </p:spPr>
        <p:txBody>
          <a:bodyPr>
            <a:normAutofit fontScale="85000" lnSpcReduction="20000"/>
          </a:bodyPr>
          <a:lstStyle/>
          <a:p>
            <a:r>
              <a:rPr lang="en-US" dirty="0" smtClean="0"/>
              <a:t>Add barcodes to mailing packages</a:t>
            </a:r>
          </a:p>
          <a:p>
            <a:pPr lvl="1"/>
            <a:r>
              <a:rPr lang="en-US" dirty="0" smtClean="0"/>
              <a:t>Need outgoing barcodes to track progress and UAAs (letters and questionnaires)</a:t>
            </a:r>
          </a:p>
          <a:p>
            <a:pPr lvl="1"/>
            <a:r>
              <a:rPr lang="en-US" dirty="0" smtClean="0"/>
              <a:t>Need return barcodes to track progress of return questionnaires (questionnaires </a:t>
            </a:r>
            <a:r>
              <a:rPr lang="en-US" dirty="0" smtClean="0"/>
              <a:t>only)</a:t>
            </a:r>
            <a:endParaRPr lang="en-US" dirty="0" smtClean="0"/>
          </a:p>
          <a:p>
            <a:pPr lvl="1"/>
            <a:endParaRPr lang="en-US" sz="1300" dirty="0" smtClean="0"/>
          </a:p>
          <a:p>
            <a:r>
              <a:rPr lang="en-US" dirty="0" smtClean="0"/>
              <a:t>Redesign envelope to accommodate barcodes on printed letters and questionnaires</a:t>
            </a:r>
          </a:p>
          <a:p>
            <a:pPr lvl="1"/>
            <a:r>
              <a:rPr lang="en-US" dirty="0" smtClean="0"/>
              <a:t>Ensure barcode can be scanned by USPS</a:t>
            </a:r>
          </a:p>
          <a:p>
            <a:pPr lvl="1"/>
            <a:endParaRPr lang="en-US" sz="1300" dirty="0" smtClean="0"/>
          </a:p>
          <a:p>
            <a:r>
              <a:rPr lang="en-US" dirty="0" smtClean="0"/>
              <a:t>Provide messaging on questionnaire return envelope to insert questionnaire correctly</a:t>
            </a:r>
          </a:p>
          <a:p>
            <a:pPr lvl="1"/>
            <a:r>
              <a:rPr lang="en-US" dirty="0" smtClean="0"/>
              <a:t>Ensure barcode is displayed </a:t>
            </a:r>
            <a:endParaRPr lang="en-US" dirty="0"/>
          </a:p>
          <a:p>
            <a:endParaRPr lang="en-US" dirty="0"/>
          </a:p>
        </p:txBody>
      </p:sp>
      <p:sp>
        <p:nvSpPr>
          <p:cNvPr id="4" name="Slide Number Placeholder 3"/>
          <p:cNvSpPr>
            <a:spLocks noGrp="1"/>
          </p:cNvSpPr>
          <p:nvPr>
            <p:ph type="sldNum" sz="quarter" idx="12"/>
          </p:nvPr>
        </p:nvSpPr>
        <p:spPr/>
        <p:txBody>
          <a:bodyPr/>
          <a:lstStyle/>
          <a:p>
            <a:fld id="{8C6B5B77-4519-43AE-B0BC-D3C0E1CB2607}" type="slidenum">
              <a:rPr lang="en-US" smtClean="0"/>
              <a:pPr/>
              <a:t>23</a:t>
            </a:fld>
            <a:endParaRPr lang="en-US" dirty="0"/>
          </a:p>
        </p:txBody>
      </p:sp>
    </p:spTree>
    <p:extLst>
      <p:ext uri="{BB962C8B-B14F-4D97-AF65-F5344CB8AC3E}">
        <p14:creationId xmlns:p14="http://schemas.microsoft.com/office/powerpoint/2010/main" val="3085785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Lag in UAA Identification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UAAs can be identified at various points </a:t>
            </a:r>
          </a:p>
          <a:p>
            <a:pPr lvl="1"/>
            <a:r>
              <a:rPr lang="en-US" dirty="0" smtClean="0"/>
              <a:t>Delivery Point Verification before mailing (not mailed)</a:t>
            </a:r>
          </a:p>
          <a:p>
            <a:pPr lvl="1"/>
            <a:r>
              <a:rPr lang="en-US" dirty="0" smtClean="0"/>
              <a:t>During any scan through postal system</a:t>
            </a:r>
          </a:p>
          <a:p>
            <a:pPr lvl="1"/>
            <a:r>
              <a:rPr lang="en-US" dirty="0" smtClean="0"/>
              <a:t>When post office attempts to deliver mail</a:t>
            </a:r>
          </a:p>
          <a:p>
            <a:pPr lvl="1"/>
            <a:endParaRPr lang="en-US" sz="1400" dirty="0" smtClean="0"/>
          </a:p>
          <a:p>
            <a:r>
              <a:rPr lang="en-US" dirty="0" smtClean="0"/>
              <a:t>After UAA is identified</a:t>
            </a:r>
          </a:p>
          <a:p>
            <a:pPr lvl="1"/>
            <a:r>
              <a:rPr lang="en-US" dirty="0" smtClean="0"/>
              <a:t>Mail package is rerouted through USPS back to NPC</a:t>
            </a:r>
          </a:p>
          <a:p>
            <a:pPr lvl="1"/>
            <a:r>
              <a:rPr lang="en-US" dirty="0" smtClean="0"/>
              <a:t>Upon arrival at NPC, UAAs are checked in as resources allow</a:t>
            </a:r>
          </a:p>
          <a:p>
            <a:pPr lvl="1"/>
            <a:endParaRPr lang="en-US" sz="1600" dirty="0" smtClean="0"/>
          </a:p>
          <a:p>
            <a:r>
              <a:rPr lang="en-US" dirty="0" smtClean="0"/>
              <a:t>Report in Unified Tracking System (UTS) to track</a:t>
            </a:r>
          </a:p>
          <a:p>
            <a:pPr lvl="1"/>
            <a:r>
              <a:rPr lang="en-US" dirty="0" smtClean="0"/>
              <a:t>Each mail piece and its mail date</a:t>
            </a:r>
          </a:p>
          <a:p>
            <a:pPr lvl="1"/>
            <a:r>
              <a:rPr lang="en-US" dirty="0" smtClean="0"/>
              <a:t>When the UAA was reported by USPS</a:t>
            </a:r>
          </a:p>
          <a:p>
            <a:pPr lvl="1"/>
            <a:r>
              <a:rPr lang="en-US" dirty="0" smtClean="0"/>
              <a:t>When the UAA was checked in at NPC</a:t>
            </a:r>
          </a:p>
          <a:p>
            <a:pPr lvl="1"/>
            <a:endParaRPr lang="en-US" dirty="0"/>
          </a:p>
        </p:txBody>
      </p:sp>
      <p:sp>
        <p:nvSpPr>
          <p:cNvPr id="4" name="Slide Number Placeholder 3"/>
          <p:cNvSpPr>
            <a:spLocks noGrp="1"/>
          </p:cNvSpPr>
          <p:nvPr>
            <p:ph type="sldNum" sz="quarter" idx="12"/>
          </p:nvPr>
        </p:nvSpPr>
        <p:spPr/>
        <p:txBody>
          <a:bodyPr/>
          <a:lstStyle/>
          <a:p>
            <a:fld id="{8C6B5B77-4519-43AE-B0BC-D3C0E1CB2607}" type="slidenum">
              <a:rPr lang="en-US" smtClean="0"/>
              <a:pPr/>
              <a:t>24</a:t>
            </a:fld>
            <a:endParaRPr lang="en-US" dirty="0"/>
          </a:p>
        </p:txBody>
      </p:sp>
    </p:spTree>
    <p:extLst>
      <p:ext uri="{BB962C8B-B14F-4D97-AF65-F5344CB8AC3E}">
        <p14:creationId xmlns:p14="http://schemas.microsoft.com/office/powerpoint/2010/main" val="505866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67" y="1497012"/>
            <a:ext cx="5934340" cy="2701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Lag in UAA Identification</a:t>
            </a:r>
            <a:endParaRPr lang="en-US" dirty="0"/>
          </a:p>
        </p:txBody>
      </p:sp>
      <p:sp>
        <p:nvSpPr>
          <p:cNvPr id="4" name="Slide Number Placeholder 3"/>
          <p:cNvSpPr>
            <a:spLocks noGrp="1"/>
          </p:cNvSpPr>
          <p:nvPr>
            <p:ph type="sldNum" sz="quarter" idx="12"/>
          </p:nvPr>
        </p:nvSpPr>
        <p:spPr/>
        <p:txBody>
          <a:bodyPr/>
          <a:lstStyle/>
          <a:p>
            <a:fld id="{8C6B5B77-4519-43AE-B0BC-D3C0E1CB2607}" type="slidenum">
              <a:rPr lang="en-US" smtClean="0"/>
              <a:pPr/>
              <a:t>25</a:t>
            </a:fld>
            <a:endParaRPr lang="en-US" dirty="0"/>
          </a:p>
        </p:txBody>
      </p:sp>
      <p:sp>
        <p:nvSpPr>
          <p:cNvPr id="9" name="Right Brace 8"/>
          <p:cNvSpPr/>
          <p:nvPr/>
        </p:nvSpPr>
        <p:spPr>
          <a:xfrm rot="5400000">
            <a:off x="1765167" y="2739270"/>
            <a:ext cx="405353" cy="3322952"/>
          </a:xfrm>
          <a:prstGeom prst="rightBrace">
            <a:avLst/>
          </a:prstGeom>
          <a:noFill/>
          <a:ln>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67771" y="4603423"/>
            <a:ext cx="3800143" cy="646331"/>
          </a:xfrm>
          <a:prstGeom prst="rect">
            <a:avLst/>
          </a:prstGeom>
          <a:noFill/>
        </p:spPr>
        <p:txBody>
          <a:bodyPr wrap="none" rtlCol="0">
            <a:spAutoFit/>
          </a:bodyPr>
          <a:lstStyle/>
          <a:p>
            <a:pPr algn="ctr"/>
            <a:r>
              <a:rPr lang="en-US" dirty="0" smtClean="0"/>
              <a:t>List of web invite letters and reminder</a:t>
            </a:r>
          </a:p>
          <a:p>
            <a:pPr algn="ctr"/>
            <a:r>
              <a:rPr lang="en-US" dirty="0" smtClean="0"/>
              <a:t>mailings sent during Weeks 1 - 13</a:t>
            </a:r>
            <a:endParaRPr lang="en-US" dirty="0"/>
          </a:p>
        </p:txBody>
      </p:sp>
    </p:spTree>
    <p:extLst>
      <p:ext uri="{BB962C8B-B14F-4D97-AF65-F5344CB8AC3E}">
        <p14:creationId xmlns:p14="http://schemas.microsoft.com/office/powerpoint/2010/main" val="12457794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Lag in UAA Identification</a:t>
            </a:r>
            <a:endParaRPr lang="en-US" dirty="0"/>
          </a:p>
        </p:txBody>
      </p:sp>
      <p:sp>
        <p:nvSpPr>
          <p:cNvPr id="4" name="Slide Number Placeholder 3"/>
          <p:cNvSpPr>
            <a:spLocks noGrp="1"/>
          </p:cNvSpPr>
          <p:nvPr>
            <p:ph type="sldNum" sz="quarter" idx="12"/>
          </p:nvPr>
        </p:nvSpPr>
        <p:spPr/>
        <p:txBody>
          <a:bodyPr/>
          <a:lstStyle/>
          <a:p>
            <a:fld id="{8C6B5B77-4519-43AE-B0BC-D3C0E1CB2607}" type="slidenum">
              <a:rPr lang="en-US" smtClean="0"/>
              <a:pPr/>
              <a:t>26</a:t>
            </a:fld>
            <a:endParaRPr lang="en-US" dirty="0"/>
          </a:p>
        </p:txBody>
      </p:sp>
      <p:sp>
        <p:nvSpPr>
          <p:cNvPr id="10" name="TextBox 9"/>
          <p:cNvSpPr txBox="1"/>
          <p:nvPr/>
        </p:nvSpPr>
        <p:spPr>
          <a:xfrm>
            <a:off x="1997920" y="4603423"/>
            <a:ext cx="3828420" cy="646331"/>
          </a:xfrm>
          <a:prstGeom prst="rect">
            <a:avLst/>
          </a:prstGeom>
          <a:noFill/>
        </p:spPr>
        <p:txBody>
          <a:bodyPr wrap="none" rtlCol="0">
            <a:spAutoFit/>
          </a:bodyPr>
          <a:lstStyle/>
          <a:p>
            <a:pPr algn="ctr"/>
            <a:r>
              <a:rPr lang="en-US" dirty="0" smtClean="0"/>
              <a:t>Number of UAAs recorded by the USPS</a:t>
            </a:r>
          </a:p>
          <a:p>
            <a:pPr algn="ctr"/>
            <a:r>
              <a:rPr lang="en-US" dirty="0" smtClean="0"/>
              <a:t>For each data collection operation.</a:t>
            </a:r>
            <a:endParaRPr lang="en-US" dirty="0"/>
          </a:p>
        </p:txBody>
      </p:sp>
      <p:sp>
        <p:nvSpPr>
          <p:cNvPr id="13" name="Right Brace 12"/>
          <p:cNvSpPr/>
          <p:nvPr/>
        </p:nvSpPr>
        <p:spPr>
          <a:xfrm rot="5400000">
            <a:off x="3709448" y="4117942"/>
            <a:ext cx="405353" cy="565607"/>
          </a:xfrm>
          <a:prstGeom prst="rightBrace">
            <a:avLst/>
          </a:prstGeom>
          <a:noFill/>
          <a:ln>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67" y="1497012"/>
            <a:ext cx="5934340" cy="2701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9011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Lag in UAA Identification</a:t>
            </a:r>
            <a:endParaRPr lang="en-US" dirty="0"/>
          </a:p>
        </p:txBody>
      </p:sp>
      <p:sp>
        <p:nvSpPr>
          <p:cNvPr id="4" name="Slide Number Placeholder 3"/>
          <p:cNvSpPr>
            <a:spLocks noGrp="1"/>
          </p:cNvSpPr>
          <p:nvPr>
            <p:ph type="sldNum" sz="quarter" idx="12"/>
          </p:nvPr>
        </p:nvSpPr>
        <p:spPr/>
        <p:txBody>
          <a:bodyPr/>
          <a:lstStyle/>
          <a:p>
            <a:fld id="{8C6B5B77-4519-43AE-B0BC-D3C0E1CB2607}" type="slidenum">
              <a:rPr lang="en-US" smtClean="0"/>
              <a:pPr/>
              <a:t>27</a:t>
            </a:fld>
            <a:endParaRPr lang="en-US" dirty="0"/>
          </a:p>
        </p:txBody>
      </p:sp>
      <p:sp>
        <p:nvSpPr>
          <p:cNvPr id="10" name="TextBox 9"/>
          <p:cNvSpPr txBox="1"/>
          <p:nvPr/>
        </p:nvSpPr>
        <p:spPr>
          <a:xfrm>
            <a:off x="3263841" y="4603422"/>
            <a:ext cx="3896451" cy="646331"/>
          </a:xfrm>
          <a:prstGeom prst="rect">
            <a:avLst/>
          </a:prstGeom>
          <a:noFill/>
        </p:spPr>
        <p:txBody>
          <a:bodyPr wrap="none" rtlCol="0">
            <a:spAutoFit/>
          </a:bodyPr>
          <a:lstStyle/>
          <a:p>
            <a:pPr algn="ctr"/>
            <a:r>
              <a:rPr lang="en-US" dirty="0" smtClean="0"/>
              <a:t>Number &amp; percentage of USPS records </a:t>
            </a:r>
          </a:p>
          <a:p>
            <a:pPr algn="ctr"/>
            <a:r>
              <a:rPr lang="en-US" dirty="0" smtClean="0"/>
              <a:t>that also have a check-in record at NPC.</a:t>
            </a:r>
            <a:endParaRPr lang="en-US" dirty="0"/>
          </a:p>
        </p:txBody>
      </p:sp>
      <p:sp>
        <p:nvSpPr>
          <p:cNvPr id="13" name="Right Brace 12"/>
          <p:cNvSpPr/>
          <p:nvPr/>
        </p:nvSpPr>
        <p:spPr>
          <a:xfrm rot="5400000">
            <a:off x="5009378" y="3383631"/>
            <a:ext cx="405353" cy="2034229"/>
          </a:xfrm>
          <a:prstGeom prst="rightBrace">
            <a:avLst/>
          </a:prstGeom>
          <a:noFill/>
          <a:ln>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67" y="1497012"/>
            <a:ext cx="5934340" cy="2701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5204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Lag in UAA Identification</a:t>
            </a:r>
            <a:endParaRPr lang="en-US" dirty="0"/>
          </a:p>
        </p:txBody>
      </p:sp>
      <p:sp>
        <p:nvSpPr>
          <p:cNvPr id="4" name="Slide Number Placeholder 3"/>
          <p:cNvSpPr>
            <a:spLocks noGrp="1"/>
          </p:cNvSpPr>
          <p:nvPr>
            <p:ph type="sldNum" sz="quarter" idx="12"/>
          </p:nvPr>
        </p:nvSpPr>
        <p:spPr/>
        <p:txBody>
          <a:bodyPr/>
          <a:lstStyle/>
          <a:p>
            <a:fld id="{8C6B5B77-4519-43AE-B0BC-D3C0E1CB2607}" type="slidenum">
              <a:rPr lang="en-US" smtClean="0"/>
              <a:pPr/>
              <a:t>28</a:t>
            </a:fld>
            <a:endParaRPr lang="en-US" dirty="0"/>
          </a:p>
        </p:txBody>
      </p:sp>
      <p:sp>
        <p:nvSpPr>
          <p:cNvPr id="10" name="TextBox 9"/>
          <p:cNvSpPr txBox="1"/>
          <p:nvPr/>
        </p:nvSpPr>
        <p:spPr>
          <a:xfrm>
            <a:off x="3263841" y="4603422"/>
            <a:ext cx="3896451" cy="646331"/>
          </a:xfrm>
          <a:prstGeom prst="rect">
            <a:avLst/>
          </a:prstGeom>
          <a:noFill/>
        </p:spPr>
        <p:txBody>
          <a:bodyPr wrap="none" rtlCol="0">
            <a:spAutoFit/>
          </a:bodyPr>
          <a:lstStyle/>
          <a:p>
            <a:pPr algn="ctr"/>
            <a:r>
              <a:rPr lang="en-US" dirty="0" smtClean="0"/>
              <a:t>Number &amp; percentage of USPS records </a:t>
            </a:r>
          </a:p>
          <a:p>
            <a:pPr algn="ctr"/>
            <a:r>
              <a:rPr lang="en-US" dirty="0" smtClean="0"/>
              <a:t>that also have a check-in record at NPC.</a:t>
            </a:r>
            <a:endParaRPr lang="en-US" dirty="0"/>
          </a:p>
        </p:txBody>
      </p:sp>
      <p:sp>
        <p:nvSpPr>
          <p:cNvPr id="13" name="Right Brace 12"/>
          <p:cNvSpPr/>
          <p:nvPr/>
        </p:nvSpPr>
        <p:spPr>
          <a:xfrm rot="5400000">
            <a:off x="5009378" y="3383631"/>
            <a:ext cx="405353" cy="2034229"/>
          </a:xfrm>
          <a:prstGeom prst="rightBrace">
            <a:avLst/>
          </a:prstGeom>
          <a:noFill/>
          <a:ln>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TextBox 2"/>
          <p:cNvSpPr txBox="1"/>
          <p:nvPr/>
        </p:nvSpPr>
        <p:spPr>
          <a:xfrm>
            <a:off x="6553200" y="1706252"/>
            <a:ext cx="2524602" cy="1754326"/>
          </a:xfrm>
          <a:prstGeom prst="rect">
            <a:avLst/>
          </a:prstGeom>
          <a:noFill/>
        </p:spPr>
        <p:txBody>
          <a:bodyPr wrap="none" rtlCol="0">
            <a:spAutoFit/>
          </a:bodyPr>
          <a:lstStyle/>
          <a:p>
            <a:r>
              <a:rPr lang="en-US" b="1" dirty="0" smtClean="0">
                <a:solidFill>
                  <a:srgbClr val="FF0000"/>
                </a:solidFill>
              </a:rPr>
              <a:t>Question:</a:t>
            </a:r>
          </a:p>
          <a:p>
            <a:r>
              <a:rPr lang="en-US" dirty="0" smtClean="0"/>
              <a:t>How long is the lag from</a:t>
            </a:r>
          </a:p>
          <a:p>
            <a:r>
              <a:rPr lang="en-US" dirty="0" smtClean="0"/>
              <a:t>when we could see this</a:t>
            </a:r>
          </a:p>
          <a:p>
            <a:r>
              <a:rPr lang="en-US" dirty="0"/>
              <a:t>i</a:t>
            </a:r>
            <a:r>
              <a:rPr lang="en-US" dirty="0" smtClean="0"/>
              <a:t>nformation in IPTS to </a:t>
            </a:r>
          </a:p>
          <a:p>
            <a:r>
              <a:rPr lang="en-US" dirty="0" smtClean="0"/>
              <a:t>when we see it in check-</a:t>
            </a:r>
          </a:p>
          <a:p>
            <a:r>
              <a:rPr lang="en-US" dirty="0"/>
              <a:t>i</a:t>
            </a:r>
            <a:r>
              <a:rPr lang="en-US" dirty="0" smtClean="0"/>
              <a:t>n records at NPC?</a:t>
            </a:r>
            <a:endParaRPr lang="en-US" dirty="0"/>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67" y="1497012"/>
            <a:ext cx="5934340" cy="2701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3338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68" y="1502263"/>
            <a:ext cx="8366290" cy="2695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Lag in UAA Identification</a:t>
            </a:r>
            <a:endParaRPr lang="en-US" dirty="0"/>
          </a:p>
        </p:txBody>
      </p:sp>
      <p:sp>
        <p:nvSpPr>
          <p:cNvPr id="4" name="Slide Number Placeholder 3"/>
          <p:cNvSpPr>
            <a:spLocks noGrp="1"/>
          </p:cNvSpPr>
          <p:nvPr>
            <p:ph type="sldNum" sz="quarter" idx="12"/>
          </p:nvPr>
        </p:nvSpPr>
        <p:spPr/>
        <p:txBody>
          <a:bodyPr/>
          <a:lstStyle/>
          <a:p>
            <a:fld id="{8C6B5B77-4519-43AE-B0BC-D3C0E1CB2607}" type="slidenum">
              <a:rPr lang="en-US" smtClean="0"/>
              <a:pPr/>
              <a:t>29</a:t>
            </a:fld>
            <a:endParaRPr lang="en-US" dirty="0"/>
          </a:p>
        </p:txBody>
      </p:sp>
      <p:sp>
        <p:nvSpPr>
          <p:cNvPr id="5" name="TextBox 4"/>
          <p:cNvSpPr txBox="1"/>
          <p:nvPr/>
        </p:nvSpPr>
        <p:spPr>
          <a:xfrm>
            <a:off x="5647597" y="4603422"/>
            <a:ext cx="2720553" cy="646331"/>
          </a:xfrm>
          <a:prstGeom prst="rect">
            <a:avLst/>
          </a:prstGeom>
          <a:noFill/>
        </p:spPr>
        <p:txBody>
          <a:bodyPr wrap="none" rtlCol="0">
            <a:spAutoFit/>
          </a:bodyPr>
          <a:lstStyle/>
          <a:p>
            <a:pPr algn="ctr"/>
            <a:r>
              <a:rPr lang="en-US" dirty="0" smtClean="0"/>
              <a:t>Average, median, and max</a:t>
            </a:r>
          </a:p>
          <a:p>
            <a:pPr algn="ctr"/>
            <a:r>
              <a:rPr lang="en-US" dirty="0" smtClean="0"/>
              <a:t>lag between USPS and NPC</a:t>
            </a:r>
            <a:endParaRPr lang="en-US" dirty="0"/>
          </a:p>
        </p:txBody>
      </p:sp>
      <p:sp>
        <p:nvSpPr>
          <p:cNvPr id="6" name="Right Brace 5"/>
          <p:cNvSpPr/>
          <p:nvPr/>
        </p:nvSpPr>
        <p:spPr>
          <a:xfrm rot="5400000">
            <a:off x="6805193" y="3605139"/>
            <a:ext cx="405353" cy="1591214"/>
          </a:xfrm>
          <a:prstGeom prst="rightBrace">
            <a:avLst/>
          </a:prstGeom>
          <a:noFill/>
          <a:ln>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965751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National Survey of College Graduates</a:t>
            </a:r>
            <a:endParaRPr lang="en-US" dirty="0"/>
          </a:p>
        </p:txBody>
      </p:sp>
      <p:sp>
        <p:nvSpPr>
          <p:cNvPr id="3" name="Content Placeholder 2"/>
          <p:cNvSpPr>
            <a:spLocks noGrp="1"/>
          </p:cNvSpPr>
          <p:nvPr>
            <p:ph idx="1"/>
          </p:nvPr>
        </p:nvSpPr>
        <p:spPr>
          <a:xfrm>
            <a:off x="457200" y="1600200"/>
            <a:ext cx="8686800" cy="4525963"/>
          </a:xfrm>
        </p:spPr>
        <p:txBody>
          <a:bodyPr>
            <a:normAutofit fontScale="85000" lnSpcReduction="20000"/>
          </a:bodyPr>
          <a:lstStyle/>
          <a:p>
            <a:pPr>
              <a:spcBef>
                <a:spcPts val="600"/>
              </a:spcBef>
              <a:spcAft>
                <a:spcPts val="300"/>
              </a:spcAft>
            </a:pPr>
            <a:r>
              <a:rPr lang="en-US" dirty="0"/>
              <a:t>Sponsored by NCSES at </a:t>
            </a:r>
            <a:r>
              <a:rPr lang="en-US" dirty="0" smtClean="0"/>
              <a:t>NSF</a:t>
            </a:r>
            <a:endParaRPr lang="en-US" dirty="0"/>
          </a:p>
          <a:p>
            <a:pPr>
              <a:spcBef>
                <a:spcPts val="600"/>
              </a:spcBef>
              <a:spcAft>
                <a:spcPts val="300"/>
              </a:spcAft>
            </a:pPr>
            <a:r>
              <a:rPr lang="en-US" dirty="0" smtClean="0"/>
              <a:t>U.S</a:t>
            </a:r>
            <a:r>
              <a:rPr lang="en-US" dirty="0"/>
              <a:t>. college-educated science &amp; engineering population</a:t>
            </a:r>
          </a:p>
          <a:p>
            <a:pPr lvl="1">
              <a:spcBef>
                <a:spcPts val="600"/>
              </a:spcBef>
              <a:spcAft>
                <a:spcPts val="300"/>
              </a:spcAft>
            </a:pPr>
            <a:r>
              <a:rPr lang="en-US" dirty="0"/>
              <a:t>Education, demographic and </a:t>
            </a:r>
            <a:r>
              <a:rPr lang="en-US" dirty="0" smtClean="0"/>
              <a:t>employment info for S&amp;E </a:t>
            </a:r>
            <a:r>
              <a:rPr lang="en-US" dirty="0"/>
              <a:t>degrees and occupations</a:t>
            </a:r>
          </a:p>
          <a:p>
            <a:pPr lvl="2">
              <a:spcBef>
                <a:spcPts val="600"/>
              </a:spcBef>
              <a:spcAft>
                <a:spcPts val="300"/>
              </a:spcAft>
            </a:pPr>
            <a:r>
              <a:rPr lang="en-US" dirty="0"/>
              <a:t>Recent college graduates</a:t>
            </a:r>
          </a:p>
          <a:p>
            <a:pPr lvl="2">
              <a:spcBef>
                <a:spcPts val="600"/>
              </a:spcBef>
              <a:spcAft>
                <a:spcPts val="300"/>
              </a:spcAft>
            </a:pPr>
            <a:r>
              <a:rPr lang="en-US" dirty="0"/>
              <a:t>Women, minorities, persons with disabilities</a:t>
            </a:r>
          </a:p>
          <a:p>
            <a:pPr>
              <a:spcBef>
                <a:spcPts val="600"/>
              </a:spcBef>
              <a:spcAft>
                <a:spcPts val="300"/>
              </a:spcAft>
            </a:pPr>
            <a:r>
              <a:rPr lang="en-US" dirty="0" smtClean="0"/>
              <a:t>Longitudinal </a:t>
            </a:r>
            <a:r>
              <a:rPr lang="en-US" dirty="0"/>
              <a:t>survey with four rotating panels</a:t>
            </a:r>
          </a:p>
          <a:p>
            <a:pPr lvl="1">
              <a:spcBef>
                <a:spcPts val="600"/>
              </a:spcBef>
              <a:spcAft>
                <a:spcPts val="300"/>
              </a:spcAft>
            </a:pPr>
            <a:r>
              <a:rPr lang="en-US" dirty="0"/>
              <a:t>New cohort is selected out of </a:t>
            </a:r>
            <a:r>
              <a:rPr lang="en-US" dirty="0" smtClean="0"/>
              <a:t>ACS for 1</a:t>
            </a:r>
            <a:r>
              <a:rPr lang="en-US" baseline="30000" dirty="0" smtClean="0"/>
              <a:t>st</a:t>
            </a:r>
            <a:r>
              <a:rPr lang="en-US" dirty="0" smtClean="0"/>
              <a:t> interview</a:t>
            </a:r>
            <a:endParaRPr lang="en-US" dirty="0"/>
          </a:p>
          <a:p>
            <a:pPr lvl="1">
              <a:spcBef>
                <a:spcPts val="600"/>
              </a:spcBef>
              <a:spcAft>
                <a:spcPts val="300"/>
              </a:spcAft>
            </a:pPr>
            <a:r>
              <a:rPr lang="en-US" dirty="0"/>
              <a:t>Three follow-up </a:t>
            </a:r>
            <a:r>
              <a:rPr lang="en-US" dirty="0" smtClean="0"/>
              <a:t>interviews (every </a:t>
            </a:r>
            <a:r>
              <a:rPr lang="en-US" dirty="0"/>
              <a:t>2-3 </a:t>
            </a:r>
            <a:r>
              <a:rPr lang="en-US" dirty="0" smtClean="0"/>
              <a:t>years)</a:t>
            </a:r>
            <a:endParaRPr lang="en-US" dirty="0"/>
          </a:p>
          <a:p>
            <a:pPr lvl="1">
              <a:spcBef>
                <a:spcPts val="600"/>
              </a:spcBef>
              <a:spcAft>
                <a:spcPts val="300"/>
              </a:spcAft>
            </a:pPr>
            <a:r>
              <a:rPr lang="en-US" dirty="0"/>
              <a:t>Total sample size is approximately 135,000 </a:t>
            </a:r>
            <a:r>
              <a:rPr lang="en-US" dirty="0" smtClean="0"/>
              <a:t>cases</a:t>
            </a:r>
            <a:endParaRPr lang="en-US" dirty="0"/>
          </a:p>
        </p:txBody>
      </p:sp>
      <p:sp>
        <p:nvSpPr>
          <p:cNvPr id="6" name="Slide Number Placeholder 4"/>
          <p:cNvSpPr txBox="1">
            <a:spLocks/>
          </p:cNvSpPr>
          <p:nvPr/>
        </p:nvSpPr>
        <p:spPr>
          <a:xfrm>
            <a:off x="3949536" y="6356350"/>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C6B5B77-4519-43AE-B0BC-D3C0E1CB2607}" type="slidenum">
              <a:rPr lang="en-US" smtClean="0">
                <a:solidFill>
                  <a:schemeClr val="tx1"/>
                </a:solidFill>
              </a:rPr>
              <a:pPr/>
              <a:t>3</a:t>
            </a:fld>
            <a:endParaRPr lang="en-US" dirty="0">
              <a:solidFill>
                <a:schemeClr val="tx1"/>
              </a:solidFill>
            </a:endParaRPr>
          </a:p>
        </p:txBody>
      </p:sp>
    </p:spTree>
    <p:extLst>
      <p:ext uri="{BB962C8B-B14F-4D97-AF65-F5344CB8AC3E}">
        <p14:creationId xmlns:p14="http://schemas.microsoft.com/office/powerpoint/2010/main" val="19420104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&amp; Results</a:t>
            </a:r>
            <a:endParaRPr lang="en-US" dirty="0"/>
          </a:p>
        </p:txBody>
      </p:sp>
      <p:sp>
        <p:nvSpPr>
          <p:cNvPr id="3" name="Content Placeholder 2"/>
          <p:cNvSpPr>
            <a:spLocks noGrp="1"/>
          </p:cNvSpPr>
          <p:nvPr>
            <p:ph idx="1"/>
          </p:nvPr>
        </p:nvSpPr>
        <p:spPr>
          <a:xfrm>
            <a:off x="457200" y="1600200"/>
            <a:ext cx="8610600" cy="4648200"/>
          </a:xfrm>
        </p:spPr>
        <p:txBody>
          <a:bodyPr>
            <a:normAutofit fontScale="77500" lnSpcReduction="20000"/>
          </a:bodyPr>
          <a:lstStyle/>
          <a:p>
            <a:r>
              <a:rPr lang="en-US" dirty="0" smtClean="0"/>
              <a:t>Clear that data from the USPS scanning</a:t>
            </a:r>
          </a:p>
          <a:p>
            <a:pPr lvl="1"/>
            <a:r>
              <a:rPr lang="en-US" dirty="0" smtClean="0"/>
              <a:t>More timely</a:t>
            </a:r>
          </a:p>
          <a:p>
            <a:pPr lvl="1"/>
            <a:r>
              <a:rPr lang="en-US" dirty="0" smtClean="0"/>
              <a:t>Cost neutral, if not cheaper</a:t>
            </a:r>
          </a:p>
          <a:p>
            <a:pPr lvl="1"/>
            <a:endParaRPr lang="en-US" sz="1300" dirty="0" smtClean="0"/>
          </a:p>
          <a:p>
            <a:r>
              <a:rPr lang="en-US" dirty="0" smtClean="0"/>
              <a:t>Still some questions about UAA data</a:t>
            </a:r>
          </a:p>
          <a:p>
            <a:pPr lvl="1"/>
            <a:r>
              <a:rPr lang="en-US" dirty="0" smtClean="0"/>
              <a:t>Understand lag between mailing and USPS </a:t>
            </a:r>
            <a:r>
              <a:rPr lang="en-US" dirty="0" smtClean="0"/>
              <a:t>UAA</a:t>
            </a:r>
            <a:endParaRPr lang="en-US" dirty="0" smtClean="0"/>
          </a:p>
          <a:p>
            <a:pPr lvl="1"/>
            <a:r>
              <a:rPr lang="en-US" dirty="0" smtClean="0"/>
              <a:t>Better understand NPC check-in process</a:t>
            </a:r>
          </a:p>
          <a:p>
            <a:pPr lvl="2"/>
            <a:r>
              <a:rPr lang="en-US" dirty="0" smtClean="0"/>
              <a:t>Records we cannot currently identify</a:t>
            </a:r>
          </a:p>
          <a:p>
            <a:pPr lvl="1"/>
            <a:endParaRPr lang="en-US" sz="1400" dirty="0" smtClean="0"/>
          </a:p>
          <a:p>
            <a:r>
              <a:rPr lang="en-US" dirty="0" smtClean="0"/>
              <a:t>Monitor and use USPS UAA data in 2017</a:t>
            </a:r>
          </a:p>
          <a:p>
            <a:r>
              <a:rPr lang="en-US" dirty="0" smtClean="0"/>
              <a:t>Implement return questionnaire scan data in 2017</a:t>
            </a:r>
          </a:p>
          <a:p>
            <a:pPr lvl="1"/>
            <a:r>
              <a:rPr lang="en-US" dirty="0" smtClean="0"/>
              <a:t>Monitor and evaluate</a:t>
            </a:r>
          </a:p>
          <a:p>
            <a:pPr lvl="1"/>
            <a:r>
              <a:rPr lang="en-US" dirty="0" smtClean="0"/>
              <a:t>Place </a:t>
            </a:r>
            <a:r>
              <a:rPr lang="en-US" dirty="0" smtClean="0"/>
              <a:t>potential respondents on hold in other modes until we determine validity of complete</a:t>
            </a:r>
          </a:p>
          <a:p>
            <a:endParaRPr lang="en-US" dirty="0" smtClean="0"/>
          </a:p>
        </p:txBody>
      </p:sp>
    </p:spTree>
    <p:extLst>
      <p:ext uri="{BB962C8B-B14F-4D97-AF65-F5344CB8AC3E}">
        <p14:creationId xmlns:p14="http://schemas.microsoft.com/office/powerpoint/2010/main" val="2707804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High volume</a:t>
            </a:r>
            <a:r>
              <a:rPr lang="en-US" dirty="0" smtClean="0"/>
              <a:t> </a:t>
            </a:r>
            <a:r>
              <a:rPr lang="en-US" dirty="0" smtClean="0"/>
              <a:t>of system-generated paradata</a:t>
            </a:r>
          </a:p>
          <a:p>
            <a:pPr lvl="1"/>
            <a:r>
              <a:rPr lang="en-US" dirty="0" smtClean="0"/>
              <a:t>Need to know what is available</a:t>
            </a:r>
          </a:p>
          <a:p>
            <a:pPr lvl="1"/>
            <a:r>
              <a:rPr lang="en-US" dirty="0" smtClean="0"/>
              <a:t>Need to know who provides it so you can ask </a:t>
            </a:r>
          </a:p>
          <a:p>
            <a:pPr lvl="1"/>
            <a:r>
              <a:rPr lang="en-US" dirty="0" smtClean="0"/>
              <a:t>Possible operational changes to collect or use (envelopes)</a:t>
            </a:r>
            <a:endParaRPr lang="en-US" dirty="0" smtClean="0"/>
          </a:p>
          <a:p>
            <a:pPr lvl="1"/>
            <a:r>
              <a:rPr lang="en-US" dirty="0" smtClean="0"/>
              <a:t>May need new systems to </a:t>
            </a:r>
            <a:r>
              <a:rPr lang="en-US" dirty="0" smtClean="0"/>
              <a:t>manage or track </a:t>
            </a:r>
            <a:r>
              <a:rPr lang="en-US" dirty="0" smtClean="0"/>
              <a:t>paradata</a:t>
            </a:r>
          </a:p>
          <a:p>
            <a:pPr lvl="1"/>
            <a:endParaRPr lang="en-US" sz="1300" dirty="0" smtClean="0"/>
          </a:p>
          <a:p>
            <a:r>
              <a:rPr lang="en-US" dirty="0" smtClean="0"/>
              <a:t>Can be monitored to improve data collection</a:t>
            </a:r>
          </a:p>
          <a:p>
            <a:pPr lvl="1"/>
            <a:r>
              <a:rPr lang="en-US" dirty="0" smtClean="0"/>
              <a:t>Efficiency and timeliness</a:t>
            </a:r>
          </a:p>
          <a:p>
            <a:pPr lvl="1"/>
            <a:endParaRPr lang="en-US" sz="1400" dirty="0" smtClean="0"/>
          </a:p>
          <a:p>
            <a:r>
              <a:rPr lang="en-US" dirty="0" smtClean="0"/>
              <a:t>Might </a:t>
            </a:r>
            <a:r>
              <a:rPr lang="en-US" dirty="0" smtClean="0"/>
              <a:t>be able to help answer research questions</a:t>
            </a:r>
          </a:p>
          <a:p>
            <a:pPr lvl="1"/>
            <a:r>
              <a:rPr lang="en-US" dirty="0"/>
              <a:t>May need to combine data across modes to answer research questions</a:t>
            </a:r>
            <a:endParaRPr lang="en-US" dirty="0" smtClean="0"/>
          </a:p>
          <a:p>
            <a:pPr lvl="1"/>
            <a:r>
              <a:rPr lang="en-US" dirty="0" smtClean="0"/>
              <a:t>Important to keep in mind limitations of system paradata</a:t>
            </a:r>
          </a:p>
          <a:p>
            <a:pPr lvl="1"/>
            <a:endParaRPr lang="en-US" dirty="0"/>
          </a:p>
        </p:txBody>
      </p:sp>
      <p:sp>
        <p:nvSpPr>
          <p:cNvPr id="4" name="Slide Number Placeholder 3"/>
          <p:cNvSpPr>
            <a:spLocks noGrp="1"/>
          </p:cNvSpPr>
          <p:nvPr>
            <p:ph type="sldNum" sz="quarter" idx="12"/>
          </p:nvPr>
        </p:nvSpPr>
        <p:spPr/>
        <p:txBody>
          <a:bodyPr/>
          <a:lstStyle/>
          <a:p>
            <a:fld id="{8C6B5B77-4519-43AE-B0BC-D3C0E1CB2607}" type="slidenum">
              <a:rPr lang="en-US" smtClean="0"/>
              <a:pPr/>
              <a:t>31</a:t>
            </a:fld>
            <a:endParaRPr lang="en-US" dirty="0"/>
          </a:p>
        </p:txBody>
      </p:sp>
    </p:spTree>
    <p:extLst>
      <p:ext uri="{BB962C8B-B14F-4D97-AF65-F5344CB8AC3E}">
        <p14:creationId xmlns:p14="http://schemas.microsoft.com/office/powerpoint/2010/main" val="12693895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Contact Information</a:t>
            </a:r>
            <a:br>
              <a:rPr lang="en-US" dirty="0" smtClean="0"/>
            </a:br>
            <a:r>
              <a:rPr lang="en-US" dirty="0" smtClean="0"/>
              <a:t/>
            </a:r>
            <a:br>
              <a:rPr lang="en-US" dirty="0" smtClean="0"/>
            </a:br>
            <a:r>
              <a:rPr lang="en-US" sz="2200" dirty="0" smtClean="0">
                <a:hlinkClick r:id="rId2"/>
              </a:rPr>
              <a:t>stephanie.coffey@census.gov</a:t>
            </a:r>
            <a:r>
              <a:rPr lang="en-US" sz="2200" dirty="0" smtClean="0"/>
              <a:t/>
            </a:r>
            <a:br>
              <a:rPr lang="en-US" sz="2200" dirty="0" smtClean="0"/>
            </a:br>
            <a:r>
              <a:rPr lang="en-US" dirty="0" smtClean="0"/>
              <a:t/>
            </a:r>
            <a:br>
              <a:rPr lang="en-US" dirty="0" smtClean="0"/>
            </a:br>
            <a:endParaRPr lang="en-US" dirty="0"/>
          </a:p>
        </p:txBody>
      </p:sp>
    </p:spTree>
    <p:extLst>
      <p:ext uri="{BB962C8B-B14F-4D97-AF65-F5344CB8AC3E}">
        <p14:creationId xmlns:p14="http://schemas.microsoft.com/office/powerpoint/2010/main" val="3446403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National Survey of College Graduates</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marL="0" indent="0">
              <a:spcBef>
                <a:spcPts val="600"/>
              </a:spcBef>
              <a:spcAft>
                <a:spcPts val="300"/>
              </a:spcAft>
              <a:buNone/>
            </a:pPr>
            <a:r>
              <a:rPr lang="en-US" dirty="0" smtClean="0"/>
              <a:t>Standard Data Collection Path (New Cohort</a:t>
            </a:r>
            <a:r>
              <a:rPr lang="en-US" dirty="0" smtClean="0"/>
              <a:t>)</a:t>
            </a:r>
            <a:endParaRPr lang="en-US" dirty="0" smtClean="0"/>
          </a:p>
        </p:txBody>
      </p:sp>
      <p:sp>
        <p:nvSpPr>
          <p:cNvPr id="4" name="Rectangle 3"/>
          <p:cNvSpPr/>
          <p:nvPr/>
        </p:nvSpPr>
        <p:spPr>
          <a:xfrm>
            <a:off x="212098" y="2405406"/>
            <a:ext cx="2194560" cy="1463040"/>
          </a:xfrm>
          <a:prstGeom prst="rect">
            <a:avLst/>
          </a:prstGeom>
          <a:gradFill>
            <a:gsLst>
              <a:gs pos="0">
                <a:srgbClr val="92D050"/>
              </a:gs>
              <a:gs pos="100000">
                <a:schemeClr val="accent3">
                  <a:lumMod val="20000"/>
                  <a:lumOff val="8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Weeks </a:t>
            </a:r>
            <a:r>
              <a:rPr lang="en-US" dirty="0" smtClean="0">
                <a:solidFill>
                  <a:schemeClr val="tx1"/>
                </a:solidFill>
              </a:rPr>
              <a:t>0 </a:t>
            </a:r>
            <a:r>
              <a:rPr lang="en-US" dirty="0" smtClean="0">
                <a:solidFill>
                  <a:schemeClr val="tx1"/>
                </a:solidFill>
              </a:rPr>
              <a:t>– 6</a:t>
            </a:r>
          </a:p>
          <a:p>
            <a:pPr algn="ctr"/>
            <a:r>
              <a:rPr lang="en-US" dirty="0" smtClean="0">
                <a:solidFill>
                  <a:schemeClr val="tx1"/>
                </a:solidFill>
              </a:rPr>
              <a:t>Initial Invite </a:t>
            </a:r>
            <a:r>
              <a:rPr lang="en-US" dirty="0" smtClean="0">
                <a:solidFill>
                  <a:schemeClr val="tx1"/>
                </a:solidFill>
              </a:rPr>
              <a:t>Phase</a:t>
            </a:r>
            <a:endParaRPr lang="en-US" dirty="0" smtClean="0">
              <a:solidFill>
                <a:schemeClr val="tx1"/>
              </a:solidFill>
            </a:endParaRPr>
          </a:p>
          <a:p>
            <a:pPr algn="ctr"/>
            <a:endParaRPr lang="en-US" dirty="0" smtClean="0">
              <a:solidFill>
                <a:schemeClr val="tx1"/>
              </a:solidFill>
            </a:endParaRPr>
          </a:p>
          <a:p>
            <a:pPr algn="ctr"/>
            <a:r>
              <a:rPr lang="en-US" dirty="0" err="1" smtClean="0">
                <a:solidFill>
                  <a:schemeClr val="tx1"/>
                </a:solidFill>
              </a:rPr>
              <a:t>Prenotice</a:t>
            </a:r>
            <a:endParaRPr lang="en-US" dirty="0" smtClean="0">
              <a:solidFill>
                <a:schemeClr val="tx1"/>
              </a:solidFill>
            </a:endParaRPr>
          </a:p>
          <a:p>
            <a:pPr algn="ctr"/>
            <a:r>
              <a:rPr lang="en-US" dirty="0" smtClean="0">
                <a:solidFill>
                  <a:schemeClr val="tx1"/>
                </a:solidFill>
              </a:rPr>
              <a:t>Web </a:t>
            </a:r>
            <a:r>
              <a:rPr lang="en-US" dirty="0" smtClean="0">
                <a:solidFill>
                  <a:schemeClr val="tx1"/>
                </a:solidFill>
              </a:rPr>
              <a:t>Invites #1&amp;2</a:t>
            </a:r>
            <a:endParaRPr lang="en-US" dirty="0" smtClean="0">
              <a:solidFill>
                <a:schemeClr val="tx1"/>
              </a:solidFill>
            </a:endParaRPr>
          </a:p>
        </p:txBody>
      </p:sp>
      <p:sp>
        <p:nvSpPr>
          <p:cNvPr id="7" name="Rectangle 6"/>
          <p:cNvSpPr/>
          <p:nvPr/>
        </p:nvSpPr>
        <p:spPr>
          <a:xfrm>
            <a:off x="3212633" y="2405406"/>
            <a:ext cx="2194560" cy="1463040"/>
          </a:xfrm>
          <a:prstGeom prst="rect">
            <a:avLst/>
          </a:prstGeom>
          <a:gradFill>
            <a:gsLst>
              <a:gs pos="0">
                <a:srgbClr val="92D050"/>
              </a:gs>
              <a:gs pos="100000">
                <a:schemeClr val="accent3">
                  <a:lumMod val="20000"/>
                  <a:lumOff val="8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Weeks 7 - 11</a:t>
            </a:r>
          </a:p>
          <a:p>
            <a:pPr algn="ctr"/>
            <a:r>
              <a:rPr lang="en-US" dirty="0" smtClean="0">
                <a:solidFill>
                  <a:schemeClr val="tx1"/>
                </a:solidFill>
              </a:rPr>
              <a:t>1</a:t>
            </a:r>
            <a:r>
              <a:rPr lang="en-US" baseline="30000" dirty="0" smtClean="0">
                <a:solidFill>
                  <a:schemeClr val="tx1"/>
                </a:solidFill>
              </a:rPr>
              <a:t>st</a:t>
            </a:r>
            <a:r>
              <a:rPr lang="en-US" dirty="0" smtClean="0">
                <a:solidFill>
                  <a:schemeClr val="tx1"/>
                </a:solidFill>
              </a:rPr>
              <a:t> Reminder </a:t>
            </a:r>
            <a:r>
              <a:rPr lang="en-US" dirty="0" smtClean="0">
                <a:solidFill>
                  <a:schemeClr val="tx1"/>
                </a:solidFill>
              </a:rPr>
              <a:t>Phase</a:t>
            </a:r>
          </a:p>
          <a:p>
            <a:pPr algn="ctr"/>
            <a:endParaRPr lang="en-US" dirty="0" smtClean="0">
              <a:solidFill>
                <a:schemeClr val="tx1"/>
              </a:solidFill>
            </a:endParaRPr>
          </a:p>
          <a:p>
            <a:pPr algn="ctr"/>
            <a:r>
              <a:rPr lang="en-US" dirty="0" smtClean="0">
                <a:solidFill>
                  <a:schemeClr val="tx1"/>
                </a:solidFill>
              </a:rPr>
              <a:t>1</a:t>
            </a:r>
            <a:r>
              <a:rPr lang="en-US" baseline="30000" dirty="0" smtClean="0">
                <a:solidFill>
                  <a:schemeClr val="tx1"/>
                </a:solidFill>
              </a:rPr>
              <a:t>st</a:t>
            </a:r>
            <a:r>
              <a:rPr lang="en-US" dirty="0" smtClean="0">
                <a:solidFill>
                  <a:schemeClr val="tx1"/>
                </a:solidFill>
              </a:rPr>
              <a:t> </a:t>
            </a:r>
            <a:r>
              <a:rPr lang="en-US" dirty="0" smtClean="0">
                <a:solidFill>
                  <a:schemeClr val="tx1"/>
                </a:solidFill>
              </a:rPr>
              <a:t>Paper </a:t>
            </a:r>
            <a:r>
              <a:rPr lang="en-US" dirty="0" err="1" smtClean="0">
                <a:solidFill>
                  <a:schemeClr val="tx1"/>
                </a:solidFill>
              </a:rPr>
              <a:t>Q’naire</a:t>
            </a:r>
            <a:endParaRPr lang="en-US" dirty="0">
              <a:solidFill>
                <a:schemeClr val="tx1"/>
              </a:solidFill>
            </a:endParaRPr>
          </a:p>
          <a:p>
            <a:pPr algn="ctr"/>
            <a:r>
              <a:rPr lang="en-US" dirty="0" smtClean="0">
                <a:solidFill>
                  <a:schemeClr val="tx1"/>
                </a:solidFill>
              </a:rPr>
              <a:t>Web </a:t>
            </a:r>
            <a:r>
              <a:rPr lang="en-US" dirty="0" smtClean="0">
                <a:solidFill>
                  <a:schemeClr val="tx1"/>
                </a:solidFill>
              </a:rPr>
              <a:t>Invite #3</a:t>
            </a:r>
            <a:endParaRPr lang="en-US" dirty="0" smtClean="0">
              <a:solidFill>
                <a:schemeClr val="tx1"/>
              </a:solidFill>
            </a:endParaRPr>
          </a:p>
        </p:txBody>
      </p:sp>
      <p:sp>
        <p:nvSpPr>
          <p:cNvPr id="8" name="Rectangle 7"/>
          <p:cNvSpPr/>
          <p:nvPr/>
        </p:nvSpPr>
        <p:spPr>
          <a:xfrm>
            <a:off x="6230765" y="2405406"/>
            <a:ext cx="2194560" cy="1463040"/>
          </a:xfrm>
          <a:prstGeom prst="rect">
            <a:avLst/>
          </a:prstGeom>
          <a:gradFill>
            <a:gsLst>
              <a:gs pos="0">
                <a:srgbClr val="92D050"/>
              </a:gs>
              <a:gs pos="100000">
                <a:schemeClr val="accent3">
                  <a:lumMod val="20000"/>
                  <a:lumOff val="8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Weeks 12 - 17</a:t>
            </a:r>
          </a:p>
          <a:p>
            <a:pPr algn="ctr"/>
            <a:r>
              <a:rPr lang="en-US" dirty="0" err="1" smtClean="0">
                <a:solidFill>
                  <a:schemeClr val="tx1"/>
                </a:solidFill>
              </a:rPr>
              <a:t>Nonresp</a:t>
            </a:r>
            <a:r>
              <a:rPr lang="en-US" dirty="0" smtClean="0">
                <a:solidFill>
                  <a:schemeClr val="tx1"/>
                </a:solidFill>
              </a:rPr>
              <a:t>. FU Phase</a:t>
            </a: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CATI NRFU Begins</a:t>
            </a:r>
            <a:endParaRPr lang="en-US" dirty="0">
              <a:solidFill>
                <a:schemeClr val="tx1"/>
              </a:solidFill>
            </a:endParaRPr>
          </a:p>
          <a:p>
            <a:pPr algn="ctr"/>
            <a:r>
              <a:rPr lang="en-US" dirty="0" smtClean="0">
                <a:solidFill>
                  <a:schemeClr val="tx1"/>
                </a:solidFill>
              </a:rPr>
              <a:t>Web Invite #4</a:t>
            </a:r>
            <a:endParaRPr lang="en-US" dirty="0" smtClean="0">
              <a:solidFill>
                <a:schemeClr val="tx1"/>
              </a:solidFill>
            </a:endParaRPr>
          </a:p>
        </p:txBody>
      </p:sp>
      <p:sp>
        <p:nvSpPr>
          <p:cNvPr id="15" name="Right Arrow 14"/>
          <p:cNvSpPr/>
          <p:nvPr/>
        </p:nvSpPr>
        <p:spPr>
          <a:xfrm>
            <a:off x="5422599" y="2894029"/>
            <a:ext cx="939856" cy="369059"/>
          </a:xfrm>
          <a:prstGeom prst="rightArrow">
            <a:avLst/>
          </a:prstGeom>
          <a:gradFill>
            <a:gsLst>
              <a:gs pos="0">
                <a:schemeClr val="tx1"/>
              </a:gs>
              <a:gs pos="100000">
                <a:schemeClr val="bg1">
                  <a:lumMod val="8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2406658" y="2952396"/>
            <a:ext cx="939856" cy="369059"/>
          </a:xfrm>
          <a:prstGeom prst="rightArrow">
            <a:avLst/>
          </a:prstGeom>
          <a:gradFill>
            <a:gsLst>
              <a:gs pos="0">
                <a:schemeClr val="tx1"/>
              </a:gs>
              <a:gs pos="100000">
                <a:schemeClr val="bg1">
                  <a:lumMod val="8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049480" y="4416357"/>
            <a:ext cx="2194560" cy="1463040"/>
          </a:xfrm>
          <a:prstGeom prst="rect">
            <a:avLst/>
          </a:prstGeom>
          <a:gradFill>
            <a:gsLst>
              <a:gs pos="0">
                <a:srgbClr val="92D050"/>
              </a:gs>
              <a:gs pos="100000">
                <a:schemeClr val="accent3">
                  <a:lumMod val="20000"/>
                  <a:lumOff val="8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Weeks </a:t>
            </a:r>
            <a:r>
              <a:rPr lang="en-US" dirty="0" smtClean="0">
                <a:solidFill>
                  <a:schemeClr val="tx1"/>
                </a:solidFill>
              </a:rPr>
              <a:t>18 - 22</a:t>
            </a:r>
            <a:endParaRPr lang="en-US" dirty="0" smtClean="0">
              <a:solidFill>
                <a:schemeClr val="tx1"/>
              </a:solidFill>
            </a:endParaRPr>
          </a:p>
          <a:p>
            <a:pPr algn="ctr"/>
            <a:r>
              <a:rPr lang="en-US" dirty="0" smtClean="0">
                <a:solidFill>
                  <a:schemeClr val="tx1"/>
                </a:solidFill>
              </a:rPr>
              <a:t>2</a:t>
            </a:r>
            <a:r>
              <a:rPr lang="en-US" baseline="30000" dirty="0" smtClean="0">
                <a:solidFill>
                  <a:schemeClr val="tx1"/>
                </a:solidFill>
              </a:rPr>
              <a:t>nd</a:t>
            </a:r>
            <a:r>
              <a:rPr lang="en-US" dirty="0" smtClean="0">
                <a:solidFill>
                  <a:schemeClr val="tx1"/>
                </a:solidFill>
              </a:rPr>
              <a:t> Reminder Phase</a:t>
            </a: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2</a:t>
            </a:r>
            <a:r>
              <a:rPr lang="en-US" baseline="30000" dirty="0" smtClean="0">
                <a:solidFill>
                  <a:schemeClr val="tx1"/>
                </a:solidFill>
              </a:rPr>
              <a:t>nd</a:t>
            </a:r>
            <a:r>
              <a:rPr lang="en-US" dirty="0" smtClean="0">
                <a:solidFill>
                  <a:schemeClr val="tx1"/>
                </a:solidFill>
              </a:rPr>
              <a:t> Paper </a:t>
            </a:r>
            <a:r>
              <a:rPr lang="en-US" dirty="0" err="1" smtClean="0">
                <a:solidFill>
                  <a:schemeClr val="tx1"/>
                </a:solidFill>
              </a:rPr>
              <a:t>Q’naire</a:t>
            </a:r>
            <a:endParaRPr lang="en-US" dirty="0" smtClean="0">
              <a:solidFill>
                <a:schemeClr val="tx1"/>
              </a:solidFill>
            </a:endParaRPr>
          </a:p>
          <a:p>
            <a:pPr algn="ctr"/>
            <a:r>
              <a:rPr lang="en-US" dirty="0" smtClean="0">
                <a:solidFill>
                  <a:schemeClr val="tx1"/>
                </a:solidFill>
              </a:rPr>
              <a:t>Web </a:t>
            </a:r>
            <a:r>
              <a:rPr lang="en-US" dirty="0" smtClean="0">
                <a:solidFill>
                  <a:schemeClr val="tx1"/>
                </a:solidFill>
              </a:rPr>
              <a:t>Invite #5</a:t>
            </a:r>
            <a:endParaRPr lang="en-US" dirty="0" smtClean="0">
              <a:solidFill>
                <a:schemeClr val="tx1"/>
              </a:solidFill>
            </a:endParaRPr>
          </a:p>
        </p:txBody>
      </p:sp>
      <p:sp>
        <p:nvSpPr>
          <p:cNvPr id="18" name="Rectangle 17"/>
          <p:cNvSpPr/>
          <p:nvPr/>
        </p:nvSpPr>
        <p:spPr>
          <a:xfrm>
            <a:off x="1049749" y="4414257"/>
            <a:ext cx="2194560" cy="1463040"/>
          </a:xfrm>
          <a:prstGeom prst="rect">
            <a:avLst/>
          </a:prstGeom>
          <a:gradFill>
            <a:gsLst>
              <a:gs pos="0">
                <a:srgbClr val="92D050"/>
              </a:gs>
              <a:gs pos="100000">
                <a:schemeClr val="accent3">
                  <a:lumMod val="20000"/>
                  <a:lumOff val="8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Weeks 23 - end</a:t>
            </a:r>
            <a:endParaRPr lang="en-US" dirty="0" smtClean="0">
              <a:solidFill>
                <a:schemeClr val="tx1"/>
              </a:solidFill>
            </a:endParaRPr>
          </a:p>
          <a:p>
            <a:pPr algn="ctr"/>
            <a:r>
              <a:rPr lang="en-US" dirty="0" smtClean="0">
                <a:solidFill>
                  <a:schemeClr val="tx1"/>
                </a:solidFill>
              </a:rPr>
              <a:t>Final </a:t>
            </a:r>
            <a:r>
              <a:rPr lang="en-US" dirty="0" smtClean="0">
                <a:solidFill>
                  <a:schemeClr val="tx1"/>
                </a:solidFill>
              </a:rPr>
              <a:t>Reminder </a:t>
            </a:r>
            <a:r>
              <a:rPr lang="en-US" dirty="0" smtClean="0">
                <a:solidFill>
                  <a:schemeClr val="tx1"/>
                </a:solidFill>
              </a:rPr>
              <a:t>Phase</a:t>
            </a:r>
          </a:p>
          <a:p>
            <a:pPr algn="ctr"/>
            <a:endParaRPr lang="en-US" dirty="0" smtClean="0">
              <a:solidFill>
                <a:schemeClr val="tx1"/>
              </a:solidFill>
            </a:endParaRPr>
          </a:p>
          <a:p>
            <a:pPr algn="ctr"/>
            <a:endParaRPr lang="en-US" dirty="0" smtClean="0">
              <a:solidFill>
                <a:schemeClr val="tx1"/>
              </a:solidFill>
            </a:endParaRPr>
          </a:p>
          <a:p>
            <a:pPr algn="ctr"/>
            <a:r>
              <a:rPr lang="en-US" dirty="0" smtClean="0">
                <a:solidFill>
                  <a:schemeClr val="tx1"/>
                </a:solidFill>
              </a:rPr>
              <a:t>Web Invite #6</a:t>
            </a:r>
            <a:endParaRPr lang="en-US" dirty="0" smtClean="0">
              <a:solidFill>
                <a:schemeClr val="tx1"/>
              </a:solidFill>
            </a:endParaRPr>
          </a:p>
        </p:txBody>
      </p:sp>
      <p:sp>
        <p:nvSpPr>
          <p:cNvPr id="29" name="Right Arrow 28"/>
          <p:cNvSpPr/>
          <p:nvPr/>
        </p:nvSpPr>
        <p:spPr>
          <a:xfrm rot="10800000" flipV="1">
            <a:off x="3109624" y="4963347"/>
            <a:ext cx="939856" cy="369059"/>
          </a:xfrm>
          <a:prstGeom prst="rightArrow">
            <a:avLst/>
          </a:prstGeom>
          <a:gradFill>
            <a:gsLst>
              <a:gs pos="0">
                <a:schemeClr val="tx1"/>
              </a:gs>
              <a:gs pos="100000">
                <a:schemeClr val="bg1">
                  <a:lumMod val="8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Bent-Up Arrow 27"/>
          <p:cNvSpPr/>
          <p:nvPr/>
        </p:nvSpPr>
        <p:spPr>
          <a:xfrm rot="5400000" flipV="1">
            <a:off x="6079532" y="3897885"/>
            <a:ext cx="1463958" cy="1405083"/>
          </a:xfrm>
          <a:prstGeom prst="bentUpArrow">
            <a:avLst>
              <a:gd name="adj1" fmla="val 13750"/>
              <a:gd name="adj2" fmla="val 12036"/>
              <a:gd name="adj3" fmla="val 12455"/>
            </a:avLst>
          </a:prstGeom>
          <a:gradFill>
            <a:gsLst>
              <a:gs pos="0">
                <a:schemeClr val="bg1">
                  <a:lumMod val="50000"/>
                </a:schemeClr>
              </a:gs>
              <a:gs pos="100000">
                <a:schemeClr val="bg1">
                  <a:lumMod val="8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454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National Survey of College Graduates</a:t>
            </a:r>
            <a:endParaRPr lang="en-US" dirty="0"/>
          </a:p>
        </p:txBody>
      </p:sp>
      <p:sp>
        <p:nvSpPr>
          <p:cNvPr id="3" name="Content Placeholder 2"/>
          <p:cNvSpPr>
            <a:spLocks noGrp="1"/>
          </p:cNvSpPr>
          <p:nvPr>
            <p:ph idx="1"/>
          </p:nvPr>
        </p:nvSpPr>
        <p:spPr>
          <a:xfrm>
            <a:off x="457200" y="1600201"/>
            <a:ext cx="8686800" cy="4484405"/>
          </a:xfrm>
        </p:spPr>
        <p:txBody>
          <a:bodyPr>
            <a:normAutofit fontScale="62500" lnSpcReduction="20000"/>
          </a:bodyPr>
          <a:lstStyle/>
          <a:p>
            <a:pPr marL="0" indent="0">
              <a:spcBef>
                <a:spcPts val="600"/>
              </a:spcBef>
              <a:spcAft>
                <a:spcPts val="300"/>
              </a:spcAft>
              <a:buNone/>
            </a:pPr>
            <a:r>
              <a:rPr lang="en-US" dirty="0" smtClean="0"/>
              <a:t>Types of Paradata Collected from Major Operations</a:t>
            </a:r>
          </a:p>
          <a:p>
            <a:pPr>
              <a:spcBef>
                <a:spcPts val="600"/>
              </a:spcBef>
              <a:spcAft>
                <a:spcPts val="300"/>
              </a:spcAft>
            </a:pPr>
            <a:r>
              <a:rPr lang="en-US" dirty="0" smtClean="0"/>
              <a:t>Outgoing Mailings:  Mailed Web Invites, Reminders, Questionnaires</a:t>
            </a:r>
          </a:p>
          <a:p>
            <a:pPr lvl="1">
              <a:spcBef>
                <a:spcPts val="600"/>
              </a:spcBef>
              <a:spcAft>
                <a:spcPts val="300"/>
              </a:spcAft>
            </a:pPr>
            <a:r>
              <a:rPr lang="en-US" dirty="0" smtClean="0"/>
              <a:t>Census – National Processing Center (NPC)</a:t>
            </a:r>
            <a:endParaRPr lang="en-US" dirty="0"/>
          </a:p>
          <a:p>
            <a:pPr lvl="2">
              <a:spcBef>
                <a:spcPts val="600"/>
              </a:spcBef>
              <a:spcAft>
                <a:spcPts val="300"/>
              </a:spcAft>
            </a:pPr>
            <a:r>
              <a:rPr lang="en-US" dirty="0" smtClean="0"/>
              <a:t>Mail-Out Date</a:t>
            </a:r>
          </a:p>
          <a:p>
            <a:pPr lvl="2">
              <a:spcBef>
                <a:spcPts val="600"/>
              </a:spcBef>
              <a:spcAft>
                <a:spcPts val="300"/>
              </a:spcAft>
            </a:pPr>
            <a:r>
              <a:rPr lang="en-US" dirty="0" smtClean="0"/>
              <a:t>Undeliverable-as-Addressed (UAA) Status/Reason Upon Check-In at NPC</a:t>
            </a:r>
          </a:p>
          <a:p>
            <a:pPr lvl="1">
              <a:spcBef>
                <a:spcPts val="600"/>
              </a:spcBef>
              <a:spcAft>
                <a:spcPts val="300"/>
              </a:spcAft>
            </a:pPr>
            <a:r>
              <a:rPr lang="en-US" dirty="0" smtClean="0"/>
              <a:t>USPS – Integrated Postal Tracking Service (IPTS) – New in 2015</a:t>
            </a:r>
          </a:p>
          <a:p>
            <a:pPr lvl="2">
              <a:spcBef>
                <a:spcPts val="600"/>
              </a:spcBef>
              <a:spcAft>
                <a:spcPts val="300"/>
              </a:spcAft>
            </a:pPr>
            <a:r>
              <a:rPr lang="en-US" dirty="0" smtClean="0"/>
              <a:t>First Scan into Postal System / Last Scan out of Postal System (out for delivery)</a:t>
            </a:r>
          </a:p>
          <a:p>
            <a:pPr lvl="2">
              <a:spcBef>
                <a:spcPts val="600"/>
              </a:spcBef>
              <a:spcAft>
                <a:spcPts val="300"/>
              </a:spcAft>
            </a:pPr>
            <a:r>
              <a:rPr lang="en-US" dirty="0" smtClean="0"/>
              <a:t>UAA Status/Reason Upon USPS Determination</a:t>
            </a:r>
          </a:p>
          <a:p>
            <a:pPr>
              <a:spcBef>
                <a:spcPts val="600"/>
              </a:spcBef>
              <a:spcAft>
                <a:spcPts val="300"/>
              </a:spcAft>
            </a:pPr>
            <a:r>
              <a:rPr lang="en-US" dirty="0" smtClean="0"/>
              <a:t>Incoming Mailings:  Return Paper Questionnaires</a:t>
            </a:r>
          </a:p>
          <a:p>
            <a:pPr lvl="1">
              <a:spcBef>
                <a:spcPts val="600"/>
              </a:spcBef>
              <a:spcAft>
                <a:spcPts val="300"/>
              </a:spcAft>
            </a:pPr>
            <a:r>
              <a:rPr lang="en-US" dirty="0" smtClean="0"/>
              <a:t>Census – NPC</a:t>
            </a:r>
          </a:p>
          <a:p>
            <a:pPr lvl="2">
              <a:spcBef>
                <a:spcPts val="600"/>
              </a:spcBef>
              <a:spcAft>
                <a:spcPts val="300"/>
              </a:spcAft>
            </a:pPr>
            <a:r>
              <a:rPr lang="en-US" dirty="0" smtClean="0"/>
              <a:t>Return Date Upon Receipt and Check-In at NPC</a:t>
            </a:r>
          </a:p>
          <a:p>
            <a:pPr lvl="1">
              <a:spcBef>
                <a:spcPts val="600"/>
              </a:spcBef>
              <a:spcAft>
                <a:spcPts val="300"/>
              </a:spcAft>
            </a:pPr>
            <a:r>
              <a:rPr lang="en-US" dirty="0" smtClean="0"/>
              <a:t>USPS – </a:t>
            </a:r>
            <a:r>
              <a:rPr lang="en-US" dirty="0" smtClean="0"/>
              <a:t>IPTS</a:t>
            </a:r>
            <a:endParaRPr lang="en-US" dirty="0" smtClean="0"/>
          </a:p>
          <a:p>
            <a:pPr lvl="2">
              <a:spcBef>
                <a:spcPts val="600"/>
              </a:spcBef>
              <a:spcAft>
                <a:spcPts val="300"/>
              </a:spcAft>
            </a:pPr>
            <a:r>
              <a:rPr lang="en-US" dirty="0"/>
              <a:t>First Scan </a:t>
            </a:r>
            <a:r>
              <a:rPr lang="en-US" dirty="0" smtClean="0"/>
              <a:t>Back into </a:t>
            </a:r>
            <a:r>
              <a:rPr lang="en-US" dirty="0"/>
              <a:t>Postal </a:t>
            </a:r>
            <a:r>
              <a:rPr lang="en-US" dirty="0" smtClean="0"/>
              <a:t>System / Last </a:t>
            </a:r>
            <a:r>
              <a:rPr lang="en-US" dirty="0"/>
              <a:t>Scan out of Postal </a:t>
            </a:r>
            <a:r>
              <a:rPr lang="en-US" dirty="0" smtClean="0"/>
              <a:t>System</a:t>
            </a:r>
            <a:endParaRPr lang="en-US" dirty="0"/>
          </a:p>
        </p:txBody>
      </p:sp>
      <p:sp>
        <p:nvSpPr>
          <p:cNvPr id="6" name="Slide Number Placeholder 4"/>
          <p:cNvSpPr txBox="1">
            <a:spLocks/>
          </p:cNvSpPr>
          <p:nvPr/>
        </p:nvSpPr>
        <p:spPr>
          <a:xfrm>
            <a:off x="3949536" y="6356350"/>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C6B5B77-4519-43AE-B0BC-D3C0E1CB2607}" type="slidenum">
              <a:rPr lang="en-US" smtClean="0">
                <a:solidFill>
                  <a:schemeClr val="tx1"/>
                </a:solidFill>
              </a:rPr>
              <a:pPr/>
              <a:t>5</a:t>
            </a:fld>
            <a:endParaRPr lang="en-US" dirty="0">
              <a:solidFill>
                <a:schemeClr val="tx1"/>
              </a:solidFill>
            </a:endParaRPr>
          </a:p>
        </p:txBody>
      </p:sp>
    </p:spTree>
    <p:extLst>
      <p:ext uri="{BB962C8B-B14F-4D97-AF65-F5344CB8AC3E}">
        <p14:creationId xmlns:p14="http://schemas.microsoft.com/office/powerpoint/2010/main" val="1277866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National Survey of College Graduates</a:t>
            </a:r>
            <a:endParaRPr lang="en-US" dirty="0"/>
          </a:p>
        </p:txBody>
      </p:sp>
      <p:sp>
        <p:nvSpPr>
          <p:cNvPr id="3" name="Content Placeholder 2"/>
          <p:cNvSpPr>
            <a:spLocks noGrp="1"/>
          </p:cNvSpPr>
          <p:nvPr>
            <p:ph idx="1"/>
          </p:nvPr>
        </p:nvSpPr>
        <p:spPr>
          <a:xfrm>
            <a:off x="457200" y="1600200"/>
            <a:ext cx="8686800" cy="4612593"/>
          </a:xfrm>
        </p:spPr>
        <p:txBody>
          <a:bodyPr>
            <a:normAutofit fontScale="62500" lnSpcReduction="20000"/>
          </a:bodyPr>
          <a:lstStyle/>
          <a:p>
            <a:pPr marL="0" indent="0">
              <a:spcBef>
                <a:spcPts val="600"/>
              </a:spcBef>
              <a:spcAft>
                <a:spcPts val="300"/>
              </a:spcAft>
              <a:buNone/>
            </a:pPr>
            <a:r>
              <a:rPr lang="en-US" dirty="0" smtClean="0"/>
              <a:t>Types of Paradata Collected from Major Operations</a:t>
            </a:r>
          </a:p>
          <a:p>
            <a:pPr>
              <a:spcBef>
                <a:spcPts val="600"/>
              </a:spcBef>
              <a:spcAft>
                <a:spcPts val="300"/>
              </a:spcAft>
            </a:pPr>
            <a:r>
              <a:rPr lang="en-US" dirty="0" smtClean="0"/>
              <a:t>Web Access from Respondent</a:t>
            </a:r>
          </a:p>
          <a:p>
            <a:pPr lvl="1">
              <a:spcBef>
                <a:spcPts val="600"/>
              </a:spcBef>
              <a:spcAft>
                <a:spcPts val="300"/>
              </a:spcAft>
            </a:pPr>
            <a:r>
              <a:rPr lang="en-US" dirty="0" smtClean="0"/>
              <a:t>Server-side Paradata</a:t>
            </a:r>
            <a:endParaRPr lang="en-US" dirty="0"/>
          </a:p>
          <a:p>
            <a:pPr lvl="2">
              <a:spcBef>
                <a:spcPts val="600"/>
              </a:spcBef>
              <a:spcAft>
                <a:spcPts val="300"/>
              </a:spcAft>
            </a:pPr>
            <a:r>
              <a:rPr lang="en-US" dirty="0" smtClean="0"/>
              <a:t>Log-in Attempt Date/Time</a:t>
            </a:r>
          </a:p>
          <a:p>
            <a:pPr lvl="2">
              <a:spcBef>
                <a:spcPts val="600"/>
              </a:spcBef>
              <a:spcAft>
                <a:spcPts val="300"/>
              </a:spcAft>
            </a:pPr>
            <a:r>
              <a:rPr lang="en-US" dirty="0" smtClean="0"/>
              <a:t>Log-in Success Status</a:t>
            </a:r>
          </a:p>
          <a:p>
            <a:pPr lvl="2">
              <a:spcBef>
                <a:spcPts val="600"/>
              </a:spcBef>
              <a:spcAft>
                <a:spcPts val="300"/>
              </a:spcAft>
            </a:pPr>
            <a:r>
              <a:rPr lang="en-US" dirty="0" smtClean="0"/>
              <a:t>Time-in-Instrument</a:t>
            </a:r>
          </a:p>
          <a:p>
            <a:pPr lvl="2">
              <a:spcBef>
                <a:spcPts val="600"/>
              </a:spcBef>
              <a:spcAft>
                <a:spcPts val="300"/>
              </a:spcAft>
            </a:pPr>
            <a:r>
              <a:rPr lang="en-US" dirty="0" smtClean="0"/>
              <a:t>Log-out Date/Time</a:t>
            </a:r>
          </a:p>
          <a:p>
            <a:pPr lvl="2">
              <a:spcBef>
                <a:spcPts val="600"/>
              </a:spcBef>
              <a:spcAft>
                <a:spcPts val="300"/>
              </a:spcAft>
            </a:pPr>
            <a:r>
              <a:rPr lang="en-US" dirty="0" smtClean="0"/>
              <a:t>Submission Date/Time</a:t>
            </a:r>
          </a:p>
          <a:p>
            <a:pPr>
              <a:spcBef>
                <a:spcPts val="600"/>
              </a:spcBef>
              <a:spcAft>
                <a:spcPts val="300"/>
              </a:spcAft>
            </a:pPr>
            <a:r>
              <a:rPr lang="en-US" dirty="0" smtClean="0"/>
              <a:t>Outgoing Telephone Contact Attempt</a:t>
            </a:r>
          </a:p>
          <a:p>
            <a:pPr lvl="1">
              <a:spcBef>
                <a:spcPts val="600"/>
              </a:spcBef>
              <a:spcAft>
                <a:spcPts val="300"/>
              </a:spcAft>
            </a:pPr>
            <a:r>
              <a:rPr lang="en-US" dirty="0" smtClean="0"/>
              <a:t>Centralized Call Center Case Management</a:t>
            </a:r>
          </a:p>
          <a:p>
            <a:pPr lvl="2">
              <a:spcBef>
                <a:spcPts val="600"/>
              </a:spcBef>
              <a:spcAft>
                <a:spcPts val="300"/>
              </a:spcAft>
            </a:pPr>
            <a:r>
              <a:rPr lang="en-US" dirty="0" smtClean="0"/>
              <a:t>Call Attempt Date/Time</a:t>
            </a:r>
          </a:p>
          <a:p>
            <a:pPr lvl="2">
              <a:spcBef>
                <a:spcPts val="600"/>
              </a:spcBef>
              <a:spcAft>
                <a:spcPts val="300"/>
              </a:spcAft>
            </a:pPr>
            <a:r>
              <a:rPr lang="en-US" dirty="0" smtClean="0"/>
              <a:t>Time in Instrument</a:t>
            </a:r>
          </a:p>
          <a:p>
            <a:pPr lvl="2">
              <a:spcBef>
                <a:spcPts val="600"/>
              </a:spcBef>
              <a:spcAft>
                <a:spcPts val="300"/>
              </a:spcAft>
            </a:pPr>
            <a:r>
              <a:rPr lang="en-US" dirty="0" smtClean="0"/>
              <a:t>Outcome of Call Attempt</a:t>
            </a:r>
          </a:p>
          <a:p>
            <a:pPr>
              <a:spcBef>
                <a:spcPts val="600"/>
              </a:spcBef>
              <a:spcAft>
                <a:spcPts val="300"/>
              </a:spcAft>
            </a:pPr>
            <a:r>
              <a:rPr lang="en-US" dirty="0" smtClean="0"/>
              <a:t>Other Operations Not Included (Email Reminders, Incoming Telephone)</a:t>
            </a:r>
          </a:p>
          <a:p>
            <a:pPr lvl="1">
              <a:spcBef>
                <a:spcPts val="600"/>
              </a:spcBef>
              <a:spcAft>
                <a:spcPts val="300"/>
              </a:spcAft>
            </a:pPr>
            <a:endParaRPr lang="en-US" dirty="0" smtClean="0"/>
          </a:p>
          <a:p>
            <a:pPr lvl="2">
              <a:spcBef>
                <a:spcPts val="600"/>
              </a:spcBef>
              <a:spcAft>
                <a:spcPts val="300"/>
              </a:spcAft>
            </a:pPr>
            <a:endParaRPr lang="en-US" dirty="0"/>
          </a:p>
        </p:txBody>
      </p:sp>
      <p:sp>
        <p:nvSpPr>
          <p:cNvPr id="6" name="Slide Number Placeholder 4"/>
          <p:cNvSpPr txBox="1">
            <a:spLocks/>
          </p:cNvSpPr>
          <p:nvPr/>
        </p:nvSpPr>
        <p:spPr>
          <a:xfrm>
            <a:off x="3949536" y="6356350"/>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C6B5B77-4519-43AE-B0BC-D3C0E1CB2607}" type="slidenum">
              <a:rPr lang="en-US" smtClean="0">
                <a:solidFill>
                  <a:schemeClr val="tx1"/>
                </a:solidFill>
              </a:rPr>
              <a:pPr/>
              <a:t>6</a:t>
            </a:fld>
            <a:endParaRPr lang="en-US" dirty="0">
              <a:solidFill>
                <a:schemeClr val="tx1"/>
              </a:solidFill>
            </a:endParaRPr>
          </a:p>
        </p:txBody>
      </p:sp>
    </p:spTree>
    <p:extLst>
      <p:ext uri="{BB962C8B-B14F-4D97-AF65-F5344CB8AC3E}">
        <p14:creationId xmlns:p14="http://schemas.microsoft.com/office/powerpoint/2010/main" val="915055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Web Instrument </a:t>
            </a:r>
            <a:br>
              <a:rPr lang="en-US" dirty="0" smtClean="0"/>
            </a:br>
            <a:r>
              <a:rPr lang="en-US" dirty="0" smtClean="0"/>
              <a:t>Performance Event</a:t>
            </a:r>
            <a:endParaRPr lang="en-US" dirty="0"/>
          </a:p>
        </p:txBody>
      </p:sp>
    </p:spTree>
    <p:extLst>
      <p:ext uri="{BB962C8B-B14F-4D97-AF65-F5344CB8AC3E}">
        <p14:creationId xmlns:p14="http://schemas.microsoft.com/office/powerpoint/2010/main" val="4232678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2013 Data Collection</a:t>
            </a:r>
            <a:endParaRPr lang="en-US" sz="4000" dirty="0"/>
          </a:p>
        </p:txBody>
      </p:sp>
      <p:sp>
        <p:nvSpPr>
          <p:cNvPr id="3" name="Content Placeholder 2"/>
          <p:cNvSpPr>
            <a:spLocks noGrp="1"/>
          </p:cNvSpPr>
          <p:nvPr>
            <p:ph idx="1"/>
          </p:nvPr>
        </p:nvSpPr>
        <p:spPr>
          <a:xfrm>
            <a:off x="457200" y="1600200"/>
            <a:ext cx="8592532" cy="4525963"/>
          </a:xfrm>
        </p:spPr>
        <p:txBody>
          <a:bodyPr>
            <a:normAutofit fontScale="92500" lnSpcReduction="20000"/>
          </a:bodyPr>
          <a:lstStyle/>
          <a:p>
            <a:r>
              <a:rPr lang="en-US" dirty="0" smtClean="0"/>
              <a:t>Web is initial mode offered in NSCG new cohort</a:t>
            </a:r>
          </a:p>
          <a:p>
            <a:pPr lvl="1"/>
            <a:r>
              <a:rPr lang="en-US" dirty="0" smtClean="0"/>
              <a:t>Web first used as production mode in 2013</a:t>
            </a:r>
          </a:p>
          <a:p>
            <a:pPr lvl="1"/>
            <a:r>
              <a:rPr lang="en-US" dirty="0" smtClean="0"/>
              <a:t>Prior to 2013, web experiments, mode preference experiments</a:t>
            </a:r>
          </a:p>
          <a:p>
            <a:pPr lvl="1"/>
            <a:endParaRPr lang="en-US" sz="1300" dirty="0" smtClean="0"/>
          </a:p>
          <a:p>
            <a:r>
              <a:rPr lang="en-US" dirty="0"/>
              <a:t>NSCG achieves about 30% response rate in the first month</a:t>
            </a:r>
          </a:p>
          <a:p>
            <a:pPr lvl="1"/>
            <a:r>
              <a:rPr lang="en-US" dirty="0"/>
              <a:t>NSCG has 6 month data collection </a:t>
            </a:r>
            <a:endParaRPr lang="en-US" dirty="0" smtClean="0"/>
          </a:p>
          <a:p>
            <a:pPr marL="457200" lvl="1" indent="0">
              <a:buNone/>
            </a:pPr>
            <a:endParaRPr lang="en-US" sz="1300" dirty="0" smtClean="0"/>
          </a:p>
          <a:p>
            <a:r>
              <a:rPr lang="en-US" dirty="0" smtClean="0"/>
              <a:t>First invites with usernames and passwords sent on 2/20 </a:t>
            </a:r>
          </a:p>
          <a:p>
            <a:pPr lvl="1"/>
            <a:r>
              <a:rPr lang="en-US" dirty="0" smtClean="0"/>
              <a:t>Arrival expected between 2/22-2/24 (Sat or Mon)</a:t>
            </a:r>
          </a:p>
          <a:p>
            <a:pPr lvl="1"/>
            <a:endParaRPr lang="en-US" sz="1300" dirty="0"/>
          </a:p>
          <a:p>
            <a:endParaRPr lang="en-US" dirty="0" smtClean="0"/>
          </a:p>
          <a:p>
            <a:pPr lvl="1"/>
            <a:endParaRPr lang="en-US" dirty="0" smtClean="0"/>
          </a:p>
        </p:txBody>
      </p:sp>
    </p:spTree>
    <p:extLst>
      <p:ext uri="{BB962C8B-B14F-4D97-AF65-F5344CB8AC3E}">
        <p14:creationId xmlns:p14="http://schemas.microsoft.com/office/powerpoint/2010/main" val="1596648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Web Interruption</a:t>
            </a:r>
            <a:endParaRPr lang="en-US" sz="4000" dirty="0"/>
          </a:p>
        </p:txBody>
      </p:sp>
      <p:sp>
        <p:nvSpPr>
          <p:cNvPr id="3" name="Content Placeholder 2"/>
          <p:cNvSpPr>
            <a:spLocks noGrp="1"/>
          </p:cNvSpPr>
          <p:nvPr>
            <p:ph idx="1"/>
          </p:nvPr>
        </p:nvSpPr>
        <p:spPr/>
        <p:txBody>
          <a:bodyPr>
            <a:normAutofit fontScale="85000" lnSpcReduction="10000"/>
          </a:bodyPr>
          <a:lstStyle/>
          <a:p>
            <a:r>
              <a:rPr lang="en-US" dirty="0" smtClean="0"/>
              <a:t>Afternoon of 2/25 – Morning 2/26</a:t>
            </a:r>
          </a:p>
          <a:p>
            <a:pPr lvl="1"/>
            <a:r>
              <a:rPr lang="en-US" dirty="0" smtClean="0"/>
              <a:t>External DHS simulated attack to check data security (unscheduled, unknown by Census)</a:t>
            </a:r>
          </a:p>
          <a:p>
            <a:pPr lvl="1"/>
            <a:r>
              <a:rPr lang="en-US" dirty="0" smtClean="0"/>
              <a:t>IT teams at Census: maintenance &amp; applying updates</a:t>
            </a:r>
          </a:p>
          <a:p>
            <a:pPr lvl="1"/>
            <a:endParaRPr lang="en-US" sz="1300" dirty="0" smtClean="0"/>
          </a:p>
          <a:p>
            <a:r>
              <a:rPr lang="en-US" dirty="0" smtClean="0"/>
              <a:t>Resulted in performance issues in the web instrument</a:t>
            </a:r>
          </a:p>
          <a:p>
            <a:pPr lvl="1"/>
            <a:r>
              <a:rPr lang="en-US" dirty="0" smtClean="0"/>
              <a:t>No advance warning of external simulations</a:t>
            </a:r>
          </a:p>
          <a:p>
            <a:pPr lvl="1"/>
            <a:r>
              <a:rPr lang="en-US" dirty="0" smtClean="0"/>
              <a:t>NSCG </a:t>
            </a:r>
            <a:r>
              <a:rPr lang="en-US" i="1" dirty="0" smtClean="0"/>
              <a:t>was</a:t>
            </a:r>
            <a:r>
              <a:rPr lang="en-US" dirty="0" smtClean="0"/>
              <a:t> informed by respondents calling TQA line:</a:t>
            </a:r>
          </a:p>
          <a:p>
            <a:pPr lvl="2"/>
            <a:r>
              <a:rPr lang="en-US" dirty="0" smtClean="0"/>
              <a:t>trouble logging in, delays in navigating through survey</a:t>
            </a:r>
          </a:p>
          <a:p>
            <a:pPr lvl="2"/>
            <a:endParaRPr lang="en-US" sz="1400" dirty="0" smtClean="0"/>
          </a:p>
          <a:p>
            <a:r>
              <a:rPr lang="en-US" b="1" dirty="0" smtClean="0">
                <a:solidFill>
                  <a:srgbClr val="FF0000"/>
                </a:solidFill>
              </a:rPr>
              <a:t>Question:</a:t>
            </a:r>
            <a:r>
              <a:rPr lang="en-US" dirty="0" smtClean="0"/>
              <a:t>  Can we figure out who was affected?</a:t>
            </a:r>
            <a:endParaRPr lang="en-US" dirty="0"/>
          </a:p>
        </p:txBody>
      </p:sp>
    </p:spTree>
    <p:extLst>
      <p:ext uri="{BB962C8B-B14F-4D97-AF65-F5344CB8AC3E}">
        <p14:creationId xmlns:p14="http://schemas.microsoft.com/office/powerpoint/2010/main" val="1318779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3349</TotalTime>
  <Words>2644</Words>
  <Application>Microsoft Office PowerPoint</Application>
  <PresentationFormat>On-screen Show (4:3)</PresentationFormat>
  <Paragraphs>583</Paragraphs>
  <Slides>32</Slides>
  <Notes>8</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Using System Paradata to Target and Evaluate  Data Collection Operations</vt:lpstr>
      <vt:lpstr>Overview</vt:lpstr>
      <vt:lpstr>National Survey of College Graduates</vt:lpstr>
      <vt:lpstr>National Survey of College Graduates</vt:lpstr>
      <vt:lpstr>National Survey of College Graduates</vt:lpstr>
      <vt:lpstr>National Survey of College Graduates</vt:lpstr>
      <vt:lpstr>Web Instrument  Performance Event</vt:lpstr>
      <vt:lpstr>2013 Data Collection</vt:lpstr>
      <vt:lpstr>Web Interruption</vt:lpstr>
      <vt:lpstr>Evidence in Server-Side Paradata</vt:lpstr>
      <vt:lpstr>Evidence in Server-Side Paradata</vt:lpstr>
      <vt:lpstr>Evidence in Server-Side Paradata</vt:lpstr>
      <vt:lpstr>Evidence in Server-Side Paradata</vt:lpstr>
      <vt:lpstr>Operational Questions</vt:lpstr>
      <vt:lpstr>PowerPoint Presentation</vt:lpstr>
      <vt:lpstr>PowerPoint Presentation</vt:lpstr>
      <vt:lpstr>PowerPoint Presentation</vt:lpstr>
      <vt:lpstr>Action &amp; Results</vt:lpstr>
      <vt:lpstr>Intelligent Mail Barcoding</vt:lpstr>
      <vt:lpstr>Mailing Operation in NSCG</vt:lpstr>
      <vt:lpstr>Integrated Postal System Tracking</vt:lpstr>
      <vt:lpstr>IPTS for NSCG</vt:lpstr>
      <vt:lpstr>Implementation of IPTS</vt:lpstr>
      <vt:lpstr>Lag in UAA Identification</vt:lpstr>
      <vt:lpstr>Lag in UAA Identification</vt:lpstr>
      <vt:lpstr>Lag in UAA Identification</vt:lpstr>
      <vt:lpstr>Lag in UAA Identification</vt:lpstr>
      <vt:lpstr>Lag in UAA Identification</vt:lpstr>
      <vt:lpstr>Lag in UAA Identification</vt:lpstr>
      <vt:lpstr>Action &amp; Results</vt:lpstr>
      <vt:lpstr>Summary</vt:lpstr>
      <vt:lpstr>   Contact Information  stephanie.coffey@census.gov  </vt:lpstr>
    </vt:vector>
  </TitlesOfParts>
  <Company>DraftFCB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Mark Hall</dc:creator>
  <cp:lastModifiedBy>Stephanie Coffey</cp:lastModifiedBy>
  <cp:revision>83</cp:revision>
  <cp:lastPrinted>2012-10-16T17:01:51Z</cp:lastPrinted>
  <dcterms:created xsi:type="dcterms:W3CDTF">2011-03-08T18:45:57Z</dcterms:created>
  <dcterms:modified xsi:type="dcterms:W3CDTF">2016-04-15T11:05:33Z</dcterms:modified>
</cp:coreProperties>
</file>