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3"/>
  </p:notesMasterIdLst>
  <p:handoutMasterIdLst>
    <p:handoutMasterId r:id="rId24"/>
  </p:handoutMasterIdLst>
  <p:sldIdLst>
    <p:sldId id="256" r:id="rId5"/>
    <p:sldId id="272" r:id="rId6"/>
    <p:sldId id="257" r:id="rId7"/>
    <p:sldId id="259" r:id="rId8"/>
    <p:sldId id="264" r:id="rId9"/>
    <p:sldId id="261" r:id="rId10"/>
    <p:sldId id="262" r:id="rId11"/>
    <p:sldId id="263" r:id="rId12"/>
    <p:sldId id="265" r:id="rId13"/>
    <p:sldId id="274" r:id="rId14"/>
    <p:sldId id="266" r:id="rId15"/>
    <p:sldId id="267" r:id="rId16"/>
    <p:sldId id="260" r:id="rId17"/>
    <p:sldId id="269" r:id="rId18"/>
    <p:sldId id="275" r:id="rId19"/>
    <p:sldId id="276" r:id="rId20"/>
    <p:sldId id="277" r:id="rId21"/>
    <p:sldId id="278" r:id="rId22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93" autoAdjust="0"/>
    <p:restoredTop sz="94660"/>
  </p:normalViewPr>
  <p:slideViewPr>
    <p:cSldViewPr>
      <p:cViewPr varScale="1">
        <p:scale>
          <a:sx n="100" d="100"/>
          <a:sy n="100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248766-DF9F-48A8-BC7C-E8BF4FE13642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1801C5-3F92-442F-9BCA-635FFA24C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1BCCC1-06A9-4F6F-B951-0949E102AB7D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5AE2F1-F807-4A60-9031-A0EEDC135E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 relevant characteristics could include things like experience, subject matter related experience, caseloads, ft/pt</a:t>
            </a:r>
            <a:r>
              <a:rPr lang="en-US" baseline="0" dirty="0" smtClean="0"/>
              <a:t> status,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AE2F1-F807-4A60-9031-A0EEDC135E1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321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4569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8229600" cy="4495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142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135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135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5258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321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4569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239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9949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76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76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4639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1679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434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7748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67281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3649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3650"/>
            <a:ext cx="5111750" cy="4832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5700"/>
            <a:ext cx="3008313" cy="3670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396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81400" y="6324600"/>
            <a:ext cx="2133600" cy="365125"/>
          </a:xfrm>
        </p:spPr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949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399"/>
            <a:ext cx="5486400" cy="3432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49702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1422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4830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4830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52584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321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4569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81400" y="6324600"/>
            <a:ext cx="2133600" cy="365125"/>
          </a:xfrm>
        </p:spPr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949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193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192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46393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16790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4342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77486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672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193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192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46393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1"/>
            <a:ext cx="5111750" cy="4832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24051"/>
            <a:ext cx="3008313" cy="3670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39603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799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33400"/>
            <a:ext cx="5486400" cy="38893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49702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8229600" cy="4495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14226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135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135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52584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321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45695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962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99497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193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192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46393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16790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4342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774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16790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67281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1"/>
            <a:ext cx="5111750" cy="4832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24051"/>
            <a:ext cx="3008313" cy="3670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39603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799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33400"/>
            <a:ext cx="5486400" cy="38893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49702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8229600" cy="4495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14226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135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135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525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43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774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672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1"/>
            <a:ext cx="5111750" cy="4832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24051"/>
            <a:ext cx="3008313" cy="3670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396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799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33400"/>
            <a:ext cx="5486400" cy="38893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4970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011"/>
          <a:stretch/>
        </p:blipFill>
        <p:spPr>
          <a:xfrm>
            <a:off x="0" y="5996012"/>
            <a:ext cx="9067800" cy="8619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696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600" y="635635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612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1135370"/>
            <a:chOff x="0" y="0"/>
            <a:chExt cx="9144000" cy="1135370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1135370"/>
            </a:xfrm>
            <a:prstGeom prst="rect">
              <a:avLst/>
            </a:prstGeom>
          </p:spPr>
        </p:pic>
        <p:grpSp>
          <p:nvGrpSpPr>
            <p:cNvPr id="11" name="Group 10"/>
            <p:cNvGrpSpPr/>
            <p:nvPr userDrawn="1"/>
          </p:nvGrpSpPr>
          <p:grpSpPr>
            <a:xfrm>
              <a:off x="8229600" y="76200"/>
              <a:ext cx="762000" cy="838200"/>
              <a:chOff x="8229600" y="76200"/>
              <a:chExt cx="762000" cy="838200"/>
            </a:xfrm>
          </p:grpSpPr>
          <p:sp>
            <p:nvSpPr>
              <p:cNvPr id="9" name="Rectangle 8"/>
              <p:cNvSpPr/>
              <p:nvPr userDrawn="1"/>
            </p:nvSpPr>
            <p:spPr>
              <a:xfrm>
                <a:off x="8229600" y="76200"/>
                <a:ext cx="762000" cy="838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 userDrawn="1"/>
            </p:nvPicPr>
            <p:blipFill>
              <a:blip r:embed="rId1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05800" y="152400"/>
                <a:ext cx="685800" cy="687954"/>
              </a:xfrm>
              <a:prstGeom prst="rect">
                <a:avLst/>
              </a:prstGeom>
            </p:spPr>
          </p:pic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696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612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011"/>
          <a:stretch/>
        </p:blipFill>
        <p:spPr>
          <a:xfrm>
            <a:off x="0" y="5996012"/>
            <a:ext cx="9067800" cy="8619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696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600" y="635635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612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6017036"/>
            <a:ext cx="8989691" cy="840964"/>
            <a:chOff x="0" y="6017036"/>
            <a:chExt cx="8989691" cy="840964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r="11940"/>
            <a:stretch/>
          </p:blipFill>
          <p:spPr>
            <a:xfrm>
              <a:off x="0" y="6017036"/>
              <a:ext cx="8052179" cy="840964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0" y="6172200"/>
              <a:ext cx="607691" cy="609600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696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600" y="635635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A2518-277A-4A7C-8729-15E813469C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A90B8-D3AC-4A64-A878-75F7A2E4C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612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Curb-stoning, a Too Neglected and Very Embarrassing Survey Problem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3600"/>
          </a:xfrm>
        </p:spPr>
        <p:txBody>
          <a:bodyPr>
            <a:normAutofit fontScale="55000" lnSpcReduction="20000"/>
          </a:bodyPr>
          <a:lstStyle/>
          <a:p>
            <a:r>
              <a:rPr lang="en-US" sz="5100" dirty="0" smtClean="0"/>
              <a:t>Jaki S. McCarthy</a:t>
            </a:r>
          </a:p>
          <a:p>
            <a:r>
              <a:rPr lang="en-US" dirty="0" smtClean="0"/>
              <a:t>Senior Cognitive Research Methodologist</a:t>
            </a:r>
          </a:p>
          <a:p>
            <a:endParaRPr lang="en-US" dirty="0" smtClean="0"/>
          </a:p>
          <a:p>
            <a:r>
              <a:rPr lang="en-US" dirty="0" smtClean="0"/>
              <a:t>US Department of Agriculture</a:t>
            </a:r>
          </a:p>
          <a:p>
            <a:r>
              <a:rPr lang="en-US" dirty="0" smtClean="0"/>
              <a:t>National Agricultural Statistics Service</a:t>
            </a:r>
          </a:p>
          <a:p>
            <a:endParaRPr lang="en-US" dirty="0" smtClean="0"/>
          </a:p>
          <a:p>
            <a:r>
              <a:rPr lang="en-US" dirty="0" smtClean="0"/>
              <a:t>WSS Seminar, December 2, 2014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Extrinsic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Interviewers may falsify because they think no one is checking and it doesn’t matter</a:t>
            </a:r>
          </a:p>
          <a:p>
            <a:r>
              <a:rPr lang="en-US" dirty="0" smtClean="0"/>
              <a:t>Knowing that QA procedures are in place, and work is monitored can help here</a:t>
            </a:r>
          </a:p>
          <a:p>
            <a:endParaRPr lang="en-US" dirty="0" smtClean="0"/>
          </a:p>
          <a:p>
            <a:r>
              <a:rPr lang="en-US" dirty="0" smtClean="0"/>
              <a:t>“Because </a:t>
            </a:r>
            <a:r>
              <a:rPr lang="en-US" u="sng" dirty="0" smtClean="0"/>
              <a:t>I know they are checking my work, </a:t>
            </a:r>
            <a:r>
              <a:rPr lang="en-US" dirty="0" smtClean="0"/>
              <a:t> I’m going to collect the most accurate data possible.”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Intrinsic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else can we motivate interviewers?</a:t>
            </a:r>
          </a:p>
          <a:p>
            <a:endParaRPr lang="en-US" dirty="0" smtClean="0"/>
          </a:p>
          <a:p>
            <a:r>
              <a:rPr lang="en-US" dirty="0" smtClean="0"/>
              <a:t>“Because _____________________________, I’m going to collect the most accurate data possible.”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get interviewers invested in 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800" dirty="0" smtClean="0"/>
              <a:t>Minimize Us versus Them</a:t>
            </a:r>
          </a:p>
          <a:p>
            <a:pPr lvl="1"/>
            <a:r>
              <a:rPr lang="en-US" sz="3800" dirty="0" smtClean="0"/>
              <a:t>Supervisors/Monitors versus interviewers</a:t>
            </a:r>
          </a:p>
          <a:p>
            <a:pPr lvl="1"/>
            <a:r>
              <a:rPr lang="en-US" sz="3800" dirty="0" smtClean="0"/>
              <a:t>HQ versus field</a:t>
            </a:r>
          </a:p>
          <a:p>
            <a:pPr lvl="1"/>
            <a:r>
              <a:rPr lang="en-US" sz="3800" dirty="0" smtClean="0"/>
              <a:t>Data collectors versus data providers</a:t>
            </a:r>
          </a:p>
          <a:p>
            <a:endParaRPr lang="en-US" sz="3800" dirty="0" smtClean="0"/>
          </a:p>
          <a:p>
            <a:r>
              <a:rPr lang="en-US" sz="3800" dirty="0" smtClean="0"/>
              <a:t>Value of the agency</a:t>
            </a:r>
          </a:p>
          <a:p>
            <a:endParaRPr lang="en-US" sz="3800" dirty="0" smtClean="0"/>
          </a:p>
          <a:p>
            <a:r>
              <a:rPr lang="en-US" sz="3800" dirty="0" smtClean="0"/>
              <a:t>Value of the work</a:t>
            </a:r>
          </a:p>
          <a:p>
            <a:endParaRPr lang="en-US" sz="3800" dirty="0" smtClean="0"/>
          </a:p>
          <a:p>
            <a:pPr>
              <a:buNone/>
            </a:pPr>
            <a:r>
              <a:rPr lang="en-US" sz="5100" dirty="0" smtClean="0"/>
              <a:t>“Because __________________, I’m going to collect the most accurate data possible.”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extends to respondents too!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Many of the indicators would flag poor quality data provided by </a:t>
            </a:r>
            <a:r>
              <a:rPr lang="en-US" i="1" dirty="0" smtClean="0"/>
              <a:t>respondents</a:t>
            </a:r>
          </a:p>
          <a:p>
            <a:r>
              <a:rPr lang="en-US" dirty="0" smtClean="0"/>
              <a:t>Why </a:t>
            </a:r>
            <a:r>
              <a:rPr lang="en-US" dirty="0" smtClean="0"/>
              <a:t>do respondents want to provide good quality data?</a:t>
            </a:r>
          </a:p>
          <a:p>
            <a:r>
              <a:rPr lang="en-US" dirty="0" smtClean="0"/>
              <a:t>How can we improve the quality of respondents’ inputs</a:t>
            </a:r>
            <a:r>
              <a:rPr lang="en-US" dirty="0" smtClean="0"/>
              <a:t>?</a:t>
            </a:r>
          </a:p>
          <a:p>
            <a:endParaRPr lang="en-US" i="1" dirty="0" smtClean="0"/>
          </a:p>
          <a:p>
            <a:r>
              <a:rPr lang="en-US" dirty="0" smtClean="0"/>
              <a:t>Will INTs who are good at gaining cooperation (i.e. getting cooperation from “hard to reach” units) look like they are collecting lower quality data?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can we do to get the right answer in that blank?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invest in </a:t>
            </a:r>
          </a:p>
          <a:p>
            <a:pPr lvl="1"/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Employee engagement</a:t>
            </a:r>
          </a:p>
          <a:p>
            <a:pPr lvl="1"/>
            <a:r>
              <a:rPr lang="en-US" dirty="0" smtClean="0"/>
              <a:t>Communication up and down the </a:t>
            </a:r>
            <a:r>
              <a:rPr lang="en-US" dirty="0" smtClean="0"/>
              <a:t>chain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Ultimate goal is to have only </a:t>
            </a:r>
            <a:r>
              <a:rPr lang="en-US" b="1" dirty="0" smtClean="0"/>
              <a:t>unintentional </a:t>
            </a:r>
            <a:r>
              <a:rPr lang="en-US" dirty="0" smtClean="0"/>
              <a:t>errors to detect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Winker’s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401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Curb-stoning as Fraud Detection Problem</a:t>
            </a:r>
            <a:br>
              <a:rPr lang="en-US" dirty="0" smtClean="0"/>
            </a:br>
            <a:r>
              <a:rPr lang="en-US" dirty="0" smtClean="0"/>
              <a:t>Advantages to this approach?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Why not a classification problem?</a:t>
            </a:r>
          </a:p>
          <a:p>
            <a:r>
              <a:rPr lang="en-US" dirty="0" smtClean="0"/>
              <a:t>Why not score interviewers using an index of indicators?</a:t>
            </a:r>
          </a:p>
          <a:p>
            <a:r>
              <a:rPr lang="en-US" dirty="0" smtClean="0"/>
              <a:t>How about scoring interviews and verifying cases (not interviewers), or following up interviewers with highest percent of suspicious records?</a:t>
            </a:r>
          </a:p>
          <a:p>
            <a:r>
              <a:rPr lang="en-US" dirty="0" smtClean="0"/>
              <a:t>Is this an outlier detection problem?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way to narrow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target scarce resources</a:t>
            </a:r>
          </a:p>
          <a:p>
            <a:endParaRPr lang="en-US" dirty="0" smtClean="0"/>
          </a:p>
          <a:p>
            <a:r>
              <a:rPr lang="en-US" dirty="0" smtClean="0"/>
              <a:t>But as in other fraud detection problems, likely doesn’t go far enough (i.e. need to detect at much lower rates than 20% falsifiers with 70% falsification rate)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this method be extended?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there other variables beyond indicators that might be useful in classifying falsifiers?</a:t>
            </a:r>
          </a:p>
          <a:p>
            <a:pPr lvl="1"/>
            <a:r>
              <a:rPr lang="en-US" dirty="0" smtClean="0"/>
              <a:t>Data relevant indicators (time stamps, edit rates)</a:t>
            </a:r>
          </a:p>
          <a:p>
            <a:pPr lvl="1"/>
            <a:r>
              <a:rPr lang="en-US" dirty="0" smtClean="0"/>
              <a:t>Person relevant indicators (INT characteristics – Yes, I realize we are getting into dicey territory!)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would require “real” data – i.e. cannot be done with simulated data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6962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Another perspective on interviewer falsification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interviewers falsify?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why can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 Help identify relevant measures for models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Help </a:t>
            </a:r>
            <a:r>
              <a:rPr lang="en-US" dirty="0" smtClean="0"/>
              <a:t>develop strategies to prevent falsification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Falsifying to max $/min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indicators have this underlying assumption (i.e. easy answers, shorter answers, rounding, etc.)</a:t>
            </a:r>
          </a:p>
          <a:p>
            <a:endParaRPr lang="en-US" dirty="0" smtClean="0"/>
          </a:p>
          <a:p>
            <a:r>
              <a:rPr lang="en-US" dirty="0" smtClean="0"/>
              <a:t>Can we use data mining to identify other (less obvious) indicators?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Falsifying to Meet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indicators change?</a:t>
            </a:r>
          </a:p>
          <a:p>
            <a:r>
              <a:rPr lang="en-US" dirty="0" smtClean="0"/>
              <a:t>Maybe completion dates are important here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reasons to falsify?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Deliberate fabrication/data misrepresentation</a:t>
            </a:r>
          </a:p>
          <a:p>
            <a:endParaRPr lang="en-US" dirty="0"/>
          </a:p>
          <a:p>
            <a:r>
              <a:rPr lang="en-US" dirty="0" smtClean="0"/>
              <a:t>Fatigue</a:t>
            </a:r>
          </a:p>
          <a:p>
            <a:endParaRPr lang="en-US" dirty="0"/>
          </a:p>
          <a:p>
            <a:r>
              <a:rPr lang="en-US" dirty="0" smtClean="0"/>
              <a:t>Perceived reduction in respondent burden</a:t>
            </a:r>
          </a:p>
          <a:p>
            <a:endParaRPr lang="en-US" dirty="0" smtClean="0"/>
          </a:p>
          <a:p>
            <a:r>
              <a:rPr lang="en-US" dirty="0" smtClean="0"/>
              <a:t>Would indicators be the same?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these inform potential indicators/falsification model inputs?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Speed indicators (length of interviews, completed interviews/day, etc.)</a:t>
            </a:r>
          </a:p>
          <a:p>
            <a:r>
              <a:rPr lang="en-US" dirty="0" smtClean="0"/>
              <a:t>Item </a:t>
            </a:r>
            <a:r>
              <a:rPr lang="en-US" dirty="0" err="1" smtClean="0"/>
              <a:t>nonresponse</a:t>
            </a:r>
            <a:r>
              <a:rPr lang="en-US" dirty="0" smtClean="0"/>
              <a:t> rates</a:t>
            </a:r>
          </a:p>
          <a:p>
            <a:r>
              <a:rPr lang="en-US" dirty="0" smtClean="0"/>
              <a:t>Edit rates</a:t>
            </a:r>
          </a:p>
          <a:p>
            <a:r>
              <a:rPr lang="en-US" dirty="0" smtClean="0"/>
              <a:t>Contact histories</a:t>
            </a:r>
          </a:p>
          <a:p>
            <a:r>
              <a:rPr lang="en-US" dirty="0" smtClean="0"/>
              <a:t>GPS tracking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6962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we prevent falsification?</a:t>
            </a:r>
            <a:br>
              <a:rPr lang="en-US" dirty="0" smtClean="0"/>
            </a:br>
            <a:r>
              <a:rPr lang="en-US" dirty="0" smtClean="0"/>
              <a:t>How do we change motivation?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 smtClean="0"/>
              <a:t>Intrinsic versus extrinsic motivation</a:t>
            </a:r>
          </a:p>
          <a:p>
            <a:r>
              <a:rPr lang="en-US" dirty="0" smtClean="0"/>
              <a:t>Employee (and respondent) engagement</a:t>
            </a:r>
          </a:p>
          <a:p>
            <a:endParaRPr lang="en-US" dirty="0"/>
          </a:p>
        </p:txBody>
      </p:sp>
      <p:pic>
        <p:nvPicPr>
          <p:cNvPr id="1027" name="Picture 3" descr="C:\Users\mccaja\AppData\Local\Microsoft\Windows\Temporary Internet Files\Content.IE5\BN0N0FCP\MP90004961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4374388"/>
            <a:ext cx="2819400" cy="1898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ccaja\AppData\Local\Microsoft\Windows\Temporary Internet Files\Content.IE5\72G255S3\MP90044223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900" y="4114800"/>
            <a:ext cx="1943100" cy="2590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Extrinsic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we pay interviewers more?</a:t>
            </a:r>
          </a:p>
          <a:p>
            <a:r>
              <a:rPr lang="en-US" dirty="0" smtClean="0"/>
              <a:t>How much do you have to pay to ensure data won’t be falsified?</a:t>
            </a:r>
          </a:p>
          <a:p>
            <a:endParaRPr lang="en-US" dirty="0" smtClean="0"/>
          </a:p>
          <a:p>
            <a:r>
              <a:rPr lang="en-US" dirty="0" smtClean="0"/>
              <a:t>“Because</a:t>
            </a:r>
            <a:r>
              <a:rPr lang="en-US" u="sng" dirty="0" smtClean="0"/>
              <a:t> of what they are paying me</a:t>
            </a:r>
            <a:r>
              <a:rPr lang="en-US" dirty="0" smtClean="0"/>
              <a:t>, I‘m going to collect the most accurate data possible.”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 good'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887</TotalTime>
  <Words>625</Words>
  <Application>Microsoft Office PowerPoint</Application>
  <PresentationFormat>On-screen Show (4:3)</PresentationFormat>
  <Paragraphs>95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Theme1</vt:lpstr>
      <vt:lpstr>Theme2</vt:lpstr>
      <vt:lpstr>1_Theme1</vt:lpstr>
      <vt:lpstr>Theme good'</vt:lpstr>
      <vt:lpstr>Curb-stoning, a Too Neglected and Very Embarrassing Survey Problem  Comments</vt:lpstr>
      <vt:lpstr>Another perspective on interviewer falsification</vt:lpstr>
      <vt:lpstr>Why do interviewers falsify?</vt:lpstr>
      <vt:lpstr>Falsifying to max $/min effort</vt:lpstr>
      <vt:lpstr>Falsifying to Meet Deadlines</vt:lpstr>
      <vt:lpstr>Other reasons to falsify?</vt:lpstr>
      <vt:lpstr>Do these inform potential indicators/falsification model inputs?</vt:lpstr>
      <vt:lpstr>How do we prevent falsification? How do we change motivation?</vt:lpstr>
      <vt:lpstr>Extrinsic Motivation</vt:lpstr>
      <vt:lpstr>Extrinsic Motivation</vt:lpstr>
      <vt:lpstr>Intrinsic Motivation</vt:lpstr>
      <vt:lpstr>How to get interviewers invested in the process</vt:lpstr>
      <vt:lpstr>This extends to respondents too!</vt:lpstr>
      <vt:lpstr>What can we do to get the right answer in that blank?</vt:lpstr>
      <vt:lpstr>Comments on Winker’s paper</vt:lpstr>
      <vt:lpstr>Curb-stoning as Fraud Detection Problem Advantages to this approach?</vt:lpstr>
      <vt:lpstr>Objective way to narrow focus</vt:lpstr>
      <vt:lpstr>How can this method be extended?</vt:lpstr>
    </vt:vector>
  </TitlesOfParts>
  <Company>USDA - NASS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</dc:title>
  <dc:creator>mccaja</dc:creator>
  <cp:lastModifiedBy>mccaja</cp:lastModifiedBy>
  <cp:revision>67</cp:revision>
  <dcterms:created xsi:type="dcterms:W3CDTF">2014-11-18T16:53:47Z</dcterms:created>
  <dcterms:modified xsi:type="dcterms:W3CDTF">2014-11-25T21:23:02Z</dcterms:modified>
</cp:coreProperties>
</file>