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2" r:id="rId6"/>
    <p:sldId id="257" r:id="rId7"/>
    <p:sldId id="259" r:id="rId8"/>
    <p:sldId id="264" r:id="rId9"/>
    <p:sldId id="261" r:id="rId10"/>
    <p:sldId id="262" r:id="rId11"/>
    <p:sldId id="263" r:id="rId12"/>
    <p:sldId id="265" r:id="rId13"/>
    <p:sldId id="274" r:id="rId14"/>
    <p:sldId id="266" r:id="rId15"/>
    <p:sldId id="267" r:id="rId16"/>
    <p:sldId id="260" r:id="rId17"/>
    <p:sldId id="269" r:id="rId18"/>
    <p:sldId id="275" r:id="rId19"/>
    <p:sldId id="276" r:id="rId20"/>
    <p:sldId id="277" r:id="rId21"/>
    <p:sldId id="278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3" autoAdjust="0"/>
    <p:restoredTop sz="94660"/>
  </p:normalViewPr>
  <p:slideViewPr>
    <p:cSldViewPr>
      <p:cViewPr varScale="1">
        <p:scale>
          <a:sx n="100" d="100"/>
          <a:sy n="100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248766-DF9F-48A8-BC7C-E8BF4FE13642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1801C5-3F92-442F-9BCA-635FFA24C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1BCCC1-06A9-4F6F-B951-0949E102AB7D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5AE2F1-F807-4A60-9031-A0EEDC135E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 relevant characteristics could include things like experience, subject matter related experience, caseloads, ft/pt</a:t>
            </a:r>
            <a:r>
              <a:rPr lang="en-US" baseline="0" dirty="0" smtClean="0"/>
              <a:t> status,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AE2F1-F807-4A60-9031-A0EEDC135E1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56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495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42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25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456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94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76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4639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1679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43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748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6728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364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3650"/>
            <a:ext cx="5111750" cy="4832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5700"/>
            <a:ext cx="3008313" cy="3670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96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324600"/>
            <a:ext cx="2133600" cy="365125"/>
          </a:xfrm>
        </p:spPr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949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4970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142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5258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569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324600"/>
            <a:ext cx="2133600" cy="365125"/>
          </a:xfrm>
        </p:spPr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949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193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639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679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4342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7486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72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193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639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4832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4051"/>
            <a:ext cx="3008313" cy="3670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9603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79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3400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970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495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422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2584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4569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9497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193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46393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16790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434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74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6790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6728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4832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4051"/>
            <a:ext cx="3008313" cy="3670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39603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79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3400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49702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495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1422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52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4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774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672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4832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4051"/>
            <a:ext cx="3008313" cy="3670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96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79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3400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97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11"/>
          <a:stretch/>
        </p:blipFill>
        <p:spPr>
          <a:xfrm>
            <a:off x="0" y="5996012"/>
            <a:ext cx="9067800" cy="8619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12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1135370"/>
            <a:chOff x="0" y="0"/>
            <a:chExt cx="9144000" cy="1135370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113537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8229600" y="76200"/>
              <a:ext cx="762000" cy="838200"/>
              <a:chOff x="8229600" y="76200"/>
              <a:chExt cx="762000" cy="838200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8229600" y="76200"/>
                <a:ext cx="762000" cy="838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800" y="152400"/>
                <a:ext cx="685800" cy="687954"/>
              </a:xfrm>
              <a:prstGeom prst="rect">
                <a:avLst/>
              </a:prstGeom>
            </p:spPr>
          </p:pic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612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011"/>
          <a:stretch/>
        </p:blipFill>
        <p:spPr>
          <a:xfrm>
            <a:off x="0" y="5996012"/>
            <a:ext cx="9067800" cy="8619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12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6017036"/>
            <a:ext cx="8989691" cy="840964"/>
            <a:chOff x="0" y="6017036"/>
            <a:chExt cx="8989691" cy="84096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11940"/>
            <a:stretch/>
          </p:blipFill>
          <p:spPr>
            <a:xfrm>
              <a:off x="0" y="6017036"/>
              <a:ext cx="8052179" cy="84096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0" y="6172200"/>
              <a:ext cx="607691" cy="6096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2518-277A-4A7C-8729-15E813469CB6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A90B8-D3AC-4A64-A878-75F7A2E4C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612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Curb-stoning, a Too Neglected and Very Embarrassing Survey Problem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Jaki S. McCarthy</a:t>
            </a:r>
          </a:p>
          <a:p>
            <a:r>
              <a:rPr lang="en-US" dirty="0" smtClean="0"/>
              <a:t>Senior Cognitive Research Methodologist</a:t>
            </a:r>
          </a:p>
          <a:p>
            <a:endParaRPr lang="en-US" dirty="0" smtClean="0"/>
          </a:p>
          <a:p>
            <a:r>
              <a:rPr lang="en-US" dirty="0" smtClean="0"/>
              <a:t>US Department of Agriculture</a:t>
            </a:r>
          </a:p>
          <a:p>
            <a:r>
              <a:rPr lang="en-US" dirty="0" smtClean="0"/>
              <a:t>National Agricultural Statistics Service</a:t>
            </a:r>
          </a:p>
          <a:p>
            <a:endParaRPr lang="en-US" dirty="0" smtClean="0"/>
          </a:p>
          <a:p>
            <a:r>
              <a:rPr lang="en-US" dirty="0" smtClean="0"/>
              <a:t>WSS Seminar, December 2, 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Interviewers may falsify because they think no one is checking and it doesn’t matter</a:t>
            </a:r>
          </a:p>
          <a:p>
            <a:r>
              <a:rPr lang="en-US" dirty="0" smtClean="0"/>
              <a:t>Knowing that QA procedures are in place, and work is monitored can help here</a:t>
            </a:r>
          </a:p>
          <a:p>
            <a:endParaRPr lang="en-US" dirty="0" smtClean="0"/>
          </a:p>
          <a:p>
            <a:r>
              <a:rPr lang="en-US" dirty="0" smtClean="0"/>
              <a:t>“Because </a:t>
            </a:r>
            <a:r>
              <a:rPr lang="en-US" u="sng" dirty="0" smtClean="0"/>
              <a:t>I know they are checking my work, </a:t>
            </a:r>
            <a:r>
              <a:rPr lang="en-US" dirty="0" smtClean="0"/>
              <a:t> I’m going to collect the most accurate data possible.”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else can we motivate interviewers?</a:t>
            </a:r>
          </a:p>
          <a:p>
            <a:endParaRPr lang="en-US" dirty="0" smtClean="0"/>
          </a:p>
          <a:p>
            <a:r>
              <a:rPr lang="en-US" dirty="0" smtClean="0"/>
              <a:t>“Because _____________________________, I’m going to collect the most accurate data possible.”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interviewers invested in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Minimize Us versus Them</a:t>
            </a:r>
          </a:p>
          <a:p>
            <a:pPr lvl="1"/>
            <a:r>
              <a:rPr lang="en-US" sz="3800" dirty="0" smtClean="0"/>
              <a:t>Supervisors/Monitors versus interviewers</a:t>
            </a:r>
          </a:p>
          <a:p>
            <a:pPr lvl="1"/>
            <a:r>
              <a:rPr lang="en-US" sz="3800" dirty="0" smtClean="0"/>
              <a:t>HQ versus field</a:t>
            </a:r>
          </a:p>
          <a:p>
            <a:pPr lvl="1"/>
            <a:r>
              <a:rPr lang="en-US" sz="3800" dirty="0" smtClean="0"/>
              <a:t>Data collectors versus data providers</a:t>
            </a:r>
          </a:p>
          <a:p>
            <a:endParaRPr lang="en-US" sz="3800" dirty="0" smtClean="0"/>
          </a:p>
          <a:p>
            <a:r>
              <a:rPr lang="en-US" sz="3800" dirty="0" smtClean="0"/>
              <a:t>Value of the agency</a:t>
            </a:r>
          </a:p>
          <a:p>
            <a:endParaRPr lang="en-US" sz="3800" dirty="0" smtClean="0"/>
          </a:p>
          <a:p>
            <a:r>
              <a:rPr lang="en-US" sz="3800" dirty="0" smtClean="0"/>
              <a:t>Value of the work</a:t>
            </a:r>
          </a:p>
          <a:p>
            <a:endParaRPr lang="en-US" sz="3800" dirty="0" smtClean="0"/>
          </a:p>
          <a:p>
            <a:pPr>
              <a:buNone/>
            </a:pPr>
            <a:r>
              <a:rPr lang="en-US" sz="5100" dirty="0" smtClean="0"/>
              <a:t>“Because __________________, I’m going to collect the most accurate data possible.”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extends to respondents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Many of the indicators would flag poor quality data provided by </a:t>
            </a:r>
            <a:r>
              <a:rPr lang="en-US" i="1" dirty="0" smtClean="0"/>
              <a:t>respondents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do respondents want to provide good quality data?</a:t>
            </a:r>
          </a:p>
          <a:p>
            <a:r>
              <a:rPr lang="en-US" dirty="0" smtClean="0"/>
              <a:t>How can we improve the quality of respondents’ inputs</a:t>
            </a:r>
            <a:r>
              <a:rPr lang="en-US" dirty="0" smtClean="0"/>
              <a:t>?</a:t>
            </a:r>
          </a:p>
          <a:p>
            <a:endParaRPr lang="en-US" i="1" dirty="0" smtClean="0"/>
          </a:p>
          <a:p>
            <a:r>
              <a:rPr lang="en-US" dirty="0" smtClean="0"/>
              <a:t>Will INTs who are good at gaining cooperation (i.e. getting cooperation from “hard to reach” units) look like they are collecting lower quality data?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we do to get the right answer in that blank?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invest in 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Employee engagement</a:t>
            </a:r>
          </a:p>
          <a:p>
            <a:pPr lvl="1"/>
            <a:r>
              <a:rPr lang="en-US" dirty="0" smtClean="0"/>
              <a:t>Communication up and down the </a:t>
            </a:r>
            <a:r>
              <a:rPr lang="en-US" dirty="0" smtClean="0"/>
              <a:t>chain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Ultimate goal is to have only </a:t>
            </a:r>
            <a:r>
              <a:rPr lang="en-US" b="1" dirty="0" smtClean="0"/>
              <a:t>unintentional </a:t>
            </a:r>
            <a:r>
              <a:rPr lang="en-US" dirty="0" smtClean="0"/>
              <a:t>errors to detect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Winker’s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Curb-stoning as Fraud Detection Problem</a:t>
            </a:r>
            <a:br>
              <a:rPr lang="en-US" dirty="0" smtClean="0"/>
            </a:br>
            <a:r>
              <a:rPr lang="en-US" dirty="0" smtClean="0"/>
              <a:t>Advantages to this approach?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not a classification problem?</a:t>
            </a:r>
          </a:p>
          <a:p>
            <a:r>
              <a:rPr lang="en-US" dirty="0" smtClean="0"/>
              <a:t>Why not score interviewers using an index of indicators?</a:t>
            </a:r>
          </a:p>
          <a:p>
            <a:r>
              <a:rPr lang="en-US" dirty="0" smtClean="0"/>
              <a:t>How about scoring interviews and verifying cases (not interviewers), or following up interviewers with highest percent of suspicious records?</a:t>
            </a:r>
          </a:p>
          <a:p>
            <a:r>
              <a:rPr lang="en-US" dirty="0" smtClean="0"/>
              <a:t>Is this an outlier detection problem?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way to narrow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target scarce resources</a:t>
            </a:r>
          </a:p>
          <a:p>
            <a:endParaRPr lang="en-US" dirty="0" smtClean="0"/>
          </a:p>
          <a:p>
            <a:r>
              <a:rPr lang="en-US" dirty="0" smtClean="0"/>
              <a:t>But as in other fraud detection problems, likely doesn’t go far enough (i.e. need to detect at much lower rates than 20% falsifiers with 70% falsification rate)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this method be extended?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other variables beyond indicators that might be useful in classifying falsifiers?</a:t>
            </a:r>
          </a:p>
          <a:p>
            <a:pPr lvl="1"/>
            <a:r>
              <a:rPr lang="en-US" dirty="0" smtClean="0"/>
              <a:t>Data relevant indicators (time stamps, edit rates)</a:t>
            </a:r>
          </a:p>
          <a:p>
            <a:pPr lvl="1"/>
            <a:r>
              <a:rPr lang="en-US" dirty="0" smtClean="0"/>
              <a:t>Person relevant indicators (INT characteristics – Yes, I realize we are getting into dicey territory!)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would require “real” data – i.e. cannot be done with simulated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Another perspective on interviewer falsification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interviewers falsify?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why can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Help identify relevant measures for models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 </a:t>
            </a:r>
            <a:r>
              <a:rPr lang="en-US" dirty="0" smtClean="0"/>
              <a:t>develop strategies to prevent falsification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Falsifying to max $/min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indicators have this underlying assumption (i.e. easy answers, shorter answers, rounding, etc.)</a:t>
            </a:r>
          </a:p>
          <a:p>
            <a:endParaRPr lang="en-US" dirty="0" smtClean="0"/>
          </a:p>
          <a:p>
            <a:r>
              <a:rPr lang="en-US" dirty="0" smtClean="0"/>
              <a:t>Can we use data mining to identify other (less obvious) indicators?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Falsifying to Meet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indicators change?</a:t>
            </a:r>
          </a:p>
          <a:p>
            <a:r>
              <a:rPr lang="en-US" dirty="0" smtClean="0"/>
              <a:t>Maybe completion dates are important 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reasons to falsify?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Deliberate fabrication/data misrepresentation</a:t>
            </a:r>
          </a:p>
          <a:p>
            <a:endParaRPr lang="en-US" dirty="0"/>
          </a:p>
          <a:p>
            <a:r>
              <a:rPr lang="en-US" dirty="0" smtClean="0"/>
              <a:t>Fatigue</a:t>
            </a:r>
          </a:p>
          <a:p>
            <a:endParaRPr lang="en-US" dirty="0"/>
          </a:p>
          <a:p>
            <a:r>
              <a:rPr lang="en-US" dirty="0" smtClean="0"/>
              <a:t>Perceived reduction in respondent burden</a:t>
            </a:r>
          </a:p>
          <a:p>
            <a:endParaRPr lang="en-US" dirty="0" smtClean="0"/>
          </a:p>
          <a:p>
            <a:r>
              <a:rPr lang="en-US" dirty="0" smtClean="0"/>
              <a:t>Would indicators be the same?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these inform potential indicators/falsification model inputs?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Speed indicators (length of interviews, completed interviews/day, etc.)</a:t>
            </a:r>
          </a:p>
          <a:p>
            <a:r>
              <a:rPr lang="en-US" dirty="0" smtClean="0"/>
              <a:t>Item </a:t>
            </a:r>
            <a:r>
              <a:rPr lang="en-US" dirty="0" err="1" smtClean="0"/>
              <a:t>nonresponse</a:t>
            </a:r>
            <a:r>
              <a:rPr lang="en-US" dirty="0" smtClean="0"/>
              <a:t> rates</a:t>
            </a:r>
          </a:p>
          <a:p>
            <a:r>
              <a:rPr lang="en-US" dirty="0" smtClean="0"/>
              <a:t>Edit rates</a:t>
            </a:r>
          </a:p>
          <a:p>
            <a:r>
              <a:rPr lang="en-US" dirty="0" smtClean="0"/>
              <a:t>Contact histories</a:t>
            </a:r>
          </a:p>
          <a:p>
            <a:r>
              <a:rPr lang="en-US" dirty="0" smtClean="0"/>
              <a:t>GPS tracking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prevent falsification?</a:t>
            </a:r>
            <a:br>
              <a:rPr lang="en-US" dirty="0" smtClean="0"/>
            </a:br>
            <a:r>
              <a:rPr lang="en-US" dirty="0" smtClean="0"/>
              <a:t>How do we change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Intrinsic versus extrinsic motivation</a:t>
            </a:r>
          </a:p>
          <a:p>
            <a:r>
              <a:rPr lang="en-US" dirty="0" smtClean="0"/>
              <a:t>Employee (and respondent) engagement</a:t>
            </a:r>
          </a:p>
          <a:p>
            <a:endParaRPr lang="en-US" dirty="0"/>
          </a:p>
        </p:txBody>
      </p:sp>
      <p:pic>
        <p:nvPicPr>
          <p:cNvPr id="1027" name="Picture 3" descr="C:\Users\mccaja\AppData\Local\Microsoft\Windows\Temporary Internet Files\Content.IE5\BN0N0FCP\MP9000496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374388"/>
            <a:ext cx="2819400" cy="1898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ccaja\AppData\Local\Microsoft\Windows\Temporary Internet Files\Content.IE5\72G255S3\MP90044223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00" y="4114800"/>
            <a:ext cx="1943100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pay interviewers more?</a:t>
            </a:r>
          </a:p>
          <a:p>
            <a:r>
              <a:rPr lang="en-US" dirty="0" smtClean="0"/>
              <a:t>How much do you have to pay to ensure data won’t be falsified?</a:t>
            </a:r>
          </a:p>
          <a:p>
            <a:endParaRPr lang="en-US" dirty="0" smtClean="0"/>
          </a:p>
          <a:p>
            <a:r>
              <a:rPr lang="en-US" dirty="0" smtClean="0"/>
              <a:t>“Because</a:t>
            </a:r>
            <a:r>
              <a:rPr lang="en-US" u="sng" dirty="0" smtClean="0"/>
              <a:t> of what they are paying me</a:t>
            </a:r>
            <a:r>
              <a:rPr lang="en-US" dirty="0" smtClean="0"/>
              <a:t>, I‘m going to collect the most accurate data possible.”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eme good'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887</TotalTime>
  <Words>625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Theme1</vt:lpstr>
      <vt:lpstr>Theme2</vt:lpstr>
      <vt:lpstr>1_Theme1</vt:lpstr>
      <vt:lpstr>Theme good'</vt:lpstr>
      <vt:lpstr>Curb-stoning, a Too Neglected and Very Embarrassing Survey Problem  Comments</vt:lpstr>
      <vt:lpstr>Another perspective on interviewer falsification</vt:lpstr>
      <vt:lpstr>Why do interviewers falsify?</vt:lpstr>
      <vt:lpstr>Falsifying to max $/min effort</vt:lpstr>
      <vt:lpstr>Falsifying to Meet Deadlines</vt:lpstr>
      <vt:lpstr>Other reasons to falsify?</vt:lpstr>
      <vt:lpstr>Do these inform potential indicators/falsification model inputs?</vt:lpstr>
      <vt:lpstr>How do we prevent falsification? How do we change motivation?</vt:lpstr>
      <vt:lpstr>Extrinsic Motivation</vt:lpstr>
      <vt:lpstr>Extrinsic Motivation</vt:lpstr>
      <vt:lpstr>Intrinsic Motivation</vt:lpstr>
      <vt:lpstr>How to get interviewers invested in the process</vt:lpstr>
      <vt:lpstr>This extends to respondents too!</vt:lpstr>
      <vt:lpstr>What can we do to get the right answer in that blank?</vt:lpstr>
      <vt:lpstr>Comments on Winker’s paper</vt:lpstr>
      <vt:lpstr>Curb-stoning as Fraud Detection Problem Advantages to this approach?</vt:lpstr>
      <vt:lpstr>Objective way to narrow focus</vt:lpstr>
      <vt:lpstr>How can this method be extended?</vt:lpstr>
    </vt:vector>
  </TitlesOfParts>
  <Company>USDA - NASS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</dc:title>
  <dc:creator>mccaja</dc:creator>
  <cp:lastModifiedBy>mccaja</cp:lastModifiedBy>
  <cp:revision>67</cp:revision>
  <dcterms:created xsi:type="dcterms:W3CDTF">2014-11-18T16:53:47Z</dcterms:created>
  <dcterms:modified xsi:type="dcterms:W3CDTF">2014-11-25T21:23:02Z</dcterms:modified>
</cp:coreProperties>
</file>