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4" r:id="rId3"/>
    <p:sldId id="258" r:id="rId4"/>
    <p:sldId id="263" r:id="rId5"/>
    <p:sldId id="265" r:id="rId6"/>
    <p:sldId id="259" r:id="rId7"/>
    <p:sldId id="262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282" y="-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3FEF-24ED-41F8-8A59-B4870641B606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F63B8DF-7124-4FFC-840E-E6E179C74B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3FEF-24ED-41F8-8A59-B4870641B606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3B8DF-7124-4FFC-840E-E6E179C74B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3FEF-24ED-41F8-8A59-B4870641B606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3B8DF-7124-4FFC-840E-E6E179C74B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3FEF-24ED-41F8-8A59-B4870641B606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3B8DF-7124-4FFC-840E-E6E179C74B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3FEF-24ED-41F8-8A59-B4870641B606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63B8DF-7124-4FFC-840E-E6E179C74BC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3FEF-24ED-41F8-8A59-B4870641B606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3B8DF-7124-4FFC-840E-E6E179C74B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3FEF-24ED-41F8-8A59-B4870641B606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3B8DF-7124-4FFC-840E-E6E179C74B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3FEF-24ED-41F8-8A59-B4870641B606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3B8DF-7124-4FFC-840E-E6E179C74B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3FEF-24ED-41F8-8A59-B4870641B606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3B8DF-7124-4FFC-840E-E6E179C74B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3FEF-24ED-41F8-8A59-B4870641B606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3B8DF-7124-4FFC-840E-E6E179C74BC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3FEF-24ED-41F8-8A59-B4870641B606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F63B8DF-7124-4FFC-840E-E6E179C74BC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F8F73FEF-24ED-41F8-8A59-B4870641B606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CF63B8DF-7124-4FFC-840E-E6E179C74BC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238125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Think beyond the Curbstone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000" b="1" dirty="0" smtClean="0">
                <a:latin typeface="+mn-lt"/>
              </a:rPr>
              <a:t>Taking Fabrication Detection and Prevention </a:t>
            </a:r>
            <a:br>
              <a:rPr lang="en-US" sz="2000" b="1" dirty="0" smtClean="0">
                <a:latin typeface="+mn-lt"/>
              </a:rPr>
            </a:br>
            <a:r>
              <a:rPr lang="en-US" sz="2000" b="1" dirty="0" smtClean="0">
                <a:latin typeface="+mn-lt"/>
              </a:rPr>
              <a:t>Beyond the Interviewer Level</a:t>
            </a:r>
            <a:endParaRPr lang="en-US" sz="20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5029200"/>
            <a:ext cx="6400800" cy="12192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Steve Koczela</a:t>
            </a:r>
          </a:p>
          <a:p>
            <a:r>
              <a:rPr lang="en-US" sz="2000" dirty="0" smtClean="0"/>
              <a:t>12/2/2014, WSS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56165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"/>
            <a:ext cx="8229600" cy="1143000"/>
          </a:xfrm>
        </p:spPr>
        <p:txBody>
          <a:bodyPr/>
          <a:lstStyle/>
          <a:p>
            <a:r>
              <a:rPr lang="en-US" dirty="0" smtClean="0"/>
              <a:t>Beyond the curbstone?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b="0" dirty="0" smtClean="0"/>
              <a:t>Quality control problems appear to extend beyond the interviewer, but most published detection methods focus on the interviewer and “curbstoning” or “interviewers’ deviations”</a:t>
            </a:r>
            <a:endParaRPr lang="en-US" sz="1400" dirty="0" smtClean="0"/>
          </a:p>
          <a:p>
            <a:r>
              <a:rPr lang="en-US" sz="2400" b="0" dirty="0" smtClean="0"/>
              <a:t>Computers appear to be in use for creating or duplicating data rather than collecting it, but most methods focus on human factors</a:t>
            </a:r>
            <a:endParaRPr lang="en-US" sz="1400" dirty="0"/>
          </a:p>
          <a:p>
            <a:r>
              <a:rPr lang="en-US" sz="2400" b="0" dirty="0" smtClean="0"/>
              <a:t>There is an apparent lack of basic quality control processes and a lack of awareness regarding the warning signs of problematic data</a:t>
            </a:r>
          </a:p>
        </p:txBody>
      </p:sp>
    </p:spTree>
    <p:extLst>
      <p:ext uri="{BB962C8B-B14F-4D97-AF65-F5344CB8AC3E}">
        <p14:creationId xmlns:p14="http://schemas.microsoft.com/office/powerpoint/2010/main" val="1981606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Prevalence of duplicate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4525963"/>
          </a:xfrm>
        </p:spPr>
        <p:txBody>
          <a:bodyPr>
            <a:normAutofit/>
          </a:bodyPr>
          <a:lstStyle/>
          <a:p>
            <a:r>
              <a:rPr lang="en-US" b="0" dirty="0" smtClean="0"/>
              <a:t>Duplicates easy to spot with stats programs, but finding them is a routine quality control step that is often missed</a:t>
            </a:r>
          </a:p>
          <a:p>
            <a:r>
              <a:rPr lang="en-US" b="0" dirty="0" smtClean="0"/>
              <a:t>There are many examples of these patterns in datasets available online, sponsored by survey research heavyweights</a:t>
            </a:r>
            <a:endParaRPr lang="en-US" b="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9748685"/>
              </p:ext>
            </p:extLst>
          </p:nvPr>
        </p:nvGraphicFramePr>
        <p:xfrm>
          <a:off x="914400" y="2921374"/>
          <a:ext cx="7315200" cy="263808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02428"/>
                <a:gridCol w="1814198"/>
                <a:gridCol w="1898374"/>
                <a:gridCol w="1600200"/>
              </a:tblGrid>
              <a:tr h="74519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Case</a:t>
                      </a:r>
                      <a:endParaRPr lang="en-US" sz="16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Country</a:t>
                      </a:r>
                      <a:endParaRPr lang="en-US" sz="16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Duplicates</a:t>
                      </a:r>
                      <a:endParaRPr lang="en-US" sz="16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Variables in duplicate</a:t>
                      </a:r>
                      <a:r>
                        <a:rPr lang="en-US" sz="1600" baseline="0" dirty="0" smtClean="0"/>
                        <a:t>d data</a:t>
                      </a:r>
                      <a:endParaRPr lang="en-US" sz="1600" dirty="0"/>
                    </a:p>
                  </a:txBody>
                  <a:tcPr anchor="b"/>
                </a:tc>
              </a:tr>
              <a:tr h="74519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Survey 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County A</a:t>
                      </a:r>
                    </a:p>
                    <a:p>
                      <a:r>
                        <a:rPr lang="en-US" sz="1600" dirty="0" smtClean="0"/>
                        <a:t>Country B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777</a:t>
                      </a:r>
                      <a:r>
                        <a:rPr lang="en-US" sz="1600" baseline="0" dirty="0" smtClean="0"/>
                        <a:t> of 1,182 total </a:t>
                      </a:r>
                    </a:p>
                    <a:p>
                      <a:r>
                        <a:rPr lang="en-US" sz="1600" baseline="0" dirty="0" smtClean="0"/>
                        <a:t>208 of 750 total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180</a:t>
                      </a:r>
                    </a:p>
                    <a:p>
                      <a:pPr algn="ctr"/>
                      <a:r>
                        <a:rPr lang="en-US" sz="1600" dirty="0" smtClean="0"/>
                        <a:t>180</a:t>
                      </a:r>
                      <a:endParaRPr lang="en-US" sz="1600" dirty="0"/>
                    </a:p>
                  </a:txBody>
                  <a:tcPr anchor="ctr"/>
                </a:tc>
              </a:tr>
              <a:tr h="49081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Survey 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Country</a:t>
                      </a:r>
                      <a:r>
                        <a:rPr lang="en-US" sz="1600" baseline="0" dirty="0" smtClean="0"/>
                        <a:t> 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230 of 850 cases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78</a:t>
                      </a:r>
                      <a:endParaRPr lang="en-US" sz="1600" dirty="0"/>
                    </a:p>
                  </a:txBody>
                  <a:tcPr anchor="ctr"/>
                </a:tc>
              </a:tr>
              <a:tr h="43142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Survey 3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Country</a:t>
                      </a:r>
                      <a:r>
                        <a:rPr lang="en-US" sz="1600" baseline="0" dirty="0" smtClean="0"/>
                        <a:t> 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1,774 of</a:t>
                      </a:r>
                      <a:r>
                        <a:rPr lang="en-US" sz="1600" baseline="0" dirty="0" smtClean="0"/>
                        <a:t> 2,669 cases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66</a:t>
                      </a:r>
                      <a:endParaRPr lang="en-US" sz="16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0961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Duplicates as a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25963"/>
          </a:xfrm>
        </p:spPr>
        <p:txBody>
          <a:bodyPr>
            <a:normAutofit/>
          </a:bodyPr>
          <a:lstStyle/>
          <a:p>
            <a:r>
              <a:rPr lang="en-US" b="0" dirty="0" smtClean="0"/>
              <a:t>Duplicated “sets” suggest cut and paste of whole blocks of interviews </a:t>
            </a:r>
          </a:p>
          <a:p>
            <a:endParaRPr lang="en-US" b="0" dirty="0" smtClean="0"/>
          </a:p>
          <a:p>
            <a:pPr marL="914400" lvl="2" indent="0">
              <a:buNone/>
            </a:pPr>
            <a:endParaRPr lang="en-US" sz="16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773" y="2286000"/>
            <a:ext cx="7562852" cy="1475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773" y="4191000"/>
            <a:ext cx="7562852" cy="1708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5686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136" y="228600"/>
            <a:ext cx="8229600" cy="762000"/>
          </a:xfrm>
        </p:spPr>
        <p:txBody>
          <a:bodyPr/>
          <a:lstStyle/>
          <a:p>
            <a:r>
              <a:rPr lang="en-US" dirty="0" smtClean="0"/>
              <a:t>Duplicates as a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136" y="1121786"/>
            <a:ext cx="8229600" cy="4525963"/>
          </a:xfrm>
        </p:spPr>
        <p:txBody>
          <a:bodyPr>
            <a:normAutofit/>
          </a:bodyPr>
          <a:lstStyle/>
          <a:p>
            <a:r>
              <a:rPr lang="en-US" b="0" dirty="0" smtClean="0"/>
              <a:t>Here, a set of 13 consecutive cases is duplicated</a:t>
            </a:r>
          </a:p>
          <a:p>
            <a:r>
              <a:rPr lang="en-US" b="0" dirty="0" smtClean="0"/>
              <a:t>Suggests someone with access to the data-file is cutting and pasting whole blocks of interviews</a:t>
            </a:r>
          </a:p>
          <a:p>
            <a:endParaRPr lang="en-US" b="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588" y="2819400"/>
            <a:ext cx="8445872" cy="3146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358588" y="2971800"/>
            <a:ext cx="8445872" cy="30480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49624" y="5540190"/>
            <a:ext cx="8445872" cy="30480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470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749" y="-22412"/>
            <a:ext cx="8229600" cy="860612"/>
          </a:xfrm>
        </p:spPr>
        <p:txBody>
          <a:bodyPr/>
          <a:lstStyle/>
          <a:p>
            <a:r>
              <a:rPr lang="en-US" dirty="0" smtClean="0"/>
              <a:t>Cut and paste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577" y="1066800"/>
            <a:ext cx="8229600" cy="4458727"/>
          </a:xfrm>
        </p:spPr>
        <p:txBody>
          <a:bodyPr/>
          <a:lstStyle/>
          <a:p>
            <a:r>
              <a:rPr lang="en-US" b="0" dirty="0" smtClean="0"/>
              <a:t>Here, blocks of data are cut and paste, but not in a way that creates full duplicates</a:t>
            </a:r>
          </a:p>
          <a:p>
            <a:endParaRPr lang="en-US" b="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34"/>
          <a:stretch/>
        </p:blipFill>
        <p:spPr bwMode="auto">
          <a:xfrm>
            <a:off x="269857" y="2514600"/>
            <a:ext cx="8585385" cy="239217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>
            <a:off x="7524750" y="2971800"/>
            <a:ext cx="0" cy="1447800"/>
          </a:xfrm>
          <a:prstGeom prst="straightConnector1">
            <a:avLst/>
          </a:prstGeom>
          <a:ln w="5715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8610600" y="2986785"/>
            <a:ext cx="0" cy="1447800"/>
          </a:xfrm>
          <a:prstGeom prst="straightConnector1">
            <a:avLst/>
          </a:prstGeom>
          <a:ln w="5715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447800" y="2971800"/>
            <a:ext cx="0" cy="1447800"/>
          </a:xfrm>
          <a:prstGeom prst="straightConnector1">
            <a:avLst/>
          </a:prstGeom>
          <a:ln w="5715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7117080" y="2986785"/>
            <a:ext cx="0" cy="1447800"/>
          </a:xfrm>
          <a:prstGeom prst="straightConnector1">
            <a:avLst/>
          </a:prstGeom>
          <a:ln w="5715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739640" y="3009900"/>
            <a:ext cx="0" cy="1447800"/>
          </a:xfrm>
          <a:prstGeom prst="straightConnector1">
            <a:avLst/>
          </a:prstGeom>
          <a:ln w="5715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600200" y="5334000"/>
            <a:ext cx="6629400" cy="685800"/>
          </a:xfrm>
          <a:prstGeom prst="rect">
            <a:avLst/>
          </a:prstGeom>
          <a:noFill/>
          <a:ln w="571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Arrows show differences between cases, though major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s</a:t>
            </a:r>
            <a:r>
              <a:rPr lang="en-US" dirty="0" smtClean="0">
                <a:solidFill>
                  <a:schemeClr val="tx1"/>
                </a:solidFill>
              </a:rPr>
              <a:t>egments of the 2 data blocks are identical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207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/>
          <a:lstStyle/>
          <a:p>
            <a:r>
              <a:rPr lang="en-US" dirty="0" smtClean="0"/>
              <a:t>Suggestions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8229600" cy="5334000"/>
          </a:xfrm>
        </p:spPr>
        <p:txBody>
          <a:bodyPr>
            <a:normAutofit/>
          </a:bodyPr>
          <a:lstStyle/>
          <a:p>
            <a:r>
              <a:rPr lang="en-US" sz="2400" b="0" dirty="0" smtClean="0"/>
              <a:t>Require detailed administrative data for each record including all persons responsible for each line of data</a:t>
            </a:r>
          </a:p>
          <a:p>
            <a:endParaRPr lang="en-US" sz="1400" b="0" dirty="0" smtClean="0"/>
          </a:p>
          <a:p>
            <a:pPr lvl="1"/>
            <a:r>
              <a:rPr lang="en-US" dirty="0" smtClean="0"/>
              <a:t>Interviewer, keypuncher, supervisor, start/stop time, PSU, back-check type (if any), manager, region, etc.</a:t>
            </a:r>
          </a:p>
          <a:p>
            <a:pPr lvl="6"/>
            <a:endParaRPr lang="en-US" dirty="0" smtClean="0"/>
          </a:p>
          <a:p>
            <a:pPr lvl="1"/>
            <a:r>
              <a:rPr lang="en-US" dirty="0" smtClean="0"/>
              <a:t>Any level at which data is collected, processed, or verified</a:t>
            </a:r>
          </a:p>
          <a:p>
            <a:endParaRPr lang="en-US" sz="1400" b="0" dirty="0" smtClean="0"/>
          </a:p>
          <a:p>
            <a:r>
              <a:rPr lang="en-US" sz="2400" b="0" dirty="0" smtClean="0"/>
              <a:t>Run quality control checks for every level of staff </a:t>
            </a:r>
          </a:p>
          <a:p>
            <a:endParaRPr lang="en-US" sz="1400" b="0" dirty="0" smtClean="0"/>
          </a:p>
          <a:p>
            <a:r>
              <a:rPr lang="en-US" sz="2400" b="0" dirty="0" smtClean="0"/>
              <a:t>Research sponsors should add their own checks to supplement contractor-led quality control efforts</a:t>
            </a:r>
          </a:p>
          <a:p>
            <a:r>
              <a:rPr lang="en-US" sz="2400" b="0" dirty="0" smtClean="0"/>
              <a:t>		</a:t>
            </a:r>
          </a:p>
          <a:p>
            <a:endParaRPr 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3276273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C:\Users\skoczela\Downloads\securedown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0" y="381000"/>
            <a:ext cx="81280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32588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17090</TotalTime>
  <Words>328</Words>
  <Application>Microsoft Office PowerPoint</Application>
  <PresentationFormat>On-screen Show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Essential</vt:lpstr>
      <vt:lpstr>Think beyond the Curbstone  Taking Fabrication Detection and Prevention  Beyond the Interviewer Level</vt:lpstr>
      <vt:lpstr>Beyond the curbstone?</vt:lpstr>
      <vt:lpstr>Prevalence of duplicate cases</vt:lpstr>
      <vt:lpstr>Duplicates as a set</vt:lpstr>
      <vt:lpstr>Duplicates as a set</vt:lpstr>
      <vt:lpstr>Cut and paste</vt:lpstr>
      <vt:lpstr>Suggestions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Thinking Beyond The Curbstone</dc:title>
  <dc:creator>Steve Koczela</dc:creator>
  <cp:lastModifiedBy>Steve Koczela</cp:lastModifiedBy>
  <cp:revision>32</cp:revision>
  <dcterms:created xsi:type="dcterms:W3CDTF">2014-11-19T17:52:41Z</dcterms:created>
  <dcterms:modified xsi:type="dcterms:W3CDTF">2014-12-01T14:42:43Z</dcterms:modified>
</cp:coreProperties>
</file>