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65" r:id="rId4"/>
    <p:sldId id="258" r:id="rId5"/>
    <p:sldId id="259" r:id="rId6"/>
    <p:sldId id="264" r:id="rId7"/>
    <p:sldId id="260" r:id="rId8"/>
    <p:sldId id="261" r:id="rId9"/>
    <p:sldId id="263" r:id="rId10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12103A3-01B0-4620-8773-4760373007DE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23A5DD9-8392-4D0A-9DB4-8163A67F0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9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4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2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9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0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4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5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3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9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5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BE6C-71FA-43AF-94D0-47E562DFE462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D8C6E-D95D-4887-97C8-ECE61D972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1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06188"/>
          </a:xfrm>
        </p:spPr>
        <p:txBody>
          <a:bodyPr/>
          <a:lstStyle/>
          <a:p>
            <a:r>
              <a:rPr lang="en-US" dirty="0" err="1" smtClean="0"/>
              <a:t>Curbstoning</a:t>
            </a:r>
            <a:r>
              <a:rPr lang="en-US" dirty="0" smtClean="0"/>
              <a:t> and 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Arthur Kennickell</a:t>
            </a:r>
          </a:p>
          <a:p>
            <a:r>
              <a:rPr lang="en-US" dirty="0" smtClean="0"/>
              <a:t>Federal Reserve Board</a:t>
            </a:r>
          </a:p>
          <a:p>
            <a:r>
              <a:rPr lang="en-US" dirty="0" smtClean="0"/>
              <a:t>WSS, 2 December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2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Opinions expressed are my own and do not necessarily represent the view of the Federal Reserve Board.</a:t>
            </a:r>
            <a:endParaRPr lang="en-US" dirty="0"/>
          </a:p>
        </p:txBody>
      </p:sp>
      <p:pic>
        <p:nvPicPr>
          <p:cNvPr id="1026" name="Picture 2" descr="http://www.supplierlist.com/prod_img/yewu4/232150_curbston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0" y="2256931"/>
            <a:ext cx="45212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35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curbstoning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fabrication of survey data or </a:t>
            </a:r>
            <a:r>
              <a:rPr lang="en-US" dirty="0" err="1" smtClean="0"/>
              <a:t>paradata</a:t>
            </a:r>
            <a:endParaRPr lang="en-US" dirty="0" smtClean="0"/>
          </a:p>
          <a:p>
            <a:pPr lvl="1"/>
            <a:r>
              <a:rPr lang="en-US" dirty="0" smtClean="0"/>
              <a:t>Entirely fabricated interview</a:t>
            </a:r>
          </a:p>
          <a:p>
            <a:pPr lvl="1"/>
            <a:r>
              <a:rPr lang="en-US" dirty="0" smtClean="0"/>
              <a:t>Partially fabricated interview</a:t>
            </a:r>
          </a:p>
          <a:p>
            <a:pPr lvl="2"/>
            <a:r>
              <a:rPr lang="en-US" dirty="0" smtClean="0"/>
              <a:t>Includes answers provide for respondents</a:t>
            </a:r>
          </a:p>
          <a:p>
            <a:pPr lvl="1"/>
            <a:r>
              <a:rPr lang="en-US" dirty="0" smtClean="0"/>
              <a:t>“Unnecessary” unit/item nonresponse</a:t>
            </a:r>
          </a:p>
          <a:p>
            <a:pPr lvl="1"/>
            <a:r>
              <a:rPr lang="en-US" dirty="0" smtClean="0"/>
              <a:t>Distorted </a:t>
            </a:r>
            <a:r>
              <a:rPr lang="en-US" dirty="0" err="1" smtClean="0"/>
              <a:t>paradata</a:t>
            </a:r>
            <a:endParaRPr lang="en-US" dirty="0" smtClean="0"/>
          </a:p>
          <a:p>
            <a:pPr lvl="2"/>
            <a:r>
              <a:rPr lang="en-US" dirty="0" smtClean="0"/>
              <a:t>Including to exaggerate the level of effort</a:t>
            </a:r>
          </a:p>
          <a:p>
            <a:pPr lvl="1"/>
            <a:r>
              <a:rPr lang="en-US" dirty="0" smtClean="0"/>
              <a:t>Mixtures</a:t>
            </a:r>
          </a:p>
          <a:p>
            <a:r>
              <a:rPr lang="en-US" dirty="0" smtClean="0"/>
              <a:t>Possibly different causes, means of detection or remedies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0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have </a:t>
            </a:r>
            <a:r>
              <a:rPr lang="en-US" dirty="0" err="1" smtClean="0"/>
              <a:t>curbstoning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“It doesn’t matter”</a:t>
            </a:r>
          </a:p>
          <a:p>
            <a:r>
              <a:rPr lang="en-US" dirty="0" smtClean="0"/>
              <a:t>“I can get away with it”</a:t>
            </a:r>
          </a:p>
          <a:p>
            <a:r>
              <a:rPr lang="en-US" dirty="0" smtClean="0"/>
              <a:t>“I’m desperate”</a:t>
            </a:r>
          </a:p>
          <a:p>
            <a:r>
              <a:rPr lang="en-US" dirty="0" smtClean="0"/>
              <a:t>Limited understanding of the consequences</a:t>
            </a:r>
          </a:p>
          <a:p>
            <a:r>
              <a:rPr lang="en-US" dirty="0" smtClean="0"/>
              <a:t>Antisocial impulses</a:t>
            </a:r>
          </a:p>
          <a:p>
            <a:r>
              <a:rPr lang="en-US" dirty="0" smtClean="0"/>
              <a:t>“Fleas” (thanks to Kristen Himelein for the Tajikistan story)</a:t>
            </a:r>
          </a:p>
          <a:p>
            <a:endParaRPr lang="en-US" dirty="0"/>
          </a:p>
          <a:p>
            <a:r>
              <a:rPr lang="en-US" dirty="0" smtClean="0"/>
              <a:t>Same as other cheating/shirking at work?</a:t>
            </a:r>
          </a:p>
          <a:p>
            <a:pPr lvl="1"/>
            <a:r>
              <a:rPr lang="en-US" dirty="0" smtClean="0"/>
              <a:t>Differences in possibilities for 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1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detect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data</a:t>
            </a:r>
          </a:p>
          <a:p>
            <a:pPr lvl="1"/>
            <a:r>
              <a:rPr lang="en-US" dirty="0" smtClean="0"/>
              <a:t>Systematic checks of data and data patterns</a:t>
            </a:r>
          </a:p>
          <a:p>
            <a:pPr lvl="1"/>
            <a:r>
              <a:rPr lang="en-US" dirty="0" err="1" smtClean="0"/>
              <a:t>Paradata</a:t>
            </a:r>
            <a:endParaRPr lang="en-US" dirty="0" smtClean="0"/>
          </a:p>
          <a:p>
            <a:pPr lvl="1"/>
            <a:r>
              <a:rPr lang="en-US" dirty="0" smtClean="0"/>
              <a:t>Panel data</a:t>
            </a:r>
          </a:p>
          <a:p>
            <a:r>
              <a:rPr lang="en-US" dirty="0" smtClean="0"/>
              <a:t>Sampling for call-backs</a:t>
            </a:r>
          </a:p>
          <a:p>
            <a:r>
              <a:rPr lang="en-US" dirty="0" smtClean="0"/>
              <a:t>Paper trail on incentives</a:t>
            </a:r>
          </a:p>
          <a:p>
            <a:r>
              <a:rPr lang="en-US" dirty="0" smtClean="0"/>
              <a:t>All expensive</a:t>
            </a:r>
            <a:endParaRPr lang="en-US" dirty="0"/>
          </a:p>
          <a:p>
            <a:r>
              <a:rPr lang="en-US" dirty="0" smtClean="0"/>
              <a:t>We are relatively weak in this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3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costs?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harm</a:t>
            </a:r>
          </a:p>
          <a:p>
            <a:pPr lvl="1"/>
            <a:r>
              <a:rPr lang="en-US" dirty="0" smtClean="0"/>
              <a:t>Can lead to harm to individuals from inappropriate policies based on bad data</a:t>
            </a:r>
          </a:p>
          <a:p>
            <a:r>
              <a:rPr lang="en-US" dirty="0" smtClean="0"/>
              <a:t>Wasted money</a:t>
            </a:r>
          </a:p>
          <a:p>
            <a:pPr lvl="1"/>
            <a:r>
              <a:rPr lang="en-US" dirty="0" smtClean="0"/>
              <a:t>Includes stolen incentives intended for respondents</a:t>
            </a:r>
          </a:p>
          <a:p>
            <a:r>
              <a:rPr lang="en-US" dirty="0" smtClean="0"/>
              <a:t>Sometimes harm to respondents, especially in panel surveys</a:t>
            </a:r>
          </a:p>
          <a:p>
            <a:pPr lvl="1"/>
            <a:r>
              <a:rPr lang="en-US" dirty="0" smtClean="0"/>
              <a:t>“What other woman?”</a:t>
            </a:r>
          </a:p>
          <a:p>
            <a:r>
              <a:rPr lang="en-US" dirty="0" smtClean="0"/>
              <a:t>Potential infection of good actors by bad ones, undermining values</a:t>
            </a:r>
          </a:p>
          <a:p>
            <a:pPr lvl="1"/>
            <a:r>
              <a:rPr lang="en-US" dirty="0" smtClean="0"/>
              <a:t>General issue of corruption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06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Visible enforcement for violations, but better to avoid this option</a:t>
            </a:r>
          </a:p>
          <a:p>
            <a:r>
              <a:rPr lang="en-US" dirty="0" smtClean="0"/>
              <a:t>Education of interviewers</a:t>
            </a:r>
          </a:p>
          <a:p>
            <a:pPr lvl="1"/>
            <a:r>
              <a:rPr lang="en-US" dirty="0" smtClean="0"/>
              <a:t>Purpose of the work</a:t>
            </a:r>
          </a:p>
          <a:p>
            <a:pPr lvl="1"/>
            <a:r>
              <a:rPr lang="en-US" dirty="0" smtClean="0"/>
              <a:t>Costs (monetary and substantive) of cheating</a:t>
            </a:r>
          </a:p>
          <a:p>
            <a:pPr lvl="1"/>
            <a:r>
              <a:rPr lang="en-US" dirty="0" smtClean="0"/>
              <a:t>Costs to potential respondents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Be inspiring 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Elevate the role of interviewers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Careful support of interviewers in difficult situations</a:t>
            </a:r>
          </a:p>
          <a:p>
            <a:r>
              <a:rPr lang="en-US" dirty="0" smtClean="0"/>
              <a:t> Pay enough that people actually want the job and fear to lose it</a:t>
            </a:r>
          </a:p>
          <a:p>
            <a:r>
              <a:rPr lang="en-US" dirty="0" smtClean="0"/>
              <a:t>Use team approach</a:t>
            </a:r>
          </a:p>
          <a:p>
            <a:r>
              <a:rPr lang="en-US" dirty="0" smtClean="0"/>
              <a:t>Record random “snippets”/use GPS</a:t>
            </a:r>
          </a:p>
          <a:p>
            <a:r>
              <a:rPr lang="en-US" dirty="0" smtClean="0"/>
              <a:t>Study the cases that become known to understand motivations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4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“culture”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Culture as a quality assurance</a:t>
            </a:r>
            <a:r>
              <a:rPr lang="en-US" smtClean="0"/>
              <a:t>/”public health” </a:t>
            </a:r>
            <a:r>
              <a:rPr lang="en-US" dirty="0" smtClean="0"/>
              <a:t>tool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Culture operates to motivate people when they are not observable or only weakly observable</a:t>
            </a:r>
          </a:p>
          <a:p>
            <a:r>
              <a:rPr lang="en-US" dirty="0" smtClean="0"/>
              <a:t>Culture is the internalization of values/norms/beliefs</a:t>
            </a:r>
          </a:p>
          <a:p>
            <a:r>
              <a:rPr lang="en-US" dirty="0" smtClean="0"/>
              <a:t>Healthy culture stigmatizes destructive behavior</a:t>
            </a:r>
          </a:p>
          <a:p>
            <a:r>
              <a:rPr lang="en-US" dirty="0" smtClean="0"/>
              <a:t>Good culture rarely emerges by accident, except over very long evolutionary periods</a:t>
            </a:r>
          </a:p>
          <a:p>
            <a:pPr lvl="1"/>
            <a:r>
              <a:rPr lang="en-US" dirty="0" smtClean="0"/>
              <a:t>Requires a serious focus from all parties to develop and </a:t>
            </a:r>
            <a:r>
              <a:rPr lang="en-US" b="1" dirty="0" smtClean="0"/>
              <a:t>maintain</a:t>
            </a:r>
            <a:r>
              <a:rPr lang="en-US" dirty="0" smtClean="0"/>
              <a:t> mutual respect and support</a:t>
            </a:r>
          </a:p>
          <a:p>
            <a:r>
              <a:rPr lang="en-US" dirty="0" smtClean="0"/>
              <a:t>Culture can support more efficient work as well as human fulfillment</a:t>
            </a:r>
          </a:p>
        </p:txBody>
      </p:sp>
    </p:spTree>
    <p:extLst>
      <p:ext uri="{BB962C8B-B14F-4D97-AF65-F5344CB8AC3E}">
        <p14:creationId xmlns:p14="http://schemas.microsoft.com/office/powerpoint/2010/main" val="3020390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Thanks!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17059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8441</TotalTime>
  <Words>388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Curbstoning and Culture</vt:lpstr>
      <vt:lpstr>Opinions expressed are my own and do not necessarily represent the view of the Federal Reserve Board.</vt:lpstr>
      <vt:lpstr>What is curbstoning?</vt:lpstr>
      <vt:lpstr>Why do we have curbstoning?</vt:lpstr>
      <vt:lpstr>How do we detect it?</vt:lpstr>
      <vt:lpstr>What are the costs?</vt:lpstr>
      <vt:lpstr>What can we do?</vt:lpstr>
      <vt:lpstr>The role of “culture”</vt:lpstr>
      <vt:lpstr>PowerPoint Presentation</vt:lpstr>
    </vt:vector>
  </TitlesOfParts>
  <Company>ARC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Curbstoning and Culture</dc:title>
  <dc:creator>Arthur Kennickell</dc:creator>
  <cp:lastModifiedBy>Arthur Kennickell</cp:lastModifiedBy>
  <cp:revision>16</cp:revision>
  <cp:lastPrinted>2014-11-26T16:55:29Z</cp:lastPrinted>
  <dcterms:created xsi:type="dcterms:W3CDTF">2014-11-25T17:04:17Z</dcterms:created>
  <dcterms:modified xsi:type="dcterms:W3CDTF">2014-12-01T13:46:11Z</dcterms:modified>
</cp:coreProperties>
</file>