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6"/>
  </p:notesMasterIdLst>
  <p:handoutMasterIdLst>
    <p:handoutMasterId r:id="rId67"/>
  </p:handoutMasterIdLst>
  <p:sldIdLst>
    <p:sldId id="258" r:id="rId3"/>
    <p:sldId id="279" r:id="rId4"/>
    <p:sldId id="319" r:id="rId5"/>
    <p:sldId id="320" r:id="rId6"/>
    <p:sldId id="282" r:id="rId7"/>
    <p:sldId id="270" r:id="rId8"/>
    <p:sldId id="300" r:id="rId9"/>
    <p:sldId id="283" r:id="rId10"/>
    <p:sldId id="291" r:id="rId11"/>
    <p:sldId id="332" r:id="rId12"/>
    <p:sldId id="260" r:id="rId13"/>
    <p:sldId id="274" r:id="rId14"/>
    <p:sldId id="275" r:id="rId15"/>
    <p:sldId id="276" r:id="rId16"/>
    <p:sldId id="277" r:id="rId17"/>
    <p:sldId id="278" r:id="rId18"/>
    <p:sldId id="288" r:id="rId19"/>
    <p:sldId id="272" r:id="rId20"/>
    <p:sldId id="287" r:id="rId21"/>
    <p:sldId id="292" r:id="rId22"/>
    <p:sldId id="331" r:id="rId23"/>
    <p:sldId id="340" r:id="rId24"/>
    <p:sldId id="293" r:id="rId25"/>
    <p:sldId id="296" r:id="rId26"/>
    <p:sldId id="295" r:id="rId27"/>
    <p:sldId id="297" r:id="rId28"/>
    <p:sldId id="294" r:id="rId29"/>
    <p:sldId id="304" r:id="rId30"/>
    <p:sldId id="299" r:id="rId31"/>
    <p:sldId id="312" r:id="rId32"/>
    <p:sldId id="301" r:id="rId33"/>
    <p:sldId id="302" r:id="rId34"/>
    <p:sldId id="303" r:id="rId35"/>
    <p:sldId id="306" r:id="rId36"/>
    <p:sldId id="307" r:id="rId37"/>
    <p:sldId id="308" r:id="rId38"/>
    <p:sldId id="309" r:id="rId39"/>
    <p:sldId id="310" r:id="rId40"/>
    <p:sldId id="311" r:id="rId41"/>
    <p:sldId id="315" r:id="rId42"/>
    <p:sldId id="313" r:id="rId43"/>
    <p:sldId id="316" r:id="rId44"/>
    <p:sldId id="317" r:id="rId45"/>
    <p:sldId id="318" r:id="rId46"/>
    <p:sldId id="321" r:id="rId47"/>
    <p:sldId id="322" r:id="rId48"/>
    <p:sldId id="323" r:id="rId49"/>
    <p:sldId id="325" r:id="rId50"/>
    <p:sldId id="326" r:id="rId51"/>
    <p:sldId id="327" r:id="rId52"/>
    <p:sldId id="338" r:id="rId53"/>
    <p:sldId id="342" r:id="rId54"/>
    <p:sldId id="328" r:id="rId55"/>
    <p:sldId id="333" r:id="rId56"/>
    <p:sldId id="339" r:id="rId57"/>
    <p:sldId id="330" r:id="rId58"/>
    <p:sldId id="329" r:id="rId59"/>
    <p:sldId id="334" r:id="rId60"/>
    <p:sldId id="336" r:id="rId61"/>
    <p:sldId id="335" r:id="rId62"/>
    <p:sldId id="341" r:id="rId63"/>
    <p:sldId id="289" r:id="rId64"/>
    <p:sldId id="29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82" autoAdjust="0"/>
    <p:restoredTop sz="85816" autoAdjust="0"/>
  </p:normalViewPr>
  <p:slideViewPr>
    <p:cSldViewPr snapToGrid="0">
      <p:cViewPr varScale="1">
        <p:scale>
          <a:sx n="85" d="100"/>
          <a:sy n="85" d="100"/>
        </p:scale>
        <p:origin x="102" y="258"/>
      </p:cViewPr>
      <p:guideLst/>
    </p:cSldViewPr>
  </p:slideViewPr>
  <p:notesTextViewPr>
    <p:cViewPr>
      <p:scale>
        <a:sx n="1" d="1"/>
        <a:sy n="1" d="1"/>
      </p:scale>
      <p:origin x="0" y="0"/>
    </p:cViewPr>
  </p:notesTextViewPr>
  <p:notesViewPr>
    <p:cSldViewPr snapToGrid="0">
      <p:cViewPr varScale="1">
        <p:scale>
          <a:sx n="83" d="100"/>
          <a:sy n="83"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hyperlink" Target="http://www.corestandards.org/Math/Content/8/SP/A/3/" TargetMode="External"/></Relationships>
</file>

<file path=ppt/diagrams/_rels/data11.xml.rels><?xml version="1.0" encoding="UTF-8" standalone="yes"?>
<Relationships xmlns="http://schemas.openxmlformats.org/package/2006/relationships"><Relationship Id="rId1" Type="http://schemas.openxmlformats.org/officeDocument/2006/relationships/hyperlink" Target="http://www.corestandards.org/Math/Content/8/SP/A/4/"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www.corestandards.org/Math/Content/HSS/ID/A/4/" TargetMode="External"/></Relationships>
</file>

<file path=ppt/diagrams/_rels/data15.xml.rels><?xml version="1.0" encoding="UTF-8" standalone="yes"?>
<Relationships xmlns="http://schemas.openxmlformats.org/package/2006/relationships"><Relationship Id="rId2" Type="http://schemas.openxmlformats.org/officeDocument/2006/relationships/hyperlink" Target="http://www.corestandards.org/Math/Content/HSS/ID/B/6/" TargetMode="External"/><Relationship Id="rId1" Type="http://schemas.openxmlformats.org/officeDocument/2006/relationships/hyperlink" Target="http://www.corestandards.org/Math/Content/HSS/ID/B/5/" TargetMode="External"/></Relationships>
</file>

<file path=ppt/diagrams/_rels/data16.xml.rels><?xml version="1.0" encoding="UTF-8" standalone="yes"?>
<Relationships xmlns="http://schemas.openxmlformats.org/package/2006/relationships"><Relationship Id="rId1" Type="http://schemas.openxmlformats.org/officeDocument/2006/relationships/hyperlink" Target="http://www.corestandards.org/Math/Content/HSS/ID/C/9/" TargetMode="External"/></Relationships>
</file>

<file path=ppt/diagrams/_rels/data17.xml.rels><?xml version="1.0" encoding="UTF-8" standalone="yes"?>
<Relationships xmlns="http://schemas.openxmlformats.org/package/2006/relationships"><Relationship Id="rId2" Type="http://schemas.openxmlformats.org/officeDocument/2006/relationships/hyperlink" Target="http://www.corestandards.org/Math/Content/HSS/IC/A/2/" TargetMode="External"/><Relationship Id="rId1" Type="http://schemas.openxmlformats.org/officeDocument/2006/relationships/hyperlink" Target="http://www.corestandards.org/Math/Content/HSS/IC/A/1/" TargetMode="External"/></Relationships>
</file>

<file path=ppt/diagrams/_rels/data18.xml.rels><?xml version="1.0" encoding="UTF-8" standalone="yes"?>
<Relationships xmlns="http://schemas.openxmlformats.org/package/2006/relationships"><Relationship Id="rId3" Type="http://schemas.openxmlformats.org/officeDocument/2006/relationships/hyperlink" Target="http://www.corestandards.org/Math/Content/HSS/IC/B/5/" TargetMode="External"/><Relationship Id="rId2" Type="http://schemas.openxmlformats.org/officeDocument/2006/relationships/hyperlink" Target="http://www.corestandards.org/Math/Content/HSS/IC/B/4/" TargetMode="External"/><Relationship Id="rId1" Type="http://schemas.openxmlformats.org/officeDocument/2006/relationships/hyperlink" Target="http://www.corestandards.org/Math/Content/HSS/IC/B/3/" TargetMode="External"/></Relationships>
</file>

<file path=ppt/diagrams/_rels/data19.xml.rels><?xml version="1.0" encoding="UTF-8" standalone="yes"?>
<Relationships xmlns="http://schemas.openxmlformats.org/package/2006/relationships"><Relationship Id="rId2" Type="http://schemas.openxmlformats.org/officeDocument/2006/relationships/hyperlink" Target="http://www.corestandards.org/Math/Content/HSS/CP/A/5/" TargetMode="External"/><Relationship Id="rId1" Type="http://schemas.openxmlformats.org/officeDocument/2006/relationships/hyperlink" Target="http://www.corestandards.org/Math/Content/HSS/CP/A/4/" TargetMode="External"/></Relationships>
</file>

<file path=ppt/diagrams/_rels/data20.xml.rels><?xml version="1.0" encoding="UTF-8" standalone="yes"?>
<Relationships xmlns="http://schemas.openxmlformats.org/package/2006/relationships"><Relationship Id="rId2" Type="http://schemas.openxmlformats.org/officeDocument/2006/relationships/hyperlink" Target="http://www.corestandards.org/Math/Content/HSS/CP/B/7/" TargetMode="External"/><Relationship Id="rId1" Type="http://schemas.openxmlformats.org/officeDocument/2006/relationships/hyperlink" Target="http://www.corestandards.org/Math/Content/HSS/CP/B/6/" TargetMode="External"/></Relationships>
</file>

<file path=ppt/diagrams/_rels/data21.xml.rels><?xml version="1.0" encoding="UTF-8" standalone="yes"?>
<Relationships xmlns="http://schemas.openxmlformats.org/package/2006/relationships"><Relationship Id="rId2" Type="http://schemas.openxmlformats.org/officeDocument/2006/relationships/hyperlink" Target="http://www.corestandards.org/Math/Content/HSS/MD/A/4/" TargetMode="External"/><Relationship Id="rId1" Type="http://schemas.openxmlformats.org/officeDocument/2006/relationships/hyperlink" Target="http://www.corestandards.org/Math/Content/HSS/MD/A/1/" TargetMode="External"/></Relationships>
</file>

<file path=ppt/diagrams/_rels/data22.xml.rels><?xml version="1.0" encoding="UTF-8" standalone="yes"?>
<Relationships xmlns="http://schemas.openxmlformats.org/package/2006/relationships"><Relationship Id="rId2" Type="http://schemas.openxmlformats.org/officeDocument/2006/relationships/hyperlink" Target="http://www.corestandards.org/Math/Content/HSS/MD/B/7/" TargetMode="External"/><Relationship Id="rId1" Type="http://schemas.openxmlformats.org/officeDocument/2006/relationships/hyperlink" Target="http://www.corestandards.org/Math/Content/HSS/MD/B/5/"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www.corestandards.org/Math/Content/6/SP/A/2/" TargetMode="External"/><Relationship Id="rId1" Type="http://schemas.openxmlformats.org/officeDocument/2006/relationships/hyperlink" Target="http://www.corestandards.org/Math/Content/6/SP/A/1/"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www.corestandards.org/Math/Content/6/SP/B/5/"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http://www.corestandards.org/Math/Content/7/SP/A/2/" TargetMode="External"/><Relationship Id="rId1" Type="http://schemas.openxmlformats.org/officeDocument/2006/relationships/hyperlink" Target="http://www.corestandards.org/Math/Content/7/SP/A/1/"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www.corestandards.org/Math/Content/7/SP/B/4/" TargetMode="External"/><Relationship Id="rId1" Type="http://schemas.openxmlformats.org/officeDocument/2006/relationships/hyperlink" Target="http://www.corestandards.org/Math/Content/7/SP/B/3/"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www.corestandards.org/Math/Content/7/SP/C/7/"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www.corestandards.org/Math/Content/7/SP/C/8/"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www.corestandards.org/Math/Content/8/SP/A/2/"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www.corestandards.org/Math/Content/8/SP/A/3/"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www.corestandards.org/Math/Content/8/SP/A/4/"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www.corestandards.org/Math/Content/HSS/ID/A/4/" TargetMode="External"/></Relationships>
</file>

<file path=ppt/diagrams/_rels/drawing15.xml.rels><?xml version="1.0" encoding="UTF-8" standalone="yes"?>
<Relationships xmlns="http://schemas.openxmlformats.org/package/2006/relationships"><Relationship Id="rId2" Type="http://schemas.openxmlformats.org/officeDocument/2006/relationships/hyperlink" Target="http://www.corestandards.org/Math/Content/HSS/ID/B/6/" TargetMode="External"/><Relationship Id="rId1" Type="http://schemas.openxmlformats.org/officeDocument/2006/relationships/hyperlink" Target="http://www.corestandards.org/Math/Content/HSS/ID/B/5/" TargetMode="External"/></Relationships>
</file>

<file path=ppt/diagrams/_rels/drawing16.xml.rels><?xml version="1.0" encoding="UTF-8" standalone="yes"?>
<Relationships xmlns="http://schemas.openxmlformats.org/package/2006/relationships"><Relationship Id="rId1" Type="http://schemas.openxmlformats.org/officeDocument/2006/relationships/hyperlink" Target="http://www.corestandards.org/Math/Content/HSS/ID/C/9/" TargetMode="External"/></Relationships>
</file>

<file path=ppt/diagrams/_rels/drawing17.xml.rels><?xml version="1.0" encoding="UTF-8" standalone="yes"?>
<Relationships xmlns="http://schemas.openxmlformats.org/package/2006/relationships"><Relationship Id="rId2" Type="http://schemas.openxmlformats.org/officeDocument/2006/relationships/hyperlink" Target="http://www.corestandards.org/Math/Content/HSS/IC/A/2/" TargetMode="External"/><Relationship Id="rId1" Type="http://schemas.openxmlformats.org/officeDocument/2006/relationships/hyperlink" Target="http://www.corestandards.org/Math/Content/HSS/IC/A/1/" TargetMode="External"/></Relationships>
</file>

<file path=ppt/diagrams/_rels/drawing18.xml.rels><?xml version="1.0" encoding="UTF-8" standalone="yes"?>
<Relationships xmlns="http://schemas.openxmlformats.org/package/2006/relationships"><Relationship Id="rId3" Type="http://schemas.openxmlformats.org/officeDocument/2006/relationships/hyperlink" Target="http://www.corestandards.org/Math/Content/HSS/IC/B/5/" TargetMode="External"/><Relationship Id="rId2" Type="http://schemas.openxmlformats.org/officeDocument/2006/relationships/hyperlink" Target="http://www.corestandards.org/Math/Content/HSS/IC/B/4/" TargetMode="External"/><Relationship Id="rId1" Type="http://schemas.openxmlformats.org/officeDocument/2006/relationships/hyperlink" Target="http://www.corestandards.org/Math/Content/HSS/IC/B/3/" TargetMode="External"/></Relationships>
</file>

<file path=ppt/diagrams/_rels/drawing19.xml.rels><?xml version="1.0" encoding="UTF-8" standalone="yes"?>
<Relationships xmlns="http://schemas.openxmlformats.org/package/2006/relationships"><Relationship Id="rId2" Type="http://schemas.openxmlformats.org/officeDocument/2006/relationships/hyperlink" Target="http://www.corestandards.org/Math/Content/HSS/CP/A/5/" TargetMode="External"/><Relationship Id="rId1" Type="http://schemas.openxmlformats.org/officeDocument/2006/relationships/hyperlink" Target="http://www.corestandards.org/Math/Content/HSS/CP/A/4/" TargetMode="External"/></Relationships>
</file>

<file path=ppt/diagrams/_rels/drawing20.xml.rels><?xml version="1.0" encoding="UTF-8" standalone="yes"?>
<Relationships xmlns="http://schemas.openxmlformats.org/package/2006/relationships"><Relationship Id="rId2" Type="http://schemas.openxmlformats.org/officeDocument/2006/relationships/hyperlink" Target="http://www.corestandards.org/Math/Content/HSS/CP/B/7/" TargetMode="External"/><Relationship Id="rId1" Type="http://schemas.openxmlformats.org/officeDocument/2006/relationships/hyperlink" Target="http://www.corestandards.org/Math/Content/HSS/CP/B/6/" TargetMode="External"/></Relationships>
</file>

<file path=ppt/diagrams/_rels/drawing21.xml.rels><?xml version="1.0" encoding="UTF-8" standalone="yes"?>
<Relationships xmlns="http://schemas.openxmlformats.org/package/2006/relationships"><Relationship Id="rId2" Type="http://schemas.openxmlformats.org/officeDocument/2006/relationships/hyperlink" Target="http://www.corestandards.org/Math/Content/HSS/MD/A/4/" TargetMode="External"/><Relationship Id="rId1" Type="http://schemas.openxmlformats.org/officeDocument/2006/relationships/hyperlink" Target="http://www.corestandards.org/Math/Content/HSS/MD/A/1/" TargetMode="External"/></Relationships>
</file>

<file path=ppt/diagrams/_rels/drawing22.xml.rels><?xml version="1.0" encoding="UTF-8" standalone="yes"?>
<Relationships xmlns="http://schemas.openxmlformats.org/package/2006/relationships"><Relationship Id="rId2" Type="http://schemas.openxmlformats.org/officeDocument/2006/relationships/hyperlink" Target="http://www.corestandards.org/Math/Content/HSS/MD/B/7/" TargetMode="External"/><Relationship Id="rId1" Type="http://schemas.openxmlformats.org/officeDocument/2006/relationships/hyperlink" Target="http://www.corestandards.org/Math/Content/HSS/MD/B/5/"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www.corestandards.org/Math/Content/6/SP/A/2/" TargetMode="External"/><Relationship Id="rId1" Type="http://schemas.openxmlformats.org/officeDocument/2006/relationships/hyperlink" Target="http://www.corestandards.org/Math/Content/6/SP/A/1/"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corestandards.org/Math/Content/6/SP/B/5/"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www.corestandards.org/Math/Content/7/SP/A/2/" TargetMode="External"/><Relationship Id="rId1" Type="http://schemas.openxmlformats.org/officeDocument/2006/relationships/hyperlink" Target="http://www.corestandards.org/Math/Content/7/SP/A/1/"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www.corestandards.org/Math/Content/7/SP/B/4/" TargetMode="External"/><Relationship Id="rId1" Type="http://schemas.openxmlformats.org/officeDocument/2006/relationships/hyperlink" Target="http://www.corestandards.org/Math/Content/7/SP/B/3/"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www.corestandards.org/Math/Content/7/SP/C/7/"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www.corestandards.org/Math/Content/7/SP/C/8/"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www.corestandards.org/Math/Content/8/SP/A/2/"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AB8AD6-2622-499D-8D57-D4ACEB93819F}" type="doc">
      <dgm:prSet loTypeId="urn:microsoft.com/office/officeart/2005/8/layout/orgChart1" loCatId="hierarchy" qsTypeId="urn:microsoft.com/office/officeart/2005/8/quickstyle/3d1" qsCatId="3D" csTypeId="urn:microsoft.com/office/officeart/2005/8/colors/colorful3" csCatId="colorful" phldr="1"/>
      <dgm:spPr/>
      <dgm:t>
        <a:bodyPr/>
        <a:lstStyle/>
        <a:p>
          <a:endParaRPr lang="en-US"/>
        </a:p>
      </dgm:t>
    </dgm:pt>
    <dgm:pt modelId="{EEBC430D-4887-4480-AA13-11FA707C9AA0}">
      <dgm:prSet phldrT="[Text]"/>
      <dgm:spPr/>
      <dgm:t>
        <a:bodyPr/>
        <a:lstStyle/>
        <a:p>
          <a:r>
            <a:rPr lang="en-US" dirty="0" smtClean="0"/>
            <a:t>Common Core Standards</a:t>
          </a:r>
          <a:endParaRPr lang="en-US" dirty="0"/>
        </a:p>
      </dgm:t>
    </dgm:pt>
    <dgm:pt modelId="{CE24420B-790A-4F52-BABC-AF1A28C15D6A}" type="parTrans" cxnId="{C5981DD6-F768-4FDD-BD2F-44712C975B14}">
      <dgm:prSet/>
      <dgm:spPr/>
      <dgm:t>
        <a:bodyPr/>
        <a:lstStyle/>
        <a:p>
          <a:endParaRPr lang="en-US"/>
        </a:p>
      </dgm:t>
    </dgm:pt>
    <dgm:pt modelId="{1BD59BB2-FF71-4B4F-986B-6F76E49608EE}" type="sibTrans" cxnId="{C5981DD6-F768-4FDD-BD2F-44712C975B14}">
      <dgm:prSet/>
      <dgm:spPr/>
      <dgm:t>
        <a:bodyPr/>
        <a:lstStyle/>
        <a:p>
          <a:endParaRPr lang="en-US"/>
        </a:p>
      </dgm:t>
    </dgm:pt>
    <dgm:pt modelId="{00116B49-F385-4293-AF36-26CD14409794}">
      <dgm:prSet phldrT="[Text]"/>
      <dgm:spPr/>
      <dgm:t>
        <a:bodyPr/>
        <a:lstStyle/>
        <a:p>
          <a:r>
            <a:rPr lang="en-US" dirty="0" smtClean="0"/>
            <a:t>English Language Arts/ Literacy</a:t>
          </a:r>
          <a:endParaRPr lang="en-US" dirty="0"/>
        </a:p>
      </dgm:t>
    </dgm:pt>
    <dgm:pt modelId="{BB79EBF7-C4B4-455F-9D9F-697E35C287E8}" type="parTrans" cxnId="{E2A08A17-C94A-4822-82B2-AF58AAC76225}">
      <dgm:prSet/>
      <dgm:spPr/>
      <dgm:t>
        <a:bodyPr/>
        <a:lstStyle/>
        <a:p>
          <a:endParaRPr lang="en-US"/>
        </a:p>
      </dgm:t>
    </dgm:pt>
    <dgm:pt modelId="{9F646DB1-C37E-460B-B4F1-E12BCA3B8303}" type="sibTrans" cxnId="{E2A08A17-C94A-4822-82B2-AF58AAC76225}">
      <dgm:prSet/>
      <dgm:spPr/>
      <dgm:t>
        <a:bodyPr/>
        <a:lstStyle/>
        <a:p>
          <a:endParaRPr lang="en-US"/>
        </a:p>
      </dgm:t>
    </dgm:pt>
    <dgm:pt modelId="{7666000E-EADA-4766-8D88-7D253EC03868}">
      <dgm:prSet phldrT="[Text]"/>
      <dgm:spPr/>
      <dgm:t>
        <a:bodyPr/>
        <a:lstStyle/>
        <a:p>
          <a:r>
            <a:rPr lang="en-US" dirty="0" smtClean="0"/>
            <a:t>Mathematics</a:t>
          </a:r>
          <a:endParaRPr lang="en-US" dirty="0"/>
        </a:p>
      </dgm:t>
    </dgm:pt>
    <dgm:pt modelId="{698C4A10-EC26-4A92-B30C-FB131A9950F4}" type="parTrans" cxnId="{FAE6B814-C013-4D82-94B7-2D86F09DF89C}">
      <dgm:prSet/>
      <dgm:spPr/>
      <dgm:t>
        <a:bodyPr/>
        <a:lstStyle/>
        <a:p>
          <a:endParaRPr lang="en-US"/>
        </a:p>
      </dgm:t>
    </dgm:pt>
    <dgm:pt modelId="{3EB0BD6E-B604-459C-A251-85CE4B1B25B8}" type="sibTrans" cxnId="{FAE6B814-C013-4D82-94B7-2D86F09DF89C}">
      <dgm:prSet/>
      <dgm:spPr/>
      <dgm:t>
        <a:bodyPr/>
        <a:lstStyle/>
        <a:p>
          <a:endParaRPr lang="en-US"/>
        </a:p>
      </dgm:t>
    </dgm:pt>
    <dgm:pt modelId="{AFBD5816-5CCF-43D7-9B55-9EBF80867C34}">
      <dgm:prSet/>
      <dgm:spPr/>
      <dgm:t>
        <a:bodyPr/>
        <a:lstStyle/>
        <a:p>
          <a:r>
            <a:rPr lang="en-US" dirty="0" smtClean="0"/>
            <a:t>Process Standards</a:t>
          </a:r>
          <a:endParaRPr lang="en-US" dirty="0"/>
        </a:p>
      </dgm:t>
    </dgm:pt>
    <dgm:pt modelId="{0AC5B892-B12B-498B-ADA3-4E8ED1DFF14E}" type="parTrans" cxnId="{21CA2B71-E896-4644-B591-0FE6A50733C4}">
      <dgm:prSet/>
      <dgm:spPr/>
      <dgm:t>
        <a:bodyPr/>
        <a:lstStyle/>
        <a:p>
          <a:endParaRPr lang="en-US"/>
        </a:p>
      </dgm:t>
    </dgm:pt>
    <dgm:pt modelId="{1B6896EA-7400-4A8E-B707-8D666670D01F}" type="sibTrans" cxnId="{21CA2B71-E896-4644-B591-0FE6A50733C4}">
      <dgm:prSet/>
      <dgm:spPr/>
      <dgm:t>
        <a:bodyPr/>
        <a:lstStyle/>
        <a:p>
          <a:endParaRPr lang="en-US"/>
        </a:p>
      </dgm:t>
    </dgm:pt>
    <dgm:pt modelId="{DE49FD3C-AC93-4433-88D8-AC4B2DA799C6}">
      <dgm:prSet/>
      <dgm:spPr/>
      <dgm:t>
        <a:bodyPr/>
        <a:lstStyle/>
        <a:p>
          <a:r>
            <a:rPr lang="en-US" dirty="0" smtClean="0"/>
            <a:t>Content Standards</a:t>
          </a:r>
          <a:endParaRPr lang="en-US" dirty="0"/>
        </a:p>
      </dgm:t>
    </dgm:pt>
    <dgm:pt modelId="{33EC54AC-4E5D-4CE8-B4BD-D83D8E86A3E2}" type="parTrans" cxnId="{9070FD2B-FAF3-4B94-B2E2-8E5D78A7D8C6}">
      <dgm:prSet/>
      <dgm:spPr/>
      <dgm:t>
        <a:bodyPr/>
        <a:lstStyle/>
        <a:p>
          <a:endParaRPr lang="en-US"/>
        </a:p>
      </dgm:t>
    </dgm:pt>
    <dgm:pt modelId="{1CD23AAD-8DA5-4B5D-8CF3-CAAF34B01411}" type="sibTrans" cxnId="{9070FD2B-FAF3-4B94-B2E2-8E5D78A7D8C6}">
      <dgm:prSet/>
      <dgm:spPr/>
      <dgm:t>
        <a:bodyPr/>
        <a:lstStyle/>
        <a:p>
          <a:endParaRPr lang="en-US"/>
        </a:p>
      </dgm:t>
    </dgm:pt>
    <dgm:pt modelId="{A369E13A-B185-4194-A4CE-D320524C802B}" type="pres">
      <dgm:prSet presAssocID="{D1AB8AD6-2622-499D-8D57-D4ACEB93819F}" presName="hierChild1" presStyleCnt="0">
        <dgm:presLayoutVars>
          <dgm:orgChart val="1"/>
          <dgm:chPref val="1"/>
          <dgm:dir/>
          <dgm:animOne val="branch"/>
          <dgm:animLvl val="lvl"/>
          <dgm:resizeHandles/>
        </dgm:presLayoutVars>
      </dgm:prSet>
      <dgm:spPr/>
      <dgm:t>
        <a:bodyPr/>
        <a:lstStyle/>
        <a:p>
          <a:endParaRPr lang="en-US"/>
        </a:p>
      </dgm:t>
    </dgm:pt>
    <dgm:pt modelId="{3F63DC8E-26C4-494F-BFB4-4B144CBDC4AC}" type="pres">
      <dgm:prSet presAssocID="{EEBC430D-4887-4480-AA13-11FA707C9AA0}" presName="hierRoot1" presStyleCnt="0">
        <dgm:presLayoutVars>
          <dgm:hierBranch val="init"/>
        </dgm:presLayoutVars>
      </dgm:prSet>
      <dgm:spPr/>
    </dgm:pt>
    <dgm:pt modelId="{E8882EB2-70CB-41F6-8FA5-E8FBEAD39116}" type="pres">
      <dgm:prSet presAssocID="{EEBC430D-4887-4480-AA13-11FA707C9AA0}" presName="rootComposite1" presStyleCnt="0"/>
      <dgm:spPr/>
    </dgm:pt>
    <dgm:pt modelId="{7C29A561-4B4A-4A81-AFA7-8A432230054C}" type="pres">
      <dgm:prSet presAssocID="{EEBC430D-4887-4480-AA13-11FA707C9AA0}" presName="rootText1" presStyleLbl="node0" presStyleIdx="0" presStyleCnt="1" custLinFactNeighborX="-375" custLinFactNeighborY="19962">
        <dgm:presLayoutVars>
          <dgm:chPref val="3"/>
        </dgm:presLayoutVars>
      </dgm:prSet>
      <dgm:spPr/>
      <dgm:t>
        <a:bodyPr/>
        <a:lstStyle/>
        <a:p>
          <a:endParaRPr lang="en-US"/>
        </a:p>
      </dgm:t>
    </dgm:pt>
    <dgm:pt modelId="{8D084626-E8E6-4D3D-A25C-841463FF747F}" type="pres">
      <dgm:prSet presAssocID="{EEBC430D-4887-4480-AA13-11FA707C9AA0}" presName="rootConnector1" presStyleLbl="node1" presStyleIdx="0" presStyleCnt="0"/>
      <dgm:spPr/>
      <dgm:t>
        <a:bodyPr/>
        <a:lstStyle/>
        <a:p>
          <a:endParaRPr lang="en-US"/>
        </a:p>
      </dgm:t>
    </dgm:pt>
    <dgm:pt modelId="{EE9F023E-2F98-4538-A9C4-D3B8BD0AA405}" type="pres">
      <dgm:prSet presAssocID="{EEBC430D-4887-4480-AA13-11FA707C9AA0}" presName="hierChild2" presStyleCnt="0"/>
      <dgm:spPr/>
    </dgm:pt>
    <dgm:pt modelId="{EFE8DBAF-8DAB-4843-9D04-63107E164144}" type="pres">
      <dgm:prSet presAssocID="{BB79EBF7-C4B4-455F-9D9F-697E35C287E8}" presName="Name37" presStyleLbl="parChTrans1D2" presStyleIdx="0" presStyleCnt="2"/>
      <dgm:spPr/>
      <dgm:t>
        <a:bodyPr/>
        <a:lstStyle/>
        <a:p>
          <a:endParaRPr lang="en-US"/>
        </a:p>
      </dgm:t>
    </dgm:pt>
    <dgm:pt modelId="{E4BFF54F-91D1-442E-B872-918B8C45B96A}" type="pres">
      <dgm:prSet presAssocID="{00116B49-F385-4293-AF36-26CD14409794}" presName="hierRoot2" presStyleCnt="0">
        <dgm:presLayoutVars>
          <dgm:hierBranch val="init"/>
        </dgm:presLayoutVars>
      </dgm:prSet>
      <dgm:spPr/>
    </dgm:pt>
    <dgm:pt modelId="{A4C1A587-D798-46C6-8ADC-421CCB1814D5}" type="pres">
      <dgm:prSet presAssocID="{00116B49-F385-4293-AF36-26CD14409794}" presName="rootComposite" presStyleCnt="0"/>
      <dgm:spPr/>
    </dgm:pt>
    <dgm:pt modelId="{364D9620-858D-4873-AB76-576C1BFE7C72}" type="pres">
      <dgm:prSet presAssocID="{00116B49-F385-4293-AF36-26CD14409794}" presName="rootText" presStyleLbl="node2" presStyleIdx="0" presStyleCnt="2" custLinFactNeighborX="417" custLinFactNeighborY="17871">
        <dgm:presLayoutVars>
          <dgm:chPref val="3"/>
        </dgm:presLayoutVars>
      </dgm:prSet>
      <dgm:spPr/>
      <dgm:t>
        <a:bodyPr/>
        <a:lstStyle/>
        <a:p>
          <a:endParaRPr lang="en-US"/>
        </a:p>
      </dgm:t>
    </dgm:pt>
    <dgm:pt modelId="{FA2E90CD-A31F-49C9-B002-79A0445A7AD2}" type="pres">
      <dgm:prSet presAssocID="{00116B49-F385-4293-AF36-26CD14409794}" presName="rootConnector" presStyleLbl="node2" presStyleIdx="0" presStyleCnt="2"/>
      <dgm:spPr/>
      <dgm:t>
        <a:bodyPr/>
        <a:lstStyle/>
        <a:p>
          <a:endParaRPr lang="en-US"/>
        </a:p>
      </dgm:t>
    </dgm:pt>
    <dgm:pt modelId="{C2A6793E-2155-4F5B-A56B-CD520DF4D007}" type="pres">
      <dgm:prSet presAssocID="{00116B49-F385-4293-AF36-26CD14409794}" presName="hierChild4" presStyleCnt="0"/>
      <dgm:spPr/>
    </dgm:pt>
    <dgm:pt modelId="{37B418CC-6FDC-4069-96FE-DB10719F98A0}" type="pres">
      <dgm:prSet presAssocID="{00116B49-F385-4293-AF36-26CD14409794}" presName="hierChild5" presStyleCnt="0"/>
      <dgm:spPr/>
    </dgm:pt>
    <dgm:pt modelId="{8E28BEDD-8A02-4317-8EF5-1DED7EBF30F0}" type="pres">
      <dgm:prSet presAssocID="{698C4A10-EC26-4A92-B30C-FB131A9950F4}" presName="Name37" presStyleLbl="parChTrans1D2" presStyleIdx="1" presStyleCnt="2"/>
      <dgm:spPr/>
      <dgm:t>
        <a:bodyPr/>
        <a:lstStyle/>
        <a:p>
          <a:endParaRPr lang="en-US"/>
        </a:p>
      </dgm:t>
    </dgm:pt>
    <dgm:pt modelId="{8062187B-D769-432C-954F-90C249AAEE6D}" type="pres">
      <dgm:prSet presAssocID="{7666000E-EADA-4766-8D88-7D253EC03868}" presName="hierRoot2" presStyleCnt="0">
        <dgm:presLayoutVars>
          <dgm:hierBranch val="hang"/>
        </dgm:presLayoutVars>
      </dgm:prSet>
      <dgm:spPr/>
    </dgm:pt>
    <dgm:pt modelId="{7443F866-7DBE-4439-B786-470299ECACC1}" type="pres">
      <dgm:prSet presAssocID="{7666000E-EADA-4766-8D88-7D253EC03868}" presName="rootComposite" presStyleCnt="0"/>
      <dgm:spPr/>
    </dgm:pt>
    <dgm:pt modelId="{E1FFC44B-292F-45E3-B15A-E67AF3A72FF7}" type="pres">
      <dgm:prSet presAssocID="{7666000E-EADA-4766-8D88-7D253EC03868}" presName="rootText" presStyleLbl="node2" presStyleIdx="1" presStyleCnt="2" custLinFactNeighborX="417" custLinFactNeighborY="17871">
        <dgm:presLayoutVars>
          <dgm:chPref val="3"/>
        </dgm:presLayoutVars>
      </dgm:prSet>
      <dgm:spPr/>
      <dgm:t>
        <a:bodyPr/>
        <a:lstStyle/>
        <a:p>
          <a:endParaRPr lang="en-US"/>
        </a:p>
      </dgm:t>
    </dgm:pt>
    <dgm:pt modelId="{28CEB189-E261-4BB4-B3F7-BFB032D027D7}" type="pres">
      <dgm:prSet presAssocID="{7666000E-EADA-4766-8D88-7D253EC03868}" presName="rootConnector" presStyleLbl="node2" presStyleIdx="1" presStyleCnt="2"/>
      <dgm:spPr/>
      <dgm:t>
        <a:bodyPr/>
        <a:lstStyle/>
        <a:p>
          <a:endParaRPr lang="en-US"/>
        </a:p>
      </dgm:t>
    </dgm:pt>
    <dgm:pt modelId="{873DC04A-6CB0-4023-8588-36A25DB7207F}" type="pres">
      <dgm:prSet presAssocID="{7666000E-EADA-4766-8D88-7D253EC03868}" presName="hierChild4" presStyleCnt="0"/>
      <dgm:spPr/>
    </dgm:pt>
    <dgm:pt modelId="{12F9D2EB-88DA-490B-A34B-A01434763B35}" type="pres">
      <dgm:prSet presAssocID="{0AC5B892-B12B-498B-ADA3-4E8ED1DFF14E}" presName="Name48" presStyleLbl="parChTrans1D3" presStyleIdx="0" presStyleCnt="2"/>
      <dgm:spPr/>
      <dgm:t>
        <a:bodyPr/>
        <a:lstStyle/>
        <a:p>
          <a:endParaRPr lang="en-US"/>
        </a:p>
      </dgm:t>
    </dgm:pt>
    <dgm:pt modelId="{534ABCA8-17A7-4A41-99AC-5898A1164C48}" type="pres">
      <dgm:prSet presAssocID="{AFBD5816-5CCF-43D7-9B55-9EBF80867C34}" presName="hierRoot2" presStyleCnt="0">
        <dgm:presLayoutVars>
          <dgm:hierBranch val="init"/>
        </dgm:presLayoutVars>
      </dgm:prSet>
      <dgm:spPr/>
    </dgm:pt>
    <dgm:pt modelId="{6FB3F93B-25CA-41D7-B708-162A49C7F830}" type="pres">
      <dgm:prSet presAssocID="{AFBD5816-5CCF-43D7-9B55-9EBF80867C34}" presName="rootComposite" presStyleCnt="0"/>
      <dgm:spPr/>
    </dgm:pt>
    <dgm:pt modelId="{C1A96E3F-89A0-499E-90F7-12A592ED84AC}" type="pres">
      <dgm:prSet presAssocID="{AFBD5816-5CCF-43D7-9B55-9EBF80867C34}" presName="rootText" presStyleLbl="node3" presStyleIdx="0" presStyleCnt="2">
        <dgm:presLayoutVars>
          <dgm:chPref val="3"/>
        </dgm:presLayoutVars>
      </dgm:prSet>
      <dgm:spPr/>
      <dgm:t>
        <a:bodyPr/>
        <a:lstStyle/>
        <a:p>
          <a:endParaRPr lang="en-US"/>
        </a:p>
      </dgm:t>
    </dgm:pt>
    <dgm:pt modelId="{DE3E6592-03E5-4BC0-902D-9D9BED4261AD}" type="pres">
      <dgm:prSet presAssocID="{AFBD5816-5CCF-43D7-9B55-9EBF80867C34}" presName="rootConnector" presStyleLbl="node3" presStyleIdx="0" presStyleCnt="2"/>
      <dgm:spPr/>
      <dgm:t>
        <a:bodyPr/>
        <a:lstStyle/>
        <a:p>
          <a:endParaRPr lang="en-US"/>
        </a:p>
      </dgm:t>
    </dgm:pt>
    <dgm:pt modelId="{78541422-ED46-49BC-911E-2DC696B7FB03}" type="pres">
      <dgm:prSet presAssocID="{AFBD5816-5CCF-43D7-9B55-9EBF80867C34}" presName="hierChild4" presStyleCnt="0"/>
      <dgm:spPr/>
    </dgm:pt>
    <dgm:pt modelId="{A61B4DF1-0465-4F8C-B44D-154CC56F06EA}" type="pres">
      <dgm:prSet presAssocID="{AFBD5816-5CCF-43D7-9B55-9EBF80867C34}" presName="hierChild5" presStyleCnt="0"/>
      <dgm:spPr/>
    </dgm:pt>
    <dgm:pt modelId="{64897E4D-0E8B-4FC1-BDF0-C14B1A5E3334}" type="pres">
      <dgm:prSet presAssocID="{33EC54AC-4E5D-4CE8-B4BD-D83D8E86A3E2}" presName="Name48" presStyleLbl="parChTrans1D3" presStyleIdx="1" presStyleCnt="2"/>
      <dgm:spPr/>
      <dgm:t>
        <a:bodyPr/>
        <a:lstStyle/>
        <a:p>
          <a:endParaRPr lang="en-US"/>
        </a:p>
      </dgm:t>
    </dgm:pt>
    <dgm:pt modelId="{72C1AB78-2708-4514-B57D-BF5EFEDEE227}" type="pres">
      <dgm:prSet presAssocID="{DE49FD3C-AC93-4433-88D8-AC4B2DA799C6}" presName="hierRoot2" presStyleCnt="0">
        <dgm:presLayoutVars>
          <dgm:hierBranch val="init"/>
        </dgm:presLayoutVars>
      </dgm:prSet>
      <dgm:spPr/>
    </dgm:pt>
    <dgm:pt modelId="{7CEAAB05-693A-42B4-880A-0E9B34A80DE6}" type="pres">
      <dgm:prSet presAssocID="{DE49FD3C-AC93-4433-88D8-AC4B2DA799C6}" presName="rootComposite" presStyleCnt="0"/>
      <dgm:spPr/>
    </dgm:pt>
    <dgm:pt modelId="{80E3E7C5-F9F0-4E94-8DB5-60370DD64F4B}" type="pres">
      <dgm:prSet presAssocID="{DE49FD3C-AC93-4433-88D8-AC4B2DA799C6}" presName="rootText" presStyleLbl="node3" presStyleIdx="1" presStyleCnt="2">
        <dgm:presLayoutVars>
          <dgm:chPref val="3"/>
        </dgm:presLayoutVars>
      </dgm:prSet>
      <dgm:spPr/>
      <dgm:t>
        <a:bodyPr/>
        <a:lstStyle/>
        <a:p>
          <a:endParaRPr lang="en-US"/>
        </a:p>
      </dgm:t>
    </dgm:pt>
    <dgm:pt modelId="{8379ECE8-F1E2-4BAB-A14C-7E1AFD534D78}" type="pres">
      <dgm:prSet presAssocID="{DE49FD3C-AC93-4433-88D8-AC4B2DA799C6}" presName="rootConnector" presStyleLbl="node3" presStyleIdx="1" presStyleCnt="2"/>
      <dgm:spPr/>
      <dgm:t>
        <a:bodyPr/>
        <a:lstStyle/>
        <a:p>
          <a:endParaRPr lang="en-US"/>
        </a:p>
      </dgm:t>
    </dgm:pt>
    <dgm:pt modelId="{00AC224F-6BFE-41BA-9C62-7829F94DAC79}" type="pres">
      <dgm:prSet presAssocID="{DE49FD3C-AC93-4433-88D8-AC4B2DA799C6}" presName="hierChild4" presStyleCnt="0"/>
      <dgm:spPr/>
    </dgm:pt>
    <dgm:pt modelId="{AD2AB8C8-2973-47C4-9AAC-667049A6267A}" type="pres">
      <dgm:prSet presAssocID="{DE49FD3C-AC93-4433-88D8-AC4B2DA799C6}" presName="hierChild5" presStyleCnt="0"/>
      <dgm:spPr/>
    </dgm:pt>
    <dgm:pt modelId="{4C4DD715-A423-4935-B740-C3B6CC566B3A}" type="pres">
      <dgm:prSet presAssocID="{7666000E-EADA-4766-8D88-7D253EC03868}" presName="hierChild5" presStyleCnt="0"/>
      <dgm:spPr/>
    </dgm:pt>
    <dgm:pt modelId="{D38B74DA-CF2D-4A49-B701-3B67463A775A}" type="pres">
      <dgm:prSet presAssocID="{EEBC430D-4887-4480-AA13-11FA707C9AA0}" presName="hierChild3" presStyleCnt="0"/>
      <dgm:spPr/>
    </dgm:pt>
  </dgm:ptLst>
  <dgm:cxnLst>
    <dgm:cxn modelId="{4F92C6AB-C433-4938-ABD2-0BFFCB37EA36}" type="presOf" srcId="{00116B49-F385-4293-AF36-26CD14409794}" destId="{364D9620-858D-4873-AB76-576C1BFE7C72}" srcOrd="0" destOrd="0" presId="urn:microsoft.com/office/officeart/2005/8/layout/orgChart1"/>
    <dgm:cxn modelId="{FAE3F9B0-B3E6-4175-9A90-804E061FD3FA}" type="presOf" srcId="{7666000E-EADA-4766-8D88-7D253EC03868}" destId="{28CEB189-E261-4BB4-B3F7-BFB032D027D7}" srcOrd="1" destOrd="0" presId="urn:microsoft.com/office/officeart/2005/8/layout/orgChart1"/>
    <dgm:cxn modelId="{E65D27BE-7F26-4140-B04E-2C461842E667}" type="presOf" srcId="{00116B49-F385-4293-AF36-26CD14409794}" destId="{FA2E90CD-A31F-49C9-B002-79A0445A7AD2}" srcOrd="1" destOrd="0" presId="urn:microsoft.com/office/officeart/2005/8/layout/orgChart1"/>
    <dgm:cxn modelId="{21CA2B71-E896-4644-B591-0FE6A50733C4}" srcId="{7666000E-EADA-4766-8D88-7D253EC03868}" destId="{AFBD5816-5CCF-43D7-9B55-9EBF80867C34}" srcOrd="0" destOrd="0" parTransId="{0AC5B892-B12B-498B-ADA3-4E8ED1DFF14E}" sibTransId="{1B6896EA-7400-4A8E-B707-8D666670D01F}"/>
    <dgm:cxn modelId="{587E7EBA-5D5B-4475-A461-C58F8D44C13E}" type="presOf" srcId="{698C4A10-EC26-4A92-B30C-FB131A9950F4}" destId="{8E28BEDD-8A02-4317-8EF5-1DED7EBF30F0}" srcOrd="0" destOrd="0" presId="urn:microsoft.com/office/officeart/2005/8/layout/orgChart1"/>
    <dgm:cxn modelId="{9070FD2B-FAF3-4B94-B2E2-8E5D78A7D8C6}" srcId="{7666000E-EADA-4766-8D88-7D253EC03868}" destId="{DE49FD3C-AC93-4433-88D8-AC4B2DA799C6}" srcOrd="1" destOrd="0" parTransId="{33EC54AC-4E5D-4CE8-B4BD-D83D8E86A3E2}" sibTransId="{1CD23AAD-8DA5-4B5D-8CF3-CAAF34B01411}"/>
    <dgm:cxn modelId="{E37B854D-63BE-42FC-BC49-81038A5B7EB4}" type="presOf" srcId="{7666000E-EADA-4766-8D88-7D253EC03868}" destId="{E1FFC44B-292F-45E3-B15A-E67AF3A72FF7}" srcOrd="0" destOrd="0" presId="urn:microsoft.com/office/officeart/2005/8/layout/orgChart1"/>
    <dgm:cxn modelId="{E2A08A17-C94A-4822-82B2-AF58AAC76225}" srcId="{EEBC430D-4887-4480-AA13-11FA707C9AA0}" destId="{00116B49-F385-4293-AF36-26CD14409794}" srcOrd="0" destOrd="0" parTransId="{BB79EBF7-C4B4-455F-9D9F-697E35C287E8}" sibTransId="{9F646DB1-C37E-460B-B4F1-E12BCA3B8303}"/>
    <dgm:cxn modelId="{3865CC7F-3E6A-45F7-8151-C3A5CC3F6E59}" type="presOf" srcId="{DE49FD3C-AC93-4433-88D8-AC4B2DA799C6}" destId="{80E3E7C5-F9F0-4E94-8DB5-60370DD64F4B}" srcOrd="0" destOrd="0" presId="urn:microsoft.com/office/officeart/2005/8/layout/orgChart1"/>
    <dgm:cxn modelId="{534FFCC1-14B7-4C67-9C00-44137088179C}" type="presOf" srcId="{33EC54AC-4E5D-4CE8-B4BD-D83D8E86A3E2}" destId="{64897E4D-0E8B-4FC1-BDF0-C14B1A5E3334}" srcOrd="0" destOrd="0" presId="urn:microsoft.com/office/officeart/2005/8/layout/orgChart1"/>
    <dgm:cxn modelId="{B394361C-1DF5-49BD-A930-882504C3ACD4}" type="presOf" srcId="{EEBC430D-4887-4480-AA13-11FA707C9AA0}" destId="{8D084626-E8E6-4D3D-A25C-841463FF747F}" srcOrd="1" destOrd="0" presId="urn:microsoft.com/office/officeart/2005/8/layout/orgChart1"/>
    <dgm:cxn modelId="{20E7F9CC-7C4C-4622-BB1C-E7DBFCE581B8}" type="presOf" srcId="{D1AB8AD6-2622-499D-8D57-D4ACEB93819F}" destId="{A369E13A-B185-4194-A4CE-D320524C802B}" srcOrd="0" destOrd="0" presId="urn:microsoft.com/office/officeart/2005/8/layout/orgChart1"/>
    <dgm:cxn modelId="{DDAFC48E-28E5-421F-8C75-6F8FCBC0B7F2}" type="presOf" srcId="{DE49FD3C-AC93-4433-88D8-AC4B2DA799C6}" destId="{8379ECE8-F1E2-4BAB-A14C-7E1AFD534D78}" srcOrd="1" destOrd="0" presId="urn:microsoft.com/office/officeart/2005/8/layout/orgChart1"/>
    <dgm:cxn modelId="{28D4C8CC-3BED-40C9-85C8-3C199DBAB578}" type="presOf" srcId="{BB79EBF7-C4B4-455F-9D9F-697E35C287E8}" destId="{EFE8DBAF-8DAB-4843-9D04-63107E164144}" srcOrd="0" destOrd="0" presId="urn:microsoft.com/office/officeart/2005/8/layout/orgChart1"/>
    <dgm:cxn modelId="{E66C66F3-22C6-4536-B27A-13071201F3C9}" type="presOf" srcId="{EEBC430D-4887-4480-AA13-11FA707C9AA0}" destId="{7C29A561-4B4A-4A81-AFA7-8A432230054C}" srcOrd="0" destOrd="0" presId="urn:microsoft.com/office/officeart/2005/8/layout/orgChart1"/>
    <dgm:cxn modelId="{FAE6B814-C013-4D82-94B7-2D86F09DF89C}" srcId="{EEBC430D-4887-4480-AA13-11FA707C9AA0}" destId="{7666000E-EADA-4766-8D88-7D253EC03868}" srcOrd="1" destOrd="0" parTransId="{698C4A10-EC26-4A92-B30C-FB131A9950F4}" sibTransId="{3EB0BD6E-B604-459C-A251-85CE4B1B25B8}"/>
    <dgm:cxn modelId="{C4E8520B-BFEA-4961-852B-857A42ACC0D3}" type="presOf" srcId="{AFBD5816-5CCF-43D7-9B55-9EBF80867C34}" destId="{DE3E6592-03E5-4BC0-902D-9D9BED4261AD}" srcOrd="1" destOrd="0" presId="urn:microsoft.com/office/officeart/2005/8/layout/orgChart1"/>
    <dgm:cxn modelId="{68FC6591-F42C-4BBE-BF15-5638770B3468}" type="presOf" srcId="{0AC5B892-B12B-498B-ADA3-4E8ED1DFF14E}" destId="{12F9D2EB-88DA-490B-A34B-A01434763B35}" srcOrd="0" destOrd="0" presId="urn:microsoft.com/office/officeart/2005/8/layout/orgChart1"/>
    <dgm:cxn modelId="{D293EE8F-1108-4072-B924-FA85745E3A13}" type="presOf" srcId="{AFBD5816-5CCF-43D7-9B55-9EBF80867C34}" destId="{C1A96E3F-89A0-499E-90F7-12A592ED84AC}" srcOrd="0" destOrd="0" presId="urn:microsoft.com/office/officeart/2005/8/layout/orgChart1"/>
    <dgm:cxn modelId="{C5981DD6-F768-4FDD-BD2F-44712C975B14}" srcId="{D1AB8AD6-2622-499D-8D57-D4ACEB93819F}" destId="{EEBC430D-4887-4480-AA13-11FA707C9AA0}" srcOrd="0" destOrd="0" parTransId="{CE24420B-790A-4F52-BABC-AF1A28C15D6A}" sibTransId="{1BD59BB2-FF71-4B4F-986B-6F76E49608EE}"/>
    <dgm:cxn modelId="{EB36BE19-EA8E-491A-A4E8-639913E9AA0A}" type="presParOf" srcId="{A369E13A-B185-4194-A4CE-D320524C802B}" destId="{3F63DC8E-26C4-494F-BFB4-4B144CBDC4AC}" srcOrd="0" destOrd="0" presId="urn:microsoft.com/office/officeart/2005/8/layout/orgChart1"/>
    <dgm:cxn modelId="{E3AB1AFD-44C4-4A80-838A-59472F7ADE55}" type="presParOf" srcId="{3F63DC8E-26C4-494F-BFB4-4B144CBDC4AC}" destId="{E8882EB2-70CB-41F6-8FA5-E8FBEAD39116}" srcOrd="0" destOrd="0" presId="urn:microsoft.com/office/officeart/2005/8/layout/orgChart1"/>
    <dgm:cxn modelId="{0947F796-65B3-4ECB-AD19-F10A68171F3F}" type="presParOf" srcId="{E8882EB2-70CB-41F6-8FA5-E8FBEAD39116}" destId="{7C29A561-4B4A-4A81-AFA7-8A432230054C}" srcOrd="0" destOrd="0" presId="urn:microsoft.com/office/officeart/2005/8/layout/orgChart1"/>
    <dgm:cxn modelId="{DB3DB470-B55F-4277-A4B8-2744656D6838}" type="presParOf" srcId="{E8882EB2-70CB-41F6-8FA5-E8FBEAD39116}" destId="{8D084626-E8E6-4D3D-A25C-841463FF747F}" srcOrd="1" destOrd="0" presId="urn:microsoft.com/office/officeart/2005/8/layout/orgChart1"/>
    <dgm:cxn modelId="{BEC80A79-55F3-4BE7-BE2E-37FA96216EC6}" type="presParOf" srcId="{3F63DC8E-26C4-494F-BFB4-4B144CBDC4AC}" destId="{EE9F023E-2F98-4538-A9C4-D3B8BD0AA405}" srcOrd="1" destOrd="0" presId="urn:microsoft.com/office/officeart/2005/8/layout/orgChart1"/>
    <dgm:cxn modelId="{6EC2BCD1-ED3C-4FF0-B8D1-1AA0DC824738}" type="presParOf" srcId="{EE9F023E-2F98-4538-A9C4-D3B8BD0AA405}" destId="{EFE8DBAF-8DAB-4843-9D04-63107E164144}" srcOrd="0" destOrd="0" presId="urn:microsoft.com/office/officeart/2005/8/layout/orgChart1"/>
    <dgm:cxn modelId="{155FB9DF-E478-41BE-9F63-7C2D0FCE5BF9}" type="presParOf" srcId="{EE9F023E-2F98-4538-A9C4-D3B8BD0AA405}" destId="{E4BFF54F-91D1-442E-B872-918B8C45B96A}" srcOrd="1" destOrd="0" presId="urn:microsoft.com/office/officeart/2005/8/layout/orgChart1"/>
    <dgm:cxn modelId="{D91E1EB8-4EB5-483D-A0ED-75B9B109FE9B}" type="presParOf" srcId="{E4BFF54F-91D1-442E-B872-918B8C45B96A}" destId="{A4C1A587-D798-46C6-8ADC-421CCB1814D5}" srcOrd="0" destOrd="0" presId="urn:microsoft.com/office/officeart/2005/8/layout/orgChart1"/>
    <dgm:cxn modelId="{6D6FF331-37BD-4207-84FF-60F82EA4317C}" type="presParOf" srcId="{A4C1A587-D798-46C6-8ADC-421CCB1814D5}" destId="{364D9620-858D-4873-AB76-576C1BFE7C72}" srcOrd="0" destOrd="0" presId="urn:microsoft.com/office/officeart/2005/8/layout/orgChart1"/>
    <dgm:cxn modelId="{F3476323-43AB-45A4-B640-0137C8652855}" type="presParOf" srcId="{A4C1A587-D798-46C6-8ADC-421CCB1814D5}" destId="{FA2E90CD-A31F-49C9-B002-79A0445A7AD2}" srcOrd="1" destOrd="0" presId="urn:microsoft.com/office/officeart/2005/8/layout/orgChart1"/>
    <dgm:cxn modelId="{5E6BF9C1-D76B-4197-A2A7-93861573FDBD}" type="presParOf" srcId="{E4BFF54F-91D1-442E-B872-918B8C45B96A}" destId="{C2A6793E-2155-4F5B-A56B-CD520DF4D007}" srcOrd="1" destOrd="0" presId="urn:microsoft.com/office/officeart/2005/8/layout/orgChart1"/>
    <dgm:cxn modelId="{469A9007-4706-4D57-BA11-942B11D30838}" type="presParOf" srcId="{E4BFF54F-91D1-442E-B872-918B8C45B96A}" destId="{37B418CC-6FDC-4069-96FE-DB10719F98A0}" srcOrd="2" destOrd="0" presId="urn:microsoft.com/office/officeart/2005/8/layout/orgChart1"/>
    <dgm:cxn modelId="{36C4A144-AE34-4FCE-AE6D-93D240F5CD3A}" type="presParOf" srcId="{EE9F023E-2F98-4538-A9C4-D3B8BD0AA405}" destId="{8E28BEDD-8A02-4317-8EF5-1DED7EBF30F0}" srcOrd="2" destOrd="0" presId="urn:microsoft.com/office/officeart/2005/8/layout/orgChart1"/>
    <dgm:cxn modelId="{006F8791-1D12-4B6C-8F32-4306A32ABA60}" type="presParOf" srcId="{EE9F023E-2F98-4538-A9C4-D3B8BD0AA405}" destId="{8062187B-D769-432C-954F-90C249AAEE6D}" srcOrd="3" destOrd="0" presId="urn:microsoft.com/office/officeart/2005/8/layout/orgChart1"/>
    <dgm:cxn modelId="{56130A31-C581-4B3C-9929-8A1C4EBE6AC0}" type="presParOf" srcId="{8062187B-D769-432C-954F-90C249AAEE6D}" destId="{7443F866-7DBE-4439-B786-470299ECACC1}" srcOrd="0" destOrd="0" presId="urn:microsoft.com/office/officeart/2005/8/layout/orgChart1"/>
    <dgm:cxn modelId="{7DFB443C-4C3A-4499-A3A5-12CA97556FC7}" type="presParOf" srcId="{7443F866-7DBE-4439-B786-470299ECACC1}" destId="{E1FFC44B-292F-45E3-B15A-E67AF3A72FF7}" srcOrd="0" destOrd="0" presId="urn:microsoft.com/office/officeart/2005/8/layout/orgChart1"/>
    <dgm:cxn modelId="{B3F9D4B9-89C2-4382-9A21-08088CD2E271}" type="presParOf" srcId="{7443F866-7DBE-4439-B786-470299ECACC1}" destId="{28CEB189-E261-4BB4-B3F7-BFB032D027D7}" srcOrd="1" destOrd="0" presId="urn:microsoft.com/office/officeart/2005/8/layout/orgChart1"/>
    <dgm:cxn modelId="{1AF8FB45-F3C3-4377-AED2-3E6A25A2A012}" type="presParOf" srcId="{8062187B-D769-432C-954F-90C249AAEE6D}" destId="{873DC04A-6CB0-4023-8588-36A25DB7207F}" srcOrd="1" destOrd="0" presId="urn:microsoft.com/office/officeart/2005/8/layout/orgChart1"/>
    <dgm:cxn modelId="{DBF59366-DF8B-4BA0-B0F0-47118B1DC225}" type="presParOf" srcId="{873DC04A-6CB0-4023-8588-36A25DB7207F}" destId="{12F9D2EB-88DA-490B-A34B-A01434763B35}" srcOrd="0" destOrd="0" presId="urn:microsoft.com/office/officeart/2005/8/layout/orgChart1"/>
    <dgm:cxn modelId="{03D8D6A1-41B0-412D-B330-826BAAB76C40}" type="presParOf" srcId="{873DC04A-6CB0-4023-8588-36A25DB7207F}" destId="{534ABCA8-17A7-4A41-99AC-5898A1164C48}" srcOrd="1" destOrd="0" presId="urn:microsoft.com/office/officeart/2005/8/layout/orgChart1"/>
    <dgm:cxn modelId="{3FE8E6EE-8502-4688-BECA-72C81F29DC26}" type="presParOf" srcId="{534ABCA8-17A7-4A41-99AC-5898A1164C48}" destId="{6FB3F93B-25CA-41D7-B708-162A49C7F830}" srcOrd="0" destOrd="0" presId="urn:microsoft.com/office/officeart/2005/8/layout/orgChart1"/>
    <dgm:cxn modelId="{DD6A7497-FAE7-4377-8434-44850673E84E}" type="presParOf" srcId="{6FB3F93B-25CA-41D7-B708-162A49C7F830}" destId="{C1A96E3F-89A0-499E-90F7-12A592ED84AC}" srcOrd="0" destOrd="0" presId="urn:microsoft.com/office/officeart/2005/8/layout/orgChart1"/>
    <dgm:cxn modelId="{8E811BF5-41FA-4CB8-9E68-19F59E2DC142}" type="presParOf" srcId="{6FB3F93B-25CA-41D7-B708-162A49C7F830}" destId="{DE3E6592-03E5-4BC0-902D-9D9BED4261AD}" srcOrd="1" destOrd="0" presId="urn:microsoft.com/office/officeart/2005/8/layout/orgChart1"/>
    <dgm:cxn modelId="{2C7134B3-9709-4414-A8B0-2024A4315C80}" type="presParOf" srcId="{534ABCA8-17A7-4A41-99AC-5898A1164C48}" destId="{78541422-ED46-49BC-911E-2DC696B7FB03}" srcOrd="1" destOrd="0" presId="urn:microsoft.com/office/officeart/2005/8/layout/orgChart1"/>
    <dgm:cxn modelId="{A906B857-B9F2-4B9A-8630-A09706359730}" type="presParOf" srcId="{534ABCA8-17A7-4A41-99AC-5898A1164C48}" destId="{A61B4DF1-0465-4F8C-B44D-154CC56F06EA}" srcOrd="2" destOrd="0" presId="urn:microsoft.com/office/officeart/2005/8/layout/orgChart1"/>
    <dgm:cxn modelId="{672F6E58-ECCD-4E2D-9D52-9D8A7A127E38}" type="presParOf" srcId="{873DC04A-6CB0-4023-8588-36A25DB7207F}" destId="{64897E4D-0E8B-4FC1-BDF0-C14B1A5E3334}" srcOrd="2" destOrd="0" presId="urn:microsoft.com/office/officeart/2005/8/layout/orgChart1"/>
    <dgm:cxn modelId="{79151958-6D76-4E40-B889-998C13368B7D}" type="presParOf" srcId="{873DC04A-6CB0-4023-8588-36A25DB7207F}" destId="{72C1AB78-2708-4514-B57D-BF5EFEDEE227}" srcOrd="3" destOrd="0" presId="urn:microsoft.com/office/officeart/2005/8/layout/orgChart1"/>
    <dgm:cxn modelId="{21706A55-96A4-473E-99F1-01158AF661F0}" type="presParOf" srcId="{72C1AB78-2708-4514-B57D-BF5EFEDEE227}" destId="{7CEAAB05-693A-42B4-880A-0E9B34A80DE6}" srcOrd="0" destOrd="0" presId="urn:microsoft.com/office/officeart/2005/8/layout/orgChart1"/>
    <dgm:cxn modelId="{58952951-E5B0-42EA-9681-87CE4D3A777D}" type="presParOf" srcId="{7CEAAB05-693A-42B4-880A-0E9B34A80DE6}" destId="{80E3E7C5-F9F0-4E94-8DB5-60370DD64F4B}" srcOrd="0" destOrd="0" presId="urn:microsoft.com/office/officeart/2005/8/layout/orgChart1"/>
    <dgm:cxn modelId="{96E632FD-7A21-47C0-9362-2CAB4C831C9D}" type="presParOf" srcId="{7CEAAB05-693A-42B4-880A-0E9B34A80DE6}" destId="{8379ECE8-F1E2-4BAB-A14C-7E1AFD534D78}" srcOrd="1" destOrd="0" presId="urn:microsoft.com/office/officeart/2005/8/layout/orgChart1"/>
    <dgm:cxn modelId="{ED534E64-2F4A-4721-9305-ABC7297A7EA7}" type="presParOf" srcId="{72C1AB78-2708-4514-B57D-BF5EFEDEE227}" destId="{00AC224F-6BFE-41BA-9C62-7829F94DAC79}" srcOrd="1" destOrd="0" presId="urn:microsoft.com/office/officeart/2005/8/layout/orgChart1"/>
    <dgm:cxn modelId="{1D3A67E9-1263-4F93-B01E-AD8BDE2B525E}" type="presParOf" srcId="{72C1AB78-2708-4514-B57D-BF5EFEDEE227}" destId="{AD2AB8C8-2973-47C4-9AAC-667049A6267A}" srcOrd="2" destOrd="0" presId="urn:microsoft.com/office/officeart/2005/8/layout/orgChart1"/>
    <dgm:cxn modelId="{ED249133-ADB4-41FA-AAF9-04FFFB017ADD}" type="presParOf" srcId="{8062187B-D769-432C-954F-90C249AAEE6D}" destId="{4C4DD715-A423-4935-B740-C3B6CC566B3A}" srcOrd="2" destOrd="0" presId="urn:microsoft.com/office/officeart/2005/8/layout/orgChart1"/>
    <dgm:cxn modelId="{8ECC4163-53AC-477E-8F0A-FF4486866C61}" type="presParOf" srcId="{3F63DC8E-26C4-494F-BFB4-4B144CBDC4AC}" destId="{D38B74DA-CF2D-4A49-B701-3B67463A775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6E4626-0336-4D96-A037-D423BDB90A6D}"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643285C2-2F77-48C6-9EDB-45963C0613BB}">
      <dgm:prSet/>
      <dgm:spPr/>
      <dgm:t>
        <a:bodyPr/>
        <a:lstStyle/>
        <a:p>
          <a:pPr rtl="0"/>
          <a:r>
            <a:rPr lang="en-US" b="0" dirty="0" smtClean="0"/>
            <a:t>Investigate patterns of association in bivariate data.</a:t>
          </a:r>
          <a:endParaRPr lang="en-US" b="0" dirty="0"/>
        </a:p>
      </dgm:t>
    </dgm:pt>
    <dgm:pt modelId="{D462EFE1-DB38-4393-A83C-834538C55219}" type="parTrans" cxnId="{264EF77B-1397-4C61-A7A5-2B345CE6B5F9}">
      <dgm:prSet/>
      <dgm:spPr/>
      <dgm:t>
        <a:bodyPr/>
        <a:lstStyle/>
        <a:p>
          <a:endParaRPr lang="en-US"/>
        </a:p>
      </dgm:t>
    </dgm:pt>
    <dgm:pt modelId="{81D6BC71-2B02-41A2-BDFF-252E20A26256}" type="sibTrans" cxnId="{264EF77B-1397-4C61-A7A5-2B345CE6B5F9}">
      <dgm:prSet/>
      <dgm:spPr/>
      <dgm:t>
        <a:bodyPr/>
        <a:lstStyle/>
        <a:p>
          <a:endParaRPr lang="en-US"/>
        </a:p>
      </dgm:t>
    </dgm:pt>
    <dgm:pt modelId="{DC7D7FBA-4730-4464-BB51-924382F77587}">
      <dgm:prSet/>
      <dgm:spPr/>
      <dgm:t>
        <a:bodyPr/>
        <a:lstStyle/>
        <a:p>
          <a:pPr rtl="0"/>
          <a:r>
            <a:rPr lang="en-US" dirty="0" smtClean="0">
              <a:hlinkClick xmlns:r="http://schemas.openxmlformats.org/officeDocument/2006/relationships" r:id="rId1"/>
            </a:rPr>
            <a:t>CCSS.MATH.CONTENT.8.SP.A.3</a:t>
          </a:r>
          <a:r>
            <a:rPr lang="en-US" dirty="0" smtClean="0"/>
            <a:t> Use the equation of a linear model to solve problems in the context of bivariate measurement data, </a:t>
          </a:r>
          <a:r>
            <a:rPr lang="en-US" b="1" dirty="0" smtClean="0">
              <a:solidFill>
                <a:srgbClr val="7030A0"/>
              </a:solidFill>
            </a:rPr>
            <a:t>interpreting the slope and intercept</a:t>
          </a:r>
          <a:r>
            <a:rPr lang="en-US" dirty="0" smtClean="0"/>
            <a:t>. </a:t>
          </a:r>
          <a:r>
            <a:rPr lang="en-US" i="1" dirty="0" smtClean="0"/>
            <a:t>For example, in a linear model for a biology experiment, interpret a slope of 1.5 cm/</a:t>
          </a:r>
          <a:r>
            <a:rPr lang="en-US" i="1" dirty="0" err="1" smtClean="0"/>
            <a:t>hr</a:t>
          </a:r>
          <a:r>
            <a:rPr lang="en-US" i="1" dirty="0" smtClean="0"/>
            <a:t> as meaning that an additional hour of sunlight each day is associated with an additional 1.5 cm in mature plant height</a:t>
          </a:r>
          <a:r>
            <a:rPr lang="en-US" dirty="0" smtClean="0"/>
            <a:t>.</a:t>
          </a:r>
          <a:endParaRPr lang="en-US" dirty="0"/>
        </a:p>
      </dgm:t>
    </dgm:pt>
    <dgm:pt modelId="{EA35791A-4E3F-4DBE-BC59-4EE04D039A8A}" type="parTrans" cxnId="{A746D8B2-9638-4B97-AB00-670D61D197BE}">
      <dgm:prSet/>
      <dgm:spPr/>
      <dgm:t>
        <a:bodyPr/>
        <a:lstStyle/>
        <a:p>
          <a:endParaRPr lang="en-US"/>
        </a:p>
      </dgm:t>
    </dgm:pt>
    <dgm:pt modelId="{3888234B-71AA-4C22-A8F1-D36C5C5BF727}" type="sibTrans" cxnId="{A746D8B2-9638-4B97-AB00-670D61D197BE}">
      <dgm:prSet/>
      <dgm:spPr/>
      <dgm:t>
        <a:bodyPr/>
        <a:lstStyle/>
        <a:p>
          <a:endParaRPr lang="en-US"/>
        </a:p>
      </dgm:t>
    </dgm:pt>
    <dgm:pt modelId="{F7A7EC3B-6335-4CE8-BAD6-5A6980EECBF3}" type="pres">
      <dgm:prSet presAssocID="{676E4626-0336-4D96-A037-D423BDB90A6D}" presName="linear" presStyleCnt="0">
        <dgm:presLayoutVars>
          <dgm:animLvl val="lvl"/>
          <dgm:resizeHandles val="exact"/>
        </dgm:presLayoutVars>
      </dgm:prSet>
      <dgm:spPr/>
      <dgm:t>
        <a:bodyPr/>
        <a:lstStyle/>
        <a:p>
          <a:endParaRPr lang="en-US"/>
        </a:p>
      </dgm:t>
    </dgm:pt>
    <dgm:pt modelId="{244E84C5-D1BE-4A2C-A633-1AC80214E88C}" type="pres">
      <dgm:prSet presAssocID="{643285C2-2F77-48C6-9EDB-45963C0613BB}" presName="parentText" presStyleLbl="node1" presStyleIdx="0" presStyleCnt="1">
        <dgm:presLayoutVars>
          <dgm:chMax val="0"/>
          <dgm:bulletEnabled val="1"/>
        </dgm:presLayoutVars>
      </dgm:prSet>
      <dgm:spPr/>
      <dgm:t>
        <a:bodyPr/>
        <a:lstStyle/>
        <a:p>
          <a:endParaRPr lang="en-US"/>
        </a:p>
      </dgm:t>
    </dgm:pt>
    <dgm:pt modelId="{86828E95-2926-4927-ADED-CB185AC32346}" type="pres">
      <dgm:prSet presAssocID="{643285C2-2F77-48C6-9EDB-45963C0613BB}" presName="childText" presStyleLbl="revTx" presStyleIdx="0" presStyleCnt="1">
        <dgm:presLayoutVars>
          <dgm:bulletEnabled val="1"/>
        </dgm:presLayoutVars>
      </dgm:prSet>
      <dgm:spPr/>
      <dgm:t>
        <a:bodyPr/>
        <a:lstStyle/>
        <a:p>
          <a:endParaRPr lang="en-US"/>
        </a:p>
      </dgm:t>
    </dgm:pt>
  </dgm:ptLst>
  <dgm:cxnLst>
    <dgm:cxn modelId="{CED2D94A-768D-4156-8463-BF19D9B54331}" type="presOf" srcId="{DC7D7FBA-4730-4464-BB51-924382F77587}" destId="{86828E95-2926-4927-ADED-CB185AC32346}" srcOrd="0" destOrd="0" presId="urn:microsoft.com/office/officeart/2005/8/layout/vList2"/>
    <dgm:cxn modelId="{264EF77B-1397-4C61-A7A5-2B345CE6B5F9}" srcId="{676E4626-0336-4D96-A037-D423BDB90A6D}" destId="{643285C2-2F77-48C6-9EDB-45963C0613BB}" srcOrd="0" destOrd="0" parTransId="{D462EFE1-DB38-4393-A83C-834538C55219}" sibTransId="{81D6BC71-2B02-41A2-BDFF-252E20A26256}"/>
    <dgm:cxn modelId="{A746D8B2-9638-4B97-AB00-670D61D197BE}" srcId="{643285C2-2F77-48C6-9EDB-45963C0613BB}" destId="{DC7D7FBA-4730-4464-BB51-924382F77587}" srcOrd="0" destOrd="0" parTransId="{EA35791A-4E3F-4DBE-BC59-4EE04D039A8A}" sibTransId="{3888234B-71AA-4C22-A8F1-D36C5C5BF727}"/>
    <dgm:cxn modelId="{ABA161E6-B258-4CD6-9882-5FE13F428C1B}" type="presOf" srcId="{676E4626-0336-4D96-A037-D423BDB90A6D}" destId="{F7A7EC3B-6335-4CE8-BAD6-5A6980EECBF3}" srcOrd="0" destOrd="0" presId="urn:microsoft.com/office/officeart/2005/8/layout/vList2"/>
    <dgm:cxn modelId="{CFC6A1FA-183D-4C21-BF34-CC0180BD18C3}" type="presOf" srcId="{643285C2-2F77-48C6-9EDB-45963C0613BB}" destId="{244E84C5-D1BE-4A2C-A633-1AC80214E88C}" srcOrd="0" destOrd="0" presId="urn:microsoft.com/office/officeart/2005/8/layout/vList2"/>
    <dgm:cxn modelId="{7323E8D4-3A17-4709-8C96-8CC15A41D252}" type="presParOf" srcId="{F7A7EC3B-6335-4CE8-BAD6-5A6980EECBF3}" destId="{244E84C5-D1BE-4A2C-A633-1AC80214E88C}" srcOrd="0" destOrd="0" presId="urn:microsoft.com/office/officeart/2005/8/layout/vList2"/>
    <dgm:cxn modelId="{C02057C7-41BE-4948-9AA4-2D9CF0581016}" type="presParOf" srcId="{F7A7EC3B-6335-4CE8-BAD6-5A6980EECBF3}" destId="{86828E95-2926-4927-ADED-CB185AC3234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A850E1-2C71-4AB9-BAD4-ECB54B9453CE}"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8D33E7DB-01BF-4E48-9262-EB47DF4407D7}">
      <dgm:prSet/>
      <dgm:spPr/>
      <dgm:t>
        <a:bodyPr/>
        <a:lstStyle/>
        <a:p>
          <a:pPr rtl="0"/>
          <a:r>
            <a:rPr lang="en-US" b="0" dirty="0" smtClean="0"/>
            <a:t>Investigate patterns of association in bivariate data.</a:t>
          </a:r>
          <a:endParaRPr lang="en-US" b="0" dirty="0"/>
        </a:p>
      </dgm:t>
    </dgm:pt>
    <dgm:pt modelId="{C298A3F5-A604-4A3D-9E64-D5A6017B5BE6}" type="parTrans" cxnId="{387134C6-DA08-458E-93AE-9487FA40988B}">
      <dgm:prSet/>
      <dgm:spPr/>
      <dgm:t>
        <a:bodyPr/>
        <a:lstStyle/>
        <a:p>
          <a:endParaRPr lang="en-US"/>
        </a:p>
      </dgm:t>
    </dgm:pt>
    <dgm:pt modelId="{34D6267F-A2D5-4A65-ABD5-E6AD82DD720B}" type="sibTrans" cxnId="{387134C6-DA08-458E-93AE-9487FA40988B}">
      <dgm:prSet/>
      <dgm:spPr/>
      <dgm:t>
        <a:bodyPr/>
        <a:lstStyle/>
        <a:p>
          <a:endParaRPr lang="en-US"/>
        </a:p>
      </dgm:t>
    </dgm:pt>
    <dgm:pt modelId="{7425F47F-B8C2-4DFE-AD59-C2CCE375E157}">
      <dgm:prSet/>
      <dgm:spPr/>
      <dgm:t>
        <a:bodyPr/>
        <a:lstStyle/>
        <a:p>
          <a:pPr rtl="0"/>
          <a:r>
            <a:rPr lang="en-US" dirty="0" smtClean="0">
              <a:hlinkClick xmlns:r="http://schemas.openxmlformats.org/officeDocument/2006/relationships" r:id="rId1"/>
            </a:rPr>
            <a:t>CCSS.MATH.CONTENT.8.SP.A.4</a:t>
          </a:r>
          <a:r>
            <a:rPr lang="en-US" dirty="0" smtClean="0"/>
            <a:t> Understand that patterns of association can also be seen in </a:t>
          </a:r>
          <a:r>
            <a:rPr lang="en-US" b="1" dirty="0" smtClean="0">
              <a:solidFill>
                <a:srgbClr val="7030A0"/>
              </a:solidFill>
            </a:rPr>
            <a:t>bivariate categorical data</a:t>
          </a:r>
          <a:r>
            <a:rPr lang="en-US" b="1" dirty="0" smtClean="0">
              <a:solidFill>
                <a:schemeClr val="accent4"/>
              </a:solidFill>
            </a:rPr>
            <a:t> </a:t>
          </a:r>
          <a:r>
            <a:rPr lang="en-US" dirty="0" smtClean="0"/>
            <a:t>by displaying frequencies and relative frequencies in a two-way table. </a:t>
          </a:r>
          <a:r>
            <a:rPr lang="en-US" b="1" dirty="0" smtClean="0">
              <a:solidFill>
                <a:srgbClr val="7030A0"/>
              </a:solidFill>
            </a:rPr>
            <a:t>Construct and interpret a two-way table </a:t>
          </a:r>
          <a:r>
            <a:rPr lang="en-US" dirty="0" smtClean="0"/>
            <a:t>summarizing data on two categorical variables collected from the same subjects. </a:t>
          </a:r>
          <a:r>
            <a:rPr lang="en-US" b="1" dirty="0" smtClean="0">
              <a:solidFill>
                <a:srgbClr val="7030A0"/>
              </a:solidFill>
            </a:rPr>
            <a:t>Use relative frequencies calculated for rows or columns to describe possible association between the two variables</a:t>
          </a:r>
          <a:r>
            <a:rPr lang="en-US" dirty="0" smtClean="0"/>
            <a:t>. </a:t>
          </a:r>
          <a:r>
            <a:rPr lang="en-US" i="1" dirty="0" smtClean="0"/>
            <a:t>For example, collect data from students in your class on whether or not they have a curfew on school nights and whether or not they have assigned chores at home. Is there evidence that those who have a curfew also tend to have chores?</a:t>
          </a:r>
          <a:endParaRPr lang="en-US" dirty="0"/>
        </a:p>
      </dgm:t>
    </dgm:pt>
    <dgm:pt modelId="{64117658-79F8-4061-8ABC-E9B1A8906EBB}" type="parTrans" cxnId="{3A34690F-2619-46C2-8797-0DE86454E784}">
      <dgm:prSet/>
      <dgm:spPr/>
      <dgm:t>
        <a:bodyPr/>
        <a:lstStyle/>
        <a:p>
          <a:endParaRPr lang="en-US"/>
        </a:p>
      </dgm:t>
    </dgm:pt>
    <dgm:pt modelId="{15884203-871E-4C3B-9544-F259816E2FE4}" type="sibTrans" cxnId="{3A34690F-2619-46C2-8797-0DE86454E784}">
      <dgm:prSet/>
      <dgm:spPr/>
      <dgm:t>
        <a:bodyPr/>
        <a:lstStyle/>
        <a:p>
          <a:endParaRPr lang="en-US"/>
        </a:p>
      </dgm:t>
    </dgm:pt>
    <dgm:pt modelId="{C6676A2E-A685-4B39-B6A8-4417570F6003}" type="pres">
      <dgm:prSet presAssocID="{3DA850E1-2C71-4AB9-BAD4-ECB54B9453CE}" presName="linear" presStyleCnt="0">
        <dgm:presLayoutVars>
          <dgm:animLvl val="lvl"/>
          <dgm:resizeHandles val="exact"/>
        </dgm:presLayoutVars>
      </dgm:prSet>
      <dgm:spPr/>
      <dgm:t>
        <a:bodyPr/>
        <a:lstStyle/>
        <a:p>
          <a:endParaRPr lang="en-US"/>
        </a:p>
      </dgm:t>
    </dgm:pt>
    <dgm:pt modelId="{0B7AEE71-3D1F-4AEB-8A30-A4EB43556847}" type="pres">
      <dgm:prSet presAssocID="{8D33E7DB-01BF-4E48-9262-EB47DF4407D7}" presName="parentText" presStyleLbl="node1" presStyleIdx="0" presStyleCnt="1">
        <dgm:presLayoutVars>
          <dgm:chMax val="0"/>
          <dgm:bulletEnabled val="1"/>
        </dgm:presLayoutVars>
      </dgm:prSet>
      <dgm:spPr/>
      <dgm:t>
        <a:bodyPr/>
        <a:lstStyle/>
        <a:p>
          <a:endParaRPr lang="en-US"/>
        </a:p>
      </dgm:t>
    </dgm:pt>
    <dgm:pt modelId="{DFC47AE5-D27C-4729-8CD4-9EBCAB98205B}" type="pres">
      <dgm:prSet presAssocID="{8D33E7DB-01BF-4E48-9262-EB47DF4407D7}" presName="childText" presStyleLbl="revTx" presStyleIdx="0" presStyleCnt="1">
        <dgm:presLayoutVars>
          <dgm:bulletEnabled val="1"/>
        </dgm:presLayoutVars>
      </dgm:prSet>
      <dgm:spPr/>
      <dgm:t>
        <a:bodyPr/>
        <a:lstStyle/>
        <a:p>
          <a:endParaRPr lang="en-US"/>
        </a:p>
      </dgm:t>
    </dgm:pt>
  </dgm:ptLst>
  <dgm:cxnLst>
    <dgm:cxn modelId="{BCF92529-37BD-49CE-8C79-659AA73553B3}" type="presOf" srcId="{8D33E7DB-01BF-4E48-9262-EB47DF4407D7}" destId="{0B7AEE71-3D1F-4AEB-8A30-A4EB43556847}" srcOrd="0" destOrd="0" presId="urn:microsoft.com/office/officeart/2005/8/layout/vList2"/>
    <dgm:cxn modelId="{387134C6-DA08-458E-93AE-9487FA40988B}" srcId="{3DA850E1-2C71-4AB9-BAD4-ECB54B9453CE}" destId="{8D33E7DB-01BF-4E48-9262-EB47DF4407D7}" srcOrd="0" destOrd="0" parTransId="{C298A3F5-A604-4A3D-9E64-D5A6017B5BE6}" sibTransId="{34D6267F-A2D5-4A65-ABD5-E6AD82DD720B}"/>
    <dgm:cxn modelId="{3A34690F-2619-46C2-8797-0DE86454E784}" srcId="{8D33E7DB-01BF-4E48-9262-EB47DF4407D7}" destId="{7425F47F-B8C2-4DFE-AD59-C2CCE375E157}" srcOrd="0" destOrd="0" parTransId="{64117658-79F8-4061-8ABC-E9B1A8906EBB}" sibTransId="{15884203-871E-4C3B-9544-F259816E2FE4}"/>
    <dgm:cxn modelId="{474F7738-FDEA-4CEF-8D8C-E9CA0D7EA658}" type="presOf" srcId="{3DA850E1-2C71-4AB9-BAD4-ECB54B9453CE}" destId="{C6676A2E-A685-4B39-B6A8-4417570F6003}" srcOrd="0" destOrd="0" presId="urn:microsoft.com/office/officeart/2005/8/layout/vList2"/>
    <dgm:cxn modelId="{CD33780A-5AB6-4D93-9B65-BAA703C9E47B}" type="presOf" srcId="{7425F47F-B8C2-4DFE-AD59-C2CCE375E157}" destId="{DFC47AE5-D27C-4729-8CD4-9EBCAB98205B}" srcOrd="0" destOrd="0" presId="urn:microsoft.com/office/officeart/2005/8/layout/vList2"/>
    <dgm:cxn modelId="{5B7FD346-39D8-4530-A0C6-C1B3BD989504}" type="presParOf" srcId="{C6676A2E-A685-4B39-B6A8-4417570F6003}" destId="{0B7AEE71-3D1F-4AEB-8A30-A4EB43556847}" srcOrd="0" destOrd="0" presId="urn:microsoft.com/office/officeart/2005/8/layout/vList2"/>
    <dgm:cxn modelId="{504CA731-53F0-4C51-B694-AE5D87E57385}" type="presParOf" srcId="{C6676A2E-A685-4B39-B6A8-4417570F6003}" destId="{DFC47AE5-D27C-4729-8CD4-9EBCAB98205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8872DD-A3C1-4F55-B4FD-CFEF9FDE191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2356344-63C2-4E1B-8597-03802EC67632}">
      <dgm:prSet/>
      <dgm:spPr/>
      <dgm:t>
        <a:bodyPr/>
        <a:lstStyle/>
        <a:p>
          <a:pPr rtl="0"/>
          <a:r>
            <a:rPr lang="en-US" dirty="0" smtClean="0"/>
            <a:t>Interpreting Categorical and Quantitative Data (S-ID)</a:t>
          </a:r>
          <a:endParaRPr lang="en-US" dirty="0"/>
        </a:p>
      </dgm:t>
    </dgm:pt>
    <dgm:pt modelId="{40DEECF3-0D64-421C-ABA4-2388B4B0DC4E}" type="parTrans" cxnId="{E9570AEC-37A5-4861-AB74-B3DBA1A2AC01}">
      <dgm:prSet/>
      <dgm:spPr/>
      <dgm:t>
        <a:bodyPr/>
        <a:lstStyle/>
        <a:p>
          <a:endParaRPr lang="en-US"/>
        </a:p>
      </dgm:t>
    </dgm:pt>
    <dgm:pt modelId="{411CD5A2-5E68-4C25-BE3D-DD0D8611B077}" type="sibTrans" cxnId="{E9570AEC-37A5-4861-AB74-B3DBA1A2AC01}">
      <dgm:prSet/>
      <dgm:spPr/>
      <dgm:t>
        <a:bodyPr/>
        <a:lstStyle/>
        <a:p>
          <a:endParaRPr lang="en-US"/>
        </a:p>
      </dgm:t>
    </dgm:pt>
    <dgm:pt modelId="{D3429245-3E13-4AEE-90A0-55B89D9A4959}">
      <dgm:prSet/>
      <dgm:spPr/>
      <dgm:t>
        <a:bodyPr/>
        <a:lstStyle/>
        <a:p>
          <a:pPr rtl="0"/>
          <a:r>
            <a:rPr lang="en-US" dirty="0" smtClean="0"/>
            <a:t>Summarize, represent, and interpret data on a single count or measurement variable</a:t>
          </a:r>
          <a:endParaRPr lang="en-US" dirty="0"/>
        </a:p>
      </dgm:t>
    </dgm:pt>
    <dgm:pt modelId="{BFCFD119-C0BB-4277-BA5C-0306BFCB1717}" type="parTrans" cxnId="{729451D0-B5E8-4245-8670-C1B9EEE770FC}">
      <dgm:prSet/>
      <dgm:spPr/>
      <dgm:t>
        <a:bodyPr/>
        <a:lstStyle/>
        <a:p>
          <a:endParaRPr lang="en-US"/>
        </a:p>
      </dgm:t>
    </dgm:pt>
    <dgm:pt modelId="{ABD94510-E004-4703-908A-5018536A21C6}" type="sibTrans" cxnId="{729451D0-B5E8-4245-8670-C1B9EEE770FC}">
      <dgm:prSet/>
      <dgm:spPr/>
      <dgm:t>
        <a:bodyPr/>
        <a:lstStyle/>
        <a:p>
          <a:endParaRPr lang="en-US"/>
        </a:p>
      </dgm:t>
    </dgm:pt>
    <dgm:pt modelId="{7F8FE669-059A-4F5E-A461-00A2B359EDF5}">
      <dgm:prSet/>
      <dgm:spPr/>
      <dgm:t>
        <a:bodyPr/>
        <a:lstStyle/>
        <a:p>
          <a:pPr rtl="0"/>
          <a:r>
            <a:rPr lang="en-US" smtClean="0"/>
            <a:t>Summarize, represent, and interpret data on two categorical and quantitative variables</a:t>
          </a:r>
          <a:endParaRPr lang="en-US"/>
        </a:p>
      </dgm:t>
    </dgm:pt>
    <dgm:pt modelId="{BA02BC0E-0A7C-4C36-B264-5E5E149427CF}" type="parTrans" cxnId="{77BA3440-F401-49E4-A6C0-A49950CAE56E}">
      <dgm:prSet/>
      <dgm:spPr/>
      <dgm:t>
        <a:bodyPr/>
        <a:lstStyle/>
        <a:p>
          <a:endParaRPr lang="en-US"/>
        </a:p>
      </dgm:t>
    </dgm:pt>
    <dgm:pt modelId="{08C1238F-E7D7-4A22-AE59-9A4A64E29DBF}" type="sibTrans" cxnId="{77BA3440-F401-49E4-A6C0-A49950CAE56E}">
      <dgm:prSet/>
      <dgm:spPr/>
      <dgm:t>
        <a:bodyPr/>
        <a:lstStyle/>
        <a:p>
          <a:endParaRPr lang="en-US"/>
        </a:p>
      </dgm:t>
    </dgm:pt>
    <dgm:pt modelId="{CE0BA158-7A16-4700-B7E0-6A2575D181FC}">
      <dgm:prSet/>
      <dgm:spPr/>
      <dgm:t>
        <a:bodyPr/>
        <a:lstStyle/>
        <a:p>
          <a:pPr rtl="0"/>
          <a:r>
            <a:rPr lang="en-US" smtClean="0"/>
            <a:t>Interpret linear models</a:t>
          </a:r>
          <a:endParaRPr lang="en-US"/>
        </a:p>
      </dgm:t>
    </dgm:pt>
    <dgm:pt modelId="{DDFBDFC3-70FF-4E8F-A9DE-F3606D024D57}" type="parTrans" cxnId="{A5551D97-10CA-4143-97C3-462F8D4FAFD4}">
      <dgm:prSet/>
      <dgm:spPr/>
      <dgm:t>
        <a:bodyPr/>
        <a:lstStyle/>
        <a:p>
          <a:endParaRPr lang="en-US"/>
        </a:p>
      </dgm:t>
    </dgm:pt>
    <dgm:pt modelId="{CCDB16A9-1098-4680-8980-B585E1A81DB1}" type="sibTrans" cxnId="{A5551D97-10CA-4143-97C3-462F8D4FAFD4}">
      <dgm:prSet/>
      <dgm:spPr/>
      <dgm:t>
        <a:bodyPr/>
        <a:lstStyle/>
        <a:p>
          <a:endParaRPr lang="en-US"/>
        </a:p>
      </dgm:t>
    </dgm:pt>
    <dgm:pt modelId="{0B0F9943-4D6C-4D4A-AF0B-4FFADDEE619E}">
      <dgm:prSet/>
      <dgm:spPr/>
      <dgm:t>
        <a:bodyPr/>
        <a:lstStyle/>
        <a:p>
          <a:pPr rtl="0"/>
          <a:r>
            <a:rPr lang="en-US" dirty="0" smtClean="0"/>
            <a:t>Making Inferences and Justifying Conclusions (S-IC)</a:t>
          </a:r>
          <a:endParaRPr lang="en-US" dirty="0"/>
        </a:p>
      </dgm:t>
    </dgm:pt>
    <dgm:pt modelId="{CDB98F42-E870-4274-8C28-C08D6E6C9054}" type="parTrans" cxnId="{27E5930F-4490-4AA6-9578-C2BD25CBBE3B}">
      <dgm:prSet/>
      <dgm:spPr/>
      <dgm:t>
        <a:bodyPr/>
        <a:lstStyle/>
        <a:p>
          <a:endParaRPr lang="en-US"/>
        </a:p>
      </dgm:t>
    </dgm:pt>
    <dgm:pt modelId="{37336A6C-813D-42D5-8738-F30640B6024B}" type="sibTrans" cxnId="{27E5930F-4490-4AA6-9578-C2BD25CBBE3B}">
      <dgm:prSet/>
      <dgm:spPr/>
      <dgm:t>
        <a:bodyPr/>
        <a:lstStyle/>
        <a:p>
          <a:endParaRPr lang="en-US"/>
        </a:p>
      </dgm:t>
    </dgm:pt>
    <dgm:pt modelId="{2D49A918-E524-40FF-847D-4BF2361A5A5A}">
      <dgm:prSet/>
      <dgm:spPr/>
      <dgm:t>
        <a:bodyPr/>
        <a:lstStyle/>
        <a:p>
          <a:pPr rtl="0"/>
          <a:r>
            <a:rPr lang="en-US" dirty="0" smtClean="0"/>
            <a:t>Understand and evaluate random processes underlying statistical experiments</a:t>
          </a:r>
          <a:endParaRPr lang="en-US" dirty="0"/>
        </a:p>
      </dgm:t>
    </dgm:pt>
    <dgm:pt modelId="{562F22E8-8A54-4EE2-ABEA-E5F9853379EC}" type="parTrans" cxnId="{DC9B44E1-1DFD-4484-9E01-550A4AC0F2D3}">
      <dgm:prSet/>
      <dgm:spPr/>
      <dgm:t>
        <a:bodyPr/>
        <a:lstStyle/>
        <a:p>
          <a:endParaRPr lang="en-US"/>
        </a:p>
      </dgm:t>
    </dgm:pt>
    <dgm:pt modelId="{53F24908-9DA9-4376-9D5E-625526C7E9F7}" type="sibTrans" cxnId="{DC9B44E1-1DFD-4484-9E01-550A4AC0F2D3}">
      <dgm:prSet/>
      <dgm:spPr/>
      <dgm:t>
        <a:bodyPr/>
        <a:lstStyle/>
        <a:p>
          <a:endParaRPr lang="en-US"/>
        </a:p>
      </dgm:t>
    </dgm:pt>
    <dgm:pt modelId="{45EFB50A-0D46-45CE-9386-B172FB692A6F}">
      <dgm:prSet/>
      <dgm:spPr/>
      <dgm:t>
        <a:bodyPr/>
        <a:lstStyle/>
        <a:p>
          <a:pPr rtl="0"/>
          <a:r>
            <a:rPr lang="en-US" dirty="0" smtClean="0"/>
            <a:t>Make inferences and justify conclusions from sample surveys, experiments and observational studies</a:t>
          </a:r>
          <a:endParaRPr lang="en-US" dirty="0"/>
        </a:p>
      </dgm:t>
    </dgm:pt>
    <dgm:pt modelId="{BDCA536D-A99E-4BC9-B392-EAD89734DAD2}" type="parTrans" cxnId="{7A253B31-1A7D-4D39-99C4-039BE0255872}">
      <dgm:prSet/>
      <dgm:spPr/>
      <dgm:t>
        <a:bodyPr/>
        <a:lstStyle/>
        <a:p>
          <a:endParaRPr lang="en-US"/>
        </a:p>
      </dgm:t>
    </dgm:pt>
    <dgm:pt modelId="{465EBEA5-1752-43D4-9B99-93A2ED60EB79}" type="sibTrans" cxnId="{7A253B31-1A7D-4D39-99C4-039BE0255872}">
      <dgm:prSet/>
      <dgm:spPr/>
      <dgm:t>
        <a:bodyPr/>
        <a:lstStyle/>
        <a:p>
          <a:endParaRPr lang="en-US"/>
        </a:p>
      </dgm:t>
    </dgm:pt>
    <dgm:pt modelId="{6B27CF73-9B27-4C32-968B-9F87ACCCA123}" type="pres">
      <dgm:prSet presAssocID="{C48872DD-A3C1-4F55-B4FD-CFEF9FDE1913}" presName="linear" presStyleCnt="0">
        <dgm:presLayoutVars>
          <dgm:animLvl val="lvl"/>
          <dgm:resizeHandles val="exact"/>
        </dgm:presLayoutVars>
      </dgm:prSet>
      <dgm:spPr/>
      <dgm:t>
        <a:bodyPr/>
        <a:lstStyle/>
        <a:p>
          <a:endParaRPr lang="en-US"/>
        </a:p>
      </dgm:t>
    </dgm:pt>
    <dgm:pt modelId="{86110756-8870-45B0-B78E-00F0F1F9480C}" type="pres">
      <dgm:prSet presAssocID="{B2356344-63C2-4E1B-8597-03802EC67632}" presName="parentText" presStyleLbl="node1" presStyleIdx="0" presStyleCnt="2">
        <dgm:presLayoutVars>
          <dgm:chMax val="0"/>
          <dgm:bulletEnabled val="1"/>
        </dgm:presLayoutVars>
      </dgm:prSet>
      <dgm:spPr/>
      <dgm:t>
        <a:bodyPr/>
        <a:lstStyle/>
        <a:p>
          <a:endParaRPr lang="en-US"/>
        </a:p>
      </dgm:t>
    </dgm:pt>
    <dgm:pt modelId="{968B48F2-69E9-4764-8BCD-A2FD2E826A06}" type="pres">
      <dgm:prSet presAssocID="{B2356344-63C2-4E1B-8597-03802EC67632}" presName="childText" presStyleLbl="revTx" presStyleIdx="0" presStyleCnt="2">
        <dgm:presLayoutVars>
          <dgm:bulletEnabled val="1"/>
        </dgm:presLayoutVars>
      </dgm:prSet>
      <dgm:spPr/>
      <dgm:t>
        <a:bodyPr/>
        <a:lstStyle/>
        <a:p>
          <a:endParaRPr lang="en-US"/>
        </a:p>
      </dgm:t>
    </dgm:pt>
    <dgm:pt modelId="{DD2A81F9-F53A-4F37-9A7F-F4B595EEB53A}" type="pres">
      <dgm:prSet presAssocID="{0B0F9943-4D6C-4D4A-AF0B-4FFADDEE619E}" presName="parentText" presStyleLbl="node1" presStyleIdx="1" presStyleCnt="2">
        <dgm:presLayoutVars>
          <dgm:chMax val="0"/>
          <dgm:bulletEnabled val="1"/>
        </dgm:presLayoutVars>
      </dgm:prSet>
      <dgm:spPr/>
      <dgm:t>
        <a:bodyPr/>
        <a:lstStyle/>
        <a:p>
          <a:endParaRPr lang="en-US"/>
        </a:p>
      </dgm:t>
    </dgm:pt>
    <dgm:pt modelId="{ECC5DC62-9C52-40D0-8877-D78146877A52}" type="pres">
      <dgm:prSet presAssocID="{0B0F9943-4D6C-4D4A-AF0B-4FFADDEE619E}" presName="childText" presStyleLbl="revTx" presStyleIdx="1" presStyleCnt="2">
        <dgm:presLayoutVars>
          <dgm:bulletEnabled val="1"/>
        </dgm:presLayoutVars>
      </dgm:prSet>
      <dgm:spPr/>
      <dgm:t>
        <a:bodyPr/>
        <a:lstStyle/>
        <a:p>
          <a:endParaRPr lang="en-US"/>
        </a:p>
      </dgm:t>
    </dgm:pt>
  </dgm:ptLst>
  <dgm:cxnLst>
    <dgm:cxn modelId="{17A8F382-ECDD-4C29-8510-13FFCA23C022}" type="presOf" srcId="{45EFB50A-0D46-45CE-9386-B172FB692A6F}" destId="{ECC5DC62-9C52-40D0-8877-D78146877A52}" srcOrd="0" destOrd="1" presId="urn:microsoft.com/office/officeart/2005/8/layout/vList2"/>
    <dgm:cxn modelId="{7A253B31-1A7D-4D39-99C4-039BE0255872}" srcId="{0B0F9943-4D6C-4D4A-AF0B-4FFADDEE619E}" destId="{45EFB50A-0D46-45CE-9386-B172FB692A6F}" srcOrd="1" destOrd="0" parTransId="{BDCA536D-A99E-4BC9-B392-EAD89734DAD2}" sibTransId="{465EBEA5-1752-43D4-9B99-93A2ED60EB79}"/>
    <dgm:cxn modelId="{77BA3440-F401-49E4-A6C0-A49950CAE56E}" srcId="{B2356344-63C2-4E1B-8597-03802EC67632}" destId="{7F8FE669-059A-4F5E-A461-00A2B359EDF5}" srcOrd="1" destOrd="0" parTransId="{BA02BC0E-0A7C-4C36-B264-5E5E149427CF}" sibTransId="{08C1238F-E7D7-4A22-AE59-9A4A64E29DBF}"/>
    <dgm:cxn modelId="{812CE21E-B768-4E56-870D-99856D93E644}" type="presOf" srcId="{7F8FE669-059A-4F5E-A461-00A2B359EDF5}" destId="{968B48F2-69E9-4764-8BCD-A2FD2E826A06}" srcOrd="0" destOrd="1" presId="urn:microsoft.com/office/officeart/2005/8/layout/vList2"/>
    <dgm:cxn modelId="{503A9A55-2954-4902-9662-9CABFED4E291}" type="presOf" srcId="{2D49A918-E524-40FF-847D-4BF2361A5A5A}" destId="{ECC5DC62-9C52-40D0-8877-D78146877A52}" srcOrd="0" destOrd="0" presId="urn:microsoft.com/office/officeart/2005/8/layout/vList2"/>
    <dgm:cxn modelId="{A5551D97-10CA-4143-97C3-462F8D4FAFD4}" srcId="{B2356344-63C2-4E1B-8597-03802EC67632}" destId="{CE0BA158-7A16-4700-B7E0-6A2575D181FC}" srcOrd="2" destOrd="0" parTransId="{DDFBDFC3-70FF-4E8F-A9DE-F3606D024D57}" sibTransId="{CCDB16A9-1098-4680-8980-B585E1A81DB1}"/>
    <dgm:cxn modelId="{D1361E48-B0C5-4C94-A60E-B6C7D55C5CF7}" type="presOf" srcId="{CE0BA158-7A16-4700-B7E0-6A2575D181FC}" destId="{968B48F2-69E9-4764-8BCD-A2FD2E826A06}" srcOrd="0" destOrd="2" presId="urn:microsoft.com/office/officeart/2005/8/layout/vList2"/>
    <dgm:cxn modelId="{863C4077-CD15-4A8A-9F35-40AEDC7E1D44}" type="presOf" srcId="{C48872DD-A3C1-4F55-B4FD-CFEF9FDE1913}" destId="{6B27CF73-9B27-4C32-968B-9F87ACCCA123}" srcOrd="0" destOrd="0" presId="urn:microsoft.com/office/officeart/2005/8/layout/vList2"/>
    <dgm:cxn modelId="{DC9B44E1-1DFD-4484-9E01-550A4AC0F2D3}" srcId="{0B0F9943-4D6C-4D4A-AF0B-4FFADDEE619E}" destId="{2D49A918-E524-40FF-847D-4BF2361A5A5A}" srcOrd="0" destOrd="0" parTransId="{562F22E8-8A54-4EE2-ABEA-E5F9853379EC}" sibTransId="{53F24908-9DA9-4376-9D5E-625526C7E9F7}"/>
    <dgm:cxn modelId="{27E5930F-4490-4AA6-9578-C2BD25CBBE3B}" srcId="{C48872DD-A3C1-4F55-B4FD-CFEF9FDE1913}" destId="{0B0F9943-4D6C-4D4A-AF0B-4FFADDEE619E}" srcOrd="1" destOrd="0" parTransId="{CDB98F42-E870-4274-8C28-C08D6E6C9054}" sibTransId="{37336A6C-813D-42D5-8738-F30640B6024B}"/>
    <dgm:cxn modelId="{3068F0D7-6C1C-4B39-BEB4-EB5D41EA6235}" type="presOf" srcId="{D3429245-3E13-4AEE-90A0-55B89D9A4959}" destId="{968B48F2-69E9-4764-8BCD-A2FD2E826A06}" srcOrd="0" destOrd="0" presId="urn:microsoft.com/office/officeart/2005/8/layout/vList2"/>
    <dgm:cxn modelId="{729451D0-B5E8-4245-8670-C1B9EEE770FC}" srcId="{B2356344-63C2-4E1B-8597-03802EC67632}" destId="{D3429245-3E13-4AEE-90A0-55B89D9A4959}" srcOrd="0" destOrd="0" parTransId="{BFCFD119-C0BB-4277-BA5C-0306BFCB1717}" sibTransId="{ABD94510-E004-4703-908A-5018536A21C6}"/>
    <dgm:cxn modelId="{E9570AEC-37A5-4861-AB74-B3DBA1A2AC01}" srcId="{C48872DD-A3C1-4F55-B4FD-CFEF9FDE1913}" destId="{B2356344-63C2-4E1B-8597-03802EC67632}" srcOrd="0" destOrd="0" parTransId="{40DEECF3-0D64-421C-ABA4-2388B4B0DC4E}" sibTransId="{411CD5A2-5E68-4C25-BE3D-DD0D8611B077}"/>
    <dgm:cxn modelId="{9916624F-E467-4890-B27B-C3CF7DA758AF}" type="presOf" srcId="{B2356344-63C2-4E1B-8597-03802EC67632}" destId="{86110756-8870-45B0-B78E-00F0F1F9480C}" srcOrd="0" destOrd="0" presId="urn:microsoft.com/office/officeart/2005/8/layout/vList2"/>
    <dgm:cxn modelId="{E47F4299-11B5-4D33-AA3B-8B6B4A632F50}" type="presOf" srcId="{0B0F9943-4D6C-4D4A-AF0B-4FFADDEE619E}" destId="{DD2A81F9-F53A-4F37-9A7F-F4B595EEB53A}" srcOrd="0" destOrd="0" presId="urn:microsoft.com/office/officeart/2005/8/layout/vList2"/>
    <dgm:cxn modelId="{9767DE3F-1F38-419D-8696-BCA65EEBD79E}" type="presParOf" srcId="{6B27CF73-9B27-4C32-968B-9F87ACCCA123}" destId="{86110756-8870-45B0-B78E-00F0F1F9480C}" srcOrd="0" destOrd="0" presId="urn:microsoft.com/office/officeart/2005/8/layout/vList2"/>
    <dgm:cxn modelId="{1507282C-A6D6-4306-933A-FB76A129336E}" type="presParOf" srcId="{6B27CF73-9B27-4C32-968B-9F87ACCCA123}" destId="{968B48F2-69E9-4764-8BCD-A2FD2E826A06}" srcOrd="1" destOrd="0" presId="urn:microsoft.com/office/officeart/2005/8/layout/vList2"/>
    <dgm:cxn modelId="{D634BC1C-D584-403D-AA49-B4D910B43CF5}" type="presParOf" srcId="{6B27CF73-9B27-4C32-968B-9F87ACCCA123}" destId="{DD2A81F9-F53A-4F37-9A7F-F4B595EEB53A}" srcOrd="2" destOrd="0" presId="urn:microsoft.com/office/officeart/2005/8/layout/vList2"/>
    <dgm:cxn modelId="{232EE63A-597A-4CDF-8B0D-27CA88EAADB9}" type="presParOf" srcId="{6B27CF73-9B27-4C32-968B-9F87ACCCA123}" destId="{ECC5DC62-9C52-40D0-8877-D78146877A5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8872DD-A3C1-4F55-B4FD-CFEF9FDE191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1D9EC24-4BB1-497C-87E4-A383488D41BF}">
      <dgm:prSet/>
      <dgm:spPr/>
      <dgm:t>
        <a:bodyPr/>
        <a:lstStyle/>
        <a:p>
          <a:pPr rtl="0"/>
          <a:r>
            <a:rPr lang="en-US" dirty="0" smtClean="0"/>
            <a:t>Conditional Probability and the Rules of Probability (S-CP)</a:t>
          </a:r>
          <a:endParaRPr lang="en-US" dirty="0"/>
        </a:p>
      </dgm:t>
    </dgm:pt>
    <dgm:pt modelId="{2280ADEC-076A-49E4-9B59-425C94CDB006}" type="parTrans" cxnId="{C00B0034-0134-493E-B14F-FBBE99CED1B8}">
      <dgm:prSet/>
      <dgm:spPr/>
      <dgm:t>
        <a:bodyPr/>
        <a:lstStyle/>
        <a:p>
          <a:endParaRPr lang="en-US"/>
        </a:p>
      </dgm:t>
    </dgm:pt>
    <dgm:pt modelId="{A68930E2-32DC-4051-A09E-B09D94FED012}" type="sibTrans" cxnId="{C00B0034-0134-493E-B14F-FBBE99CED1B8}">
      <dgm:prSet/>
      <dgm:spPr/>
      <dgm:t>
        <a:bodyPr/>
        <a:lstStyle/>
        <a:p>
          <a:endParaRPr lang="en-US"/>
        </a:p>
      </dgm:t>
    </dgm:pt>
    <dgm:pt modelId="{1490B2B1-CB31-4022-9540-DE08A1A1FDB0}">
      <dgm:prSet/>
      <dgm:spPr/>
      <dgm:t>
        <a:bodyPr/>
        <a:lstStyle/>
        <a:p>
          <a:pPr rtl="0"/>
          <a:r>
            <a:rPr lang="en-US" smtClean="0"/>
            <a:t>Understand independence and conditional probability and use them to interpret data</a:t>
          </a:r>
          <a:endParaRPr lang="en-US"/>
        </a:p>
      </dgm:t>
    </dgm:pt>
    <dgm:pt modelId="{F042AC34-703A-44A0-8433-DDF2343DBAA1}" type="parTrans" cxnId="{5BBA56C1-4E92-47EF-8BAA-B4DC996D7D0E}">
      <dgm:prSet/>
      <dgm:spPr/>
      <dgm:t>
        <a:bodyPr/>
        <a:lstStyle/>
        <a:p>
          <a:endParaRPr lang="en-US"/>
        </a:p>
      </dgm:t>
    </dgm:pt>
    <dgm:pt modelId="{9A111612-3522-4344-BDA2-0D8343A82C70}" type="sibTrans" cxnId="{5BBA56C1-4E92-47EF-8BAA-B4DC996D7D0E}">
      <dgm:prSet/>
      <dgm:spPr/>
      <dgm:t>
        <a:bodyPr/>
        <a:lstStyle/>
        <a:p>
          <a:endParaRPr lang="en-US"/>
        </a:p>
      </dgm:t>
    </dgm:pt>
    <dgm:pt modelId="{56C5DC4C-FA5F-4FB2-B4DA-B63A1B16DBDA}">
      <dgm:prSet/>
      <dgm:spPr/>
      <dgm:t>
        <a:bodyPr/>
        <a:lstStyle/>
        <a:p>
          <a:pPr rtl="0"/>
          <a:r>
            <a:rPr lang="en-US" smtClean="0"/>
            <a:t>Use the rules of probability to compute probabilities of compound events in a uniform probability model</a:t>
          </a:r>
          <a:endParaRPr lang="en-US"/>
        </a:p>
      </dgm:t>
    </dgm:pt>
    <dgm:pt modelId="{CA8B7F66-1FED-4E82-AA08-2FD12413E064}" type="parTrans" cxnId="{E71296A8-D6E3-47D6-B069-F8E91DFC0A74}">
      <dgm:prSet/>
      <dgm:spPr/>
      <dgm:t>
        <a:bodyPr/>
        <a:lstStyle/>
        <a:p>
          <a:endParaRPr lang="en-US"/>
        </a:p>
      </dgm:t>
    </dgm:pt>
    <dgm:pt modelId="{3343C053-C8DB-4250-BDF6-EC3CBFE03DD9}" type="sibTrans" cxnId="{E71296A8-D6E3-47D6-B069-F8E91DFC0A74}">
      <dgm:prSet/>
      <dgm:spPr/>
      <dgm:t>
        <a:bodyPr/>
        <a:lstStyle/>
        <a:p>
          <a:endParaRPr lang="en-US"/>
        </a:p>
      </dgm:t>
    </dgm:pt>
    <dgm:pt modelId="{3A2E3F3B-6407-4AD2-8144-4A60C490CF12}">
      <dgm:prSet/>
      <dgm:spPr/>
      <dgm:t>
        <a:bodyPr/>
        <a:lstStyle/>
        <a:p>
          <a:pPr rtl="0"/>
          <a:r>
            <a:rPr lang="en-US" dirty="0" smtClean="0"/>
            <a:t>Using Probability to Make Decisions (S-MD)</a:t>
          </a:r>
          <a:endParaRPr lang="en-US" dirty="0"/>
        </a:p>
      </dgm:t>
    </dgm:pt>
    <dgm:pt modelId="{139C8E16-3A81-4A0D-B198-3BA39620BF36}" type="parTrans" cxnId="{558F5E58-44B7-4BDF-9FDB-3CE9F86FD047}">
      <dgm:prSet/>
      <dgm:spPr/>
      <dgm:t>
        <a:bodyPr/>
        <a:lstStyle/>
        <a:p>
          <a:endParaRPr lang="en-US"/>
        </a:p>
      </dgm:t>
    </dgm:pt>
    <dgm:pt modelId="{2E0A70DF-43C5-439B-A680-5029E13D453F}" type="sibTrans" cxnId="{558F5E58-44B7-4BDF-9FDB-3CE9F86FD047}">
      <dgm:prSet/>
      <dgm:spPr/>
      <dgm:t>
        <a:bodyPr/>
        <a:lstStyle/>
        <a:p>
          <a:endParaRPr lang="en-US"/>
        </a:p>
      </dgm:t>
    </dgm:pt>
    <dgm:pt modelId="{80227F79-8ECB-47A8-A6C2-883119725D31}">
      <dgm:prSet/>
      <dgm:spPr/>
      <dgm:t>
        <a:bodyPr/>
        <a:lstStyle/>
        <a:p>
          <a:pPr rtl="0"/>
          <a:r>
            <a:rPr lang="en-US" smtClean="0"/>
            <a:t>Calculate expected values and use them to solve problems</a:t>
          </a:r>
          <a:endParaRPr lang="en-US"/>
        </a:p>
      </dgm:t>
    </dgm:pt>
    <dgm:pt modelId="{262EE2F9-AD8B-40C9-A373-F15056861116}" type="parTrans" cxnId="{A5AF0C11-DBF2-4E9C-80EB-74756B374A0B}">
      <dgm:prSet/>
      <dgm:spPr/>
      <dgm:t>
        <a:bodyPr/>
        <a:lstStyle/>
        <a:p>
          <a:endParaRPr lang="en-US"/>
        </a:p>
      </dgm:t>
    </dgm:pt>
    <dgm:pt modelId="{7FD65C73-0DAD-4683-AEF5-4D2417D66951}" type="sibTrans" cxnId="{A5AF0C11-DBF2-4E9C-80EB-74756B374A0B}">
      <dgm:prSet/>
      <dgm:spPr/>
      <dgm:t>
        <a:bodyPr/>
        <a:lstStyle/>
        <a:p>
          <a:endParaRPr lang="en-US"/>
        </a:p>
      </dgm:t>
    </dgm:pt>
    <dgm:pt modelId="{4D4458EB-15D2-4D0F-ACEE-9C72761872B8}">
      <dgm:prSet/>
      <dgm:spPr/>
      <dgm:t>
        <a:bodyPr/>
        <a:lstStyle/>
        <a:p>
          <a:pPr rtl="0"/>
          <a:r>
            <a:rPr lang="en-US" smtClean="0"/>
            <a:t>Use probability to evaluate outcomes of decisions</a:t>
          </a:r>
          <a:endParaRPr lang="en-US"/>
        </a:p>
      </dgm:t>
    </dgm:pt>
    <dgm:pt modelId="{DB002FE7-DA1F-4E3B-BA4F-13200CC9633B}" type="parTrans" cxnId="{AFEA48D3-62DF-4361-B4AE-1BB4C87F9195}">
      <dgm:prSet/>
      <dgm:spPr/>
      <dgm:t>
        <a:bodyPr/>
        <a:lstStyle/>
        <a:p>
          <a:endParaRPr lang="en-US"/>
        </a:p>
      </dgm:t>
    </dgm:pt>
    <dgm:pt modelId="{AD4478C8-11B6-4AE6-819C-39EE8C895452}" type="sibTrans" cxnId="{AFEA48D3-62DF-4361-B4AE-1BB4C87F9195}">
      <dgm:prSet/>
      <dgm:spPr/>
      <dgm:t>
        <a:bodyPr/>
        <a:lstStyle/>
        <a:p>
          <a:endParaRPr lang="en-US"/>
        </a:p>
      </dgm:t>
    </dgm:pt>
    <dgm:pt modelId="{6B27CF73-9B27-4C32-968B-9F87ACCCA123}" type="pres">
      <dgm:prSet presAssocID="{C48872DD-A3C1-4F55-B4FD-CFEF9FDE1913}" presName="linear" presStyleCnt="0">
        <dgm:presLayoutVars>
          <dgm:animLvl val="lvl"/>
          <dgm:resizeHandles val="exact"/>
        </dgm:presLayoutVars>
      </dgm:prSet>
      <dgm:spPr/>
      <dgm:t>
        <a:bodyPr/>
        <a:lstStyle/>
        <a:p>
          <a:endParaRPr lang="en-US"/>
        </a:p>
      </dgm:t>
    </dgm:pt>
    <dgm:pt modelId="{A293F3E2-9BF8-45E0-A7AA-02D74E7D69C2}" type="pres">
      <dgm:prSet presAssocID="{B1D9EC24-4BB1-497C-87E4-A383488D41BF}" presName="parentText" presStyleLbl="node1" presStyleIdx="0" presStyleCnt="2">
        <dgm:presLayoutVars>
          <dgm:chMax val="0"/>
          <dgm:bulletEnabled val="1"/>
        </dgm:presLayoutVars>
      </dgm:prSet>
      <dgm:spPr/>
      <dgm:t>
        <a:bodyPr/>
        <a:lstStyle/>
        <a:p>
          <a:endParaRPr lang="en-US"/>
        </a:p>
      </dgm:t>
    </dgm:pt>
    <dgm:pt modelId="{2A8A91C4-0C16-418B-A1C1-7309508A5CD8}" type="pres">
      <dgm:prSet presAssocID="{B1D9EC24-4BB1-497C-87E4-A383488D41BF}" presName="childText" presStyleLbl="revTx" presStyleIdx="0" presStyleCnt="2">
        <dgm:presLayoutVars>
          <dgm:bulletEnabled val="1"/>
        </dgm:presLayoutVars>
      </dgm:prSet>
      <dgm:spPr/>
      <dgm:t>
        <a:bodyPr/>
        <a:lstStyle/>
        <a:p>
          <a:endParaRPr lang="en-US"/>
        </a:p>
      </dgm:t>
    </dgm:pt>
    <dgm:pt modelId="{7B03438D-7F81-439E-A432-E1699534048B}" type="pres">
      <dgm:prSet presAssocID="{3A2E3F3B-6407-4AD2-8144-4A60C490CF12}" presName="parentText" presStyleLbl="node1" presStyleIdx="1" presStyleCnt="2">
        <dgm:presLayoutVars>
          <dgm:chMax val="0"/>
          <dgm:bulletEnabled val="1"/>
        </dgm:presLayoutVars>
      </dgm:prSet>
      <dgm:spPr/>
      <dgm:t>
        <a:bodyPr/>
        <a:lstStyle/>
        <a:p>
          <a:endParaRPr lang="en-US"/>
        </a:p>
      </dgm:t>
    </dgm:pt>
    <dgm:pt modelId="{BAB55563-2F7D-4305-A189-02D9681C42BD}" type="pres">
      <dgm:prSet presAssocID="{3A2E3F3B-6407-4AD2-8144-4A60C490CF12}" presName="childText" presStyleLbl="revTx" presStyleIdx="1" presStyleCnt="2">
        <dgm:presLayoutVars>
          <dgm:bulletEnabled val="1"/>
        </dgm:presLayoutVars>
      </dgm:prSet>
      <dgm:spPr/>
      <dgm:t>
        <a:bodyPr/>
        <a:lstStyle/>
        <a:p>
          <a:endParaRPr lang="en-US"/>
        </a:p>
      </dgm:t>
    </dgm:pt>
  </dgm:ptLst>
  <dgm:cxnLst>
    <dgm:cxn modelId="{558F5E58-44B7-4BDF-9FDB-3CE9F86FD047}" srcId="{C48872DD-A3C1-4F55-B4FD-CFEF9FDE1913}" destId="{3A2E3F3B-6407-4AD2-8144-4A60C490CF12}" srcOrd="1" destOrd="0" parTransId="{139C8E16-3A81-4A0D-B198-3BA39620BF36}" sibTransId="{2E0A70DF-43C5-439B-A680-5029E13D453F}"/>
    <dgm:cxn modelId="{BFAF2B98-F04F-45CE-8919-3795FD6FDADC}" type="presOf" srcId="{4D4458EB-15D2-4D0F-ACEE-9C72761872B8}" destId="{BAB55563-2F7D-4305-A189-02D9681C42BD}" srcOrd="0" destOrd="1" presId="urn:microsoft.com/office/officeart/2005/8/layout/vList2"/>
    <dgm:cxn modelId="{A5AF0C11-DBF2-4E9C-80EB-74756B374A0B}" srcId="{3A2E3F3B-6407-4AD2-8144-4A60C490CF12}" destId="{80227F79-8ECB-47A8-A6C2-883119725D31}" srcOrd="0" destOrd="0" parTransId="{262EE2F9-AD8B-40C9-A373-F15056861116}" sibTransId="{7FD65C73-0DAD-4683-AEF5-4D2417D66951}"/>
    <dgm:cxn modelId="{C7CDCCD2-9E30-40F1-B757-7CD6D599A5AE}" type="presOf" srcId="{80227F79-8ECB-47A8-A6C2-883119725D31}" destId="{BAB55563-2F7D-4305-A189-02D9681C42BD}" srcOrd="0" destOrd="0" presId="urn:microsoft.com/office/officeart/2005/8/layout/vList2"/>
    <dgm:cxn modelId="{424883DC-88B1-4C0C-BF1D-D992CEABF27A}" type="presOf" srcId="{3A2E3F3B-6407-4AD2-8144-4A60C490CF12}" destId="{7B03438D-7F81-439E-A432-E1699534048B}" srcOrd="0" destOrd="0" presId="urn:microsoft.com/office/officeart/2005/8/layout/vList2"/>
    <dgm:cxn modelId="{661DF1D7-70E9-42AB-878F-C1108C293B53}" type="presOf" srcId="{1490B2B1-CB31-4022-9540-DE08A1A1FDB0}" destId="{2A8A91C4-0C16-418B-A1C1-7309508A5CD8}" srcOrd="0" destOrd="0" presId="urn:microsoft.com/office/officeart/2005/8/layout/vList2"/>
    <dgm:cxn modelId="{C00B0034-0134-493E-B14F-FBBE99CED1B8}" srcId="{C48872DD-A3C1-4F55-B4FD-CFEF9FDE1913}" destId="{B1D9EC24-4BB1-497C-87E4-A383488D41BF}" srcOrd="0" destOrd="0" parTransId="{2280ADEC-076A-49E4-9B59-425C94CDB006}" sibTransId="{A68930E2-32DC-4051-A09E-B09D94FED012}"/>
    <dgm:cxn modelId="{E71296A8-D6E3-47D6-B069-F8E91DFC0A74}" srcId="{B1D9EC24-4BB1-497C-87E4-A383488D41BF}" destId="{56C5DC4C-FA5F-4FB2-B4DA-B63A1B16DBDA}" srcOrd="1" destOrd="0" parTransId="{CA8B7F66-1FED-4E82-AA08-2FD12413E064}" sibTransId="{3343C053-C8DB-4250-BDF6-EC3CBFE03DD9}"/>
    <dgm:cxn modelId="{30CE3423-EA58-41D4-BF09-1AABF032E442}" type="presOf" srcId="{C48872DD-A3C1-4F55-B4FD-CFEF9FDE1913}" destId="{6B27CF73-9B27-4C32-968B-9F87ACCCA123}" srcOrd="0" destOrd="0" presId="urn:microsoft.com/office/officeart/2005/8/layout/vList2"/>
    <dgm:cxn modelId="{09890C31-48E8-4BEB-ADCC-778F5E0CEA5F}" type="presOf" srcId="{B1D9EC24-4BB1-497C-87E4-A383488D41BF}" destId="{A293F3E2-9BF8-45E0-A7AA-02D74E7D69C2}" srcOrd="0" destOrd="0" presId="urn:microsoft.com/office/officeart/2005/8/layout/vList2"/>
    <dgm:cxn modelId="{AFEA48D3-62DF-4361-B4AE-1BB4C87F9195}" srcId="{3A2E3F3B-6407-4AD2-8144-4A60C490CF12}" destId="{4D4458EB-15D2-4D0F-ACEE-9C72761872B8}" srcOrd="1" destOrd="0" parTransId="{DB002FE7-DA1F-4E3B-BA4F-13200CC9633B}" sibTransId="{AD4478C8-11B6-4AE6-819C-39EE8C895452}"/>
    <dgm:cxn modelId="{5BBA56C1-4E92-47EF-8BAA-B4DC996D7D0E}" srcId="{B1D9EC24-4BB1-497C-87E4-A383488D41BF}" destId="{1490B2B1-CB31-4022-9540-DE08A1A1FDB0}" srcOrd="0" destOrd="0" parTransId="{F042AC34-703A-44A0-8433-DDF2343DBAA1}" sibTransId="{9A111612-3522-4344-BDA2-0D8343A82C70}"/>
    <dgm:cxn modelId="{E2EBD3AA-5617-4612-87BC-EFAE6032BC7A}" type="presOf" srcId="{56C5DC4C-FA5F-4FB2-B4DA-B63A1B16DBDA}" destId="{2A8A91C4-0C16-418B-A1C1-7309508A5CD8}" srcOrd="0" destOrd="1" presId="urn:microsoft.com/office/officeart/2005/8/layout/vList2"/>
    <dgm:cxn modelId="{AF4E6875-69A1-4776-A3B2-5DCD866D0A00}" type="presParOf" srcId="{6B27CF73-9B27-4C32-968B-9F87ACCCA123}" destId="{A293F3E2-9BF8-45E0-A7AA-02D74E7D69C2}" srcOrd="0" destOrd="0" presId="urn:microsoft.com/office/officeart/2005/8/layout/vList2"/>
    <dgm:cxn modelId="{DDD0CD6C-EB55-462E-A132-7B25C90FCDF3}" type="presParOf" srcId="{6B27CF73-9B27-4C32-968B-9F87ACCCA123}" destId="{2A8A91C4-0C16-418B-A1C1-7309508A5CD8}" srcOrd="1" destOrd="0" presId="urn:microsoft.com/office/officeart/2005/8/layout/vList2"/>
    <dgm:cxn modelId="{997C11ED-4641-41F1-9F4B-CDC7BAD17B18}" type="presParOf" srcId="{6B27CF73-9B27-4C32-968B-9F87ACCCA123}" destId="{7B03438D-7F81-439E-A432-E1699534048B}" srcOrd="2" destOrd="0" presId="urn:microsoft.com/office/officeart/2005/8/layout/vList2"/>
    <dgm:cxn modelId="{A36AAB51-8E06-414E-B99B-1B18AB8CA2E4}" type="presParOf" srcId="{6B27CF73-9B27-4C32-968B-9F87ACCCA123}" destId="{BAB55563-2F7D-4305-A189-02D9681C42B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6BE174-936C-4786-B8E8-D22A6AFD707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2F96598-C463-4F09-9B0B-032AB871ACE7}">
      <dgm:prSet/>
      <dgm:spPr/>
      <dgm:t>
        <a:bodyPr/>
        <a:lstStyle/>
        <a:p>
          <a:pPr rtl="0"/>
          <a:r>
            <a:rPr lang="en-US" b="0" dirty="0" smtClean="0"/>
            <a:t>Summarize, represent, and interpret data on a single count or measurement variable</a:t>
          </a:r>
          <a:endParaRPr lang="en-US" b="0" dirty="0"/>
        </a:p>
      </dgm:t>
    </dgm:pt>
    <dgm:pt modelId="{180C34D9-9695-43C5-8016-0532135C1703}" type="parTrans" cxnId="{B3FF45E4-D782-4A89-8756-02378C135752}">
      <dgm:prSet/>
      <dgm:spPr/>
      <dgm:t>
        <a:bodyPr/>
        <a:lstStyle/>
        <a:p>
          <a:endParaRPr lang="en-US"/>
        </a:p>
      </dgm:t>
    </dgm:pt>
    <dgm:pt modelId="{DEB4D00F-0ED5-4F69-A456-F95942C8AE38}" type="sibTrans" cxnId="{B3FF45E4-D782-4A89-8756-02378C135752}">
      <dgm:prSet/>
      <dgm:spPr/>
      <dgm:t>
        <a:bodyPr/>
        <a:lstStyle/>
        <a:p>
          <a:endParaRPr lang="en-US"/>
        </a:p>
      </dgm:t>
    </dgm:pt>
    <dgm:pt modelId="{20B23F9D-236D-49E0-9065-64D2E6F81CA2}">
      <dgm:prSet/>
      <dgm:spPr/>
      <dgm:t>
        <a:bodyPr/>
        <a:lstStyle/>
        <a:p>
          <a:pPr rtl="0"/>
          <a:r>
            <a:rPr lang="en-US" dirty="0" smtClean="0">
              <a:hlinkClick xmlns:r="http://schemas.openxmlformats.org/officeDocument/2006/relationships" r:id="rId1"/>
            </a:rPr>
            <a:t>CCSS.MATH.CONTENT.HSS.ID.A.4</a:t>
          </a:r>
          <a:r>
            <a:rPr lang="en-US" dirty="0" smtClean="0"/>
            <a:t> </a:t>
          </a:r>
          <a:r>
            <a:rPr lang="en-US" b="1" dirty="0" smtClean="0">
              <a:solidFill>
                <a:srgbClr val="7030A0"/>
              </a:solidFill>
            </a:rPr>
            <a:t>Use the mean and standard deviation of a data set to fit it to a normal distribution </a:t>
          </a:r>
          <a:r>
            <a:rPr lang="en-US" dirty="0" smtClean="0"/>
            <a:t>and to estimate population percentages. </a:t>
          </a:r>
          <a:r>
            <a:rPr lang="en-US" b="1" dirty="0" smtClean="0">
              <a:solidFill>
                <a:srgbClr val="7030A0"/>
              </a:solidFill>
            </a:rPr>
            <a:t>Recognize that there are data sets for which such a procedure is not appropriate</a:t>
          </a:r>
          <a:r>
            <a:rPr lang="en-US" dirty="0" smtClean="0"/>
            <a:t>. Use calculators, spreadsheets, and tables to estimate areas under the normal curve.</a:t>
          </a:r>
          <a:endParaRPr lang="en-US" dirty="0"/>
        </a:p>
      </dgm:t>
    </dgm:pt>
    <dgm:pt modelId="{CD693699-81AD-43E1-AB34-322B392E28F0}" type="parTrans" cxnId="{0BBC83A0-B5C5-4DC3-8AF3-4873AC0AEEF7}">
      <dgm:prSet/>
      <dgm:spPr/>
      <dgm:t>
        <a:bodyPr/>
        <a:lstStyle/>
        <a:p>
          <a:endParaRPr lang="en-US"/>
        </a:p>
      </dgm:t>
    </dgm:pt>
    <dgm:pt modelId="{92B09D40-7B12-41BC-86A8-4D383D11EB61}" type="sibTrans" cxnId="{0BBC83A0-B5C5-4DC3-8AF3-4873AC0AEEF7}">
      <dgm:prSet/>
      <dgm:spPr/>
      <dgm:t>
        <a:bodyPr/>
        <a:lstStyle/>
        <a:p>
          <a:endParaRPr lang="en-US"/>
        </a:p>
      </dgm:t>
    </dgm:pt>
    <dgm:pt modelId="{D445B41B-D478-44DB-BE54-1BC49A222C66}" type="pres">
      <dgm:prSet presAssocID="{106BE174-936C-4786-B8E8-D22A6AFD707A}" presName="linear" presStyleCnt="0">
        <dgm:presLayoutVars>
          <dgm:animLvl val="lvl"/>
          <dgm:resizeHandles val="exact"/>
        </dgm:presLayoutVars>
      </dgm:prSet>
      <dgm:spPr/>
      <dgm:t>
        <a:bodyPr/>
        <a:lstStyle/>
        <a:p>
          <a:endParaRPr lang="en-US"/>
        </a:p>
      </dgm:t>
    </dgm:pt>
    <dgm:pt modelId="{259D1EA0-FDD9-4C38-A871-61CB05526459}" type="pres">
      <dgm:prSet presAssocID="{D2F96598-C463-4F09-9B0B-032AB871ACE7}" presName="parentText" presStyleLbl="node1" presStyleIdx="0" presStyleCnt="1">
        <dgm:presLayoutVars>
          <dgm:chMax val="0"/>
          <dgm:bulletEnabled val="1"/>
        </dgm:presLayoutVars>
      </dgm:prSet>
      <dgm:spPr/>
      <dgm:t>
        <a:bodyPr/>
        <a:lstStyle/>
        <a:p>
          <a:endParaRPr lang="en-US"/>
        </a:p>
      </dgm:t>
    </dgm:pt>
    <dgm:pt modelId="{558058B9-214A-4D58-9876-ECB20FD79078}" type="pres">
      <dgm:prSet presAssocID="{D2F96598-C463-4F09-9B0B-032AB871ACE7}" presName="childText" presStyleLbl="revTx" presStyleIdx="0" presStyleCnt="1">
        <dgm:presLayoutVars>
          <dgm:bulletEnabled val="1"/>
        </dgm:presLayoutVars>
      </dgm:prSet>
      <dgm:spPr/>
      <dgm:t>
        <a:bodyPr/>
        <a:lstStyle/>
        <a:p>
          <a:endParaRPr lang="en-US"/>
        </a:p>
      </dgm:t>
    </dgm:pt>
  </dgm:ptLst>
  <dgm:cxnLst>
    <dgm:cxn modelId="{0BBC83A0-B5C5-4DC3-8AF3-4873AC0AEEF7}" srcId="{D2F96598-C463-4F09-9B0B-032AB871ACE7}" destId="{20B23F9D-236D-49E0-9065-64D2E6F81CA2}" srcOrd="0" destOrd="0" parTransId="{CD693699-81AD-43E1-AB34-322B392E28F0}" sibTransId="{92B09D40-7B12-41BC-86A8-4D383D11EB61}"/>
    <dgm:cxn modelId="{D3073B9D-D5F1-4790-A177-2888982FD10D}" type="presOf" srcId="{20B23F9D-236D-49E0-9065-64D2E6F81CA2}" destId="{558058B9-214A-4D58-9876-ECB20FD79078}" srcOrd="0" destOrd="0" presId="urn:microsoft.com/office/officeart/2005/8/layout/vList2"/>
    <dgm:cxn modelId="{F68CBAED-F862-4E08-AE2A-CFDDEE35B7A1}" type="presOf" srcId="{106BE174-936C-4786-B8E8-D22A6AFD707A}" destId="{D445B41B-D478-44DB-BE54-1BC49A222C66}" srcOrd="0" destOrd="0" presId="urn:microsoft.com/office/officeart/2005/8/layout/vList2"/>
    <dgm:cxn modelId="{B3FF45E4-D782-4A89-8756-02378C135752}" srcId="{106BE174-936C-4786-B8E8-D22A6AFD707A}" destId="{D2F96598-C463-4F09-9B0B-032AB871ACE7}" srcOrd="0" destOrd="0" parTransId="{180C34D9-9695-43C5-8016-0532135C1703}" sibTransId="{DEB4D00F-0ED5-4F69-A456-F95942C8AE38}"/>
    <dgm:cxn modelId="{0A173652-09E2-417D-BEEA-9C878EC8680A}" type="presOf" srcId="{D2F96598-C463-4F09-9B0B-032AB871ACE7}" destId="{259D1EA0-FDD9-4C38-A871-61CB05526459}" srcOrd="0" destOrd="0" presId="urn:microsoft.com/office/officeart/2005/8/layout/vList2"/>
    <dgm:cxn modelId="{042B9208-6D4F-45E0-8ED9-6311F3A5CEAC}" type="presParOf" srcId="{D445B41B-D478-44DB-BE54-1BC49A222C66}" destId="{259D1EA0-FDD9-4C38-A871-61CB05526459}" srcOrd="0" destOrd="0" presId="urn:microsoft.com/office/officeart/2005/8/layout/vList2"/>
    <dgm:cxn modelId="{AA5E6250-9D83-4DEE-AEC7-A108B23DA160}" type="presParOf" srcId="{D445B41B-D478-44DB-BE54-1BC49A222C66}" destId="{558058B9-214A-4D58-9876-ECB20FD7907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6BE174-936C-4786-B8E8-D22A6AFD707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2F96598-C463-4F09-9B0B-032AB871ACE7}">
      <dgm:prSet/>
      <dgm:spPr/>
      <dgm:t>
        <a:bodyPr/>
        <a:lstStyle/>
        <a:p>
          <a:pPr rtl="0"/>
          <a:r>
            <a:rPr lang="en-US" b="0" i="0" dirty="0" smtClean="0"/>
            <a:t>Summarize, represent, and interpret data on two categorical and quantitative variables</a:t>
          </a:r>
          <a:endParaRPr lang="en-US" b="0" dirty="0"/>
        </a:p>
      </dgm:t>
    </dgm:pt>
    <dgm:pt modelId="{180C34D9-9695-43C5-8016-0532135C1703}" type="parTrans" cxnId="{B3FF45E4-D782-4A89-8756-02378C135752}">
      <dgm:prSet/>
      <dgm:spPr/>
      <dgm:t>
        <a:bodyPr/>
        <a:lstStyle/>
        <a:p>
          <a:endParaRPr lang="en-US"/>
        </a:p>
      </dgm:t>
    </dgm:pt>
    <dgm:pt modelId="{DEB4D00F-0ED5-4F69-A456-F95942C8AE38}" type="sibTrans" cxnId="{B3FF45E4-D782-4A89-8756-02378C135752}">
      <dgm:prSet/>
      <dgm:spPr/>
      <dgm:t>
        <a:bodyPr/>
        <a:lstStyle/>
        <a:p>
          <a:endParaRPr lang="en-US"/>
        </a:p>
      </dgm:t>
    </dgm:pt>
    <dgm:pt modelId="{20B23F9D-236D-49E0-9065-64D2E6F81CA2}">
      <dgm:prSet/>
      <dgm:spPr/>
      <dgm:t>
        <a:bodyPr/>
        <a:lstStyle/>
        <a:p>
          <a:pPr rtl="0"/>
          <a:r>
            <a:rPr lang="en-US" b="0" i="0" dirty="0" smtClean="0">
              <a:hlinkClick xmlns:r="http://schemas.openxmlformats.org/officeDocument/2006/relationships" r:id="rId1"/>
            </a:rPr>
            <a:t>CCSS.MATH.CONTENT.HSS.ID.B.5</a:t>
          </a:r>
          <a:r>
            <a:rPr lang="en-US" b="0" i="0" dirty="0" smtClean="0"/>
            <a:t> </a:t>
          </a:r>
          <a:r>
            <a:rPr lang="en-US" b="1" i="0" dirty="0" smtClean="0">
              <a:solidFill>
                <a:srgbClr val="7030A0"/>
              </a:solidFill>
            </a:rPr>
            <a:t>Summarize categorical data for two categories in two-way frequency tables</a:t>
          </a:r>
          <a:r>
            <a:rPr lang="en-US" b="0" i="0" dirty="0" smtClean="0"/>
            <a:t>. Interpret relative frequencies in the context of the data (including joint, marginal, and conditional relative frequencies). Recognize possible associations and trends in the data.</a:t>
          </a:r>
          <a:endParaRPr lang="en-US" dirty="0"/>
        </a:p>
      </dgm:t>
    </dgm:pt>
    <dgm:pt modelId="{CD693699-81AD-43E1-AB34-322B392E28F0}" type="parTrans" cxnId="{0BBC83A0-B5C5-4DC3-8AF3-4873AC0AEEF7}">
      <dgm:prSet/>
      <dgm:spPr/>
      <dgm:t>
        <a:bodyPr/>
        <a:lstStyle/>
        <a:p>
          <a:endParaRPr lang="en-US"/>
        </a:p>
      </dgm:t>
    </dgm:pt>
    <dgm:pt modelId="{92B09D40-7B12-41BC-86A8-4D383D11EB61}" type="sibTrans" cxnId="{0BBC83A0-B5C5-4DC3-8AF3-4873AC0AEEF7}">
      <dgm:prSet/>
      <dgm:spPr/>
      <dgm:t>
        <a:bodyPr/>
        <a:lstStyle/>
        <a:p>
          <a:endParaRPr lang="en-US"/>
        </a:p>
      </dgm:t>
    </dgm:pt>
    <dgm:pt modelId="{6DFB932A-5FD9-4070-878B-7FD337719AE8}">
      <dgm:prSet/>
      <dgm:spPr/>
      <dgm:t>
        <a:bodyPr/>
        <a:lstStyle/>
        <a:p>
          <a:r>
            <a:rPr lang="en-US" b="0" i="0" dirty="0" smtClean="0">
              <a:hlinkClick xmlns:r="http://schemas.openxmlformats.org/officeDocument/2006/relationships" r:id="rId2"/>
            </a:rPr>
            <a:t>CCSS.MATH.CONTENT.HSS.ID.B.6</a:t>
          </a:r>
          <a:r>
            <a:rPr lang="en-US" b="0" i="0" dirty="0" smtClean="0"/>
            <a:t> Represent data on two quantitative variables on a scatter plot, and describe how the variables are related.</a:t>
          </a:r>
          <a:endParaRPr lang="en-US" b="0" i="0" dirty="0"/>
        </a:p>
      </dgm:t>
    </dgm:pt>
    <dgm:pt modelId="{D0C9B34F-00BE-4EF2-A1A9-66B0A7DF92D2}" type="parTrans" cxnId="{5A720752-8EAC-48EC-8D95-E3AA2CDD2A72}">
      <dgm:prSet/>
      <dgm:spPr/>
      <dgm:t>
        <a:bodyPr/>
        <a:lstStyle/>
        <a:p>
          <a:endParaRPr lang="en-US"/>
        </a:p>
      </dgm:t>
    </dgm:pt>
    <dgm:pt modelId="{5B90F27E-87F2-4750-832F-D0DC55C36148}" type="sibTrans" cxnId="{5A720752-8EAC-48EC-8D95-E3AA2CDD2A72}">
      <dgm:prSet/>
      <dgm:spPr/>
      <dgm:t>
        <a:bodyPr/>
        <a:lstStyle/>
        <a:p>
          <a:endParaRPr lang="en-US"/>
        </a:p>
      </dgm:t>
    </dgm:pt>
    <dgm:pt modelId="{46577E7F-F53D-4EC1-9F65-D7331A4B29E8}">
      <dgm:prSet/>
      <dgm:spPr/>
      <dgm:t>
        <a:bodyPr/>
        <a:lstStyle/>
        <a:p>
          <a:r>
            <a:rPr lang="en-US" b="0" i="0" dirty="0" smtClean="0"/>
            <a:t>Informally assess the fit of a function by </a:t>
          </a:r>
          <a:r>
            <a:rPr lang="en-US" b="1" i="0" dirty="0" smtClean="0">
              <a:solidFill>
                <a:srgbClr val="7030A0"/>
              </a:solidFill>
            </a:rPr>
            <a:t>plotting and analyzing residuals</a:t>
          </a:r>
          <a:r>
            <a:rPr lang="en-US" b="0" i="0" dirty="0" smtClean="0"/>
            <a:t>.</a:t>
          </a:r>
          <a:endParaRPr lang="en-US" b="0" i="0" dirty="0"/>
        </a:p>
      </dgm:t>
    </dgm:pt>
    <dgm:pt modelId="{F3E83C05-F6CC-4754-B91B-559043AECEED}" type="sibTrans" cxnId="{D9D975ED-2712-4700-8EDC-F3EE21699DEE}">
      <dgm:prSet/>
      <dgm:spPr/>
      <dgm:t>
        <a:bodyPr/>
        <a:lstStyle/>
        <a:p>
          <a:endParaRPr lang="en-US"/>
        </a:p>
      </dgm:t>
    </dgm:pt>
    <dgm:pt modelId="{C9CFBAFB-F4D5-4331-BF9E-5D8029970751}" type="parTrans" cxnId="{D9D975ED-2712-4700-8EDC-F3EE21699DEE}">
      <dgm:prSet/>
      <dgm:spPr/>
      <dgm:t>
        <a:bodyPr/>
        <a:lstStyle/>
        <a:p>
          <a:endParaRPr lang="en-US"/>
        </a:p>
      </dgm:t>
    </dgm:pt>
    <dgm:pt modelId="{D445B41B-D478-44DB-BE54-1BC49A222C66}" type="pres">
      <dgm:prSet presAssocID="{106BE174-936C-4786-B8E8-D22A6AFD707A}" presName="linear" presStyleCnt="0">
        <dgm:presLayoutVars>
          <dgm:animLvl val="lvl"/>
          <dgm:resizeHandles val="exact"/>
        </dgm:presLayoutVars>
      </dgm:prSet>
      <dgm:spPr/>
      <dgm:t>
        <a:bodyPr/>
        <a:lstStyle/>
        <a:p>
          <a:endParaRPr lang="en-US"/>
        </a:p>
      </dgm:t>
    </dgm:pt>
    <dgm:pt modelId="{259D1EA0-FDD9-4C38-A871-61CB05526459}" type="pres">
      <dgm:prSet presAssocID="{D2F96598-C463-4F09-9B0B-032AB871ACE7}" presName="parentText" presStyleLbl="node1" presStyleIdx="0" presStyleCnt="1">
        <dgm:presLayoutVars>
          <dgm:chMax val="0"/>
          <dgm:bulletEnabled val="1"/>
        </dgm:presLayoutVars>
      </dgm:prSet>
      <dgm:spPr/>
      <dgm:t>
        <a:bodyPr/>
        <a:lstStyle/>
        <a:p>
          <a:endParaRPr lang="en-US"/>
        </a:p>
      </dgm:t>
    </dgm:pt>
    <dgm:pt modelId="{558058B9-214A-4D58-9876-ECB20FD79078}" type="pres">
      <dgm:prSet presAssocID="{D2F96598-C463-4F09-9B0B-032AB871ACE7}" presName="childText" presStyleLbl="revTx" presStyleIdx="0" presStyleCnt="1">
        <dgm:presLayoutVars>
          <dgm:bulletEnabled val="1"/>
        </dgm:presLayoutVars>
      </dgm:prSet>
      <dgm:spPr/>
      <dgm:t>
        <a:bodyPr/>
        <a:lstStyle/>
        <a:p>
          <a:endParaRPr lang="en-US"/>
        </a:p>
      </dgm:t>
    </dgm:pt>
  </dgm:ptLst>
  <dgm:cxnLst>
    <dgm:cxn modelId="{0BBC83A0-B5C5-4DC3-8AF3-4873AC0AEEF7}" srcId="{D2F96598-C463-4F09-9B0B-032AB871ACE7}" destId="{20B23F9D-236D-49E0-9065-64D2E6F81CA2}" srcOrd="0" destOrd="0" parTransId="{CD693699-81AD-43E1-AB34-322B392E28F0}" sibTransId="{92B09D40-7B12-41BC-86A8-4D383D11EB61}"/>
    <dgm:cxn modelId="{5A720752-8EAC-48EC-8D95-E3AA2CDD2A72}" srcId="{D2F96598-C463-4F09-9B0B-032AB871ACE7}" destId="{6DFB932A-5FD9-4070-878B-7FD337719AE8}" srcOrd="1" destOrd="0" parTransId="{D0C9B34F-00BE-4EF2-A1A9-66B0A7DF92D2}" sibTransId="{5B90F27E-87F2-4750-832F-D0DC55C36148}"/>
    <dgm:cxn modelId="{DCFE566A-7A98-4B6F-B123-E2F5F2952A2F}" type="presOf" srcId="{D2F96598-C463-4F09-9B0B-032AB871ACE7}" destId="{259D1EA0-FDD9-4C38-A871-61CB05526459}" srcOrd="0" destOrd="0" presId="urn:microsoft.com/office/officeart/2005/8/layout/vList2"/>
    <dgm:cxn modelId="{8459396C-C30F-4F5E-9B07-418D1F27D378}" type="presOf" srcId="{20B23F9D-236D-49E0-9065-64D2E6F81CA2}" destId="{558058B9-214A-4D58-9876-ECB20FD79078}" srcOrd="0" destOrd="0" presId="urn:microsoft.com/office/officeart/2005/8/layout/vList2"/>
    <dgm:cxn modelId="{B3FF45E4-D782-4A89-8756-02378C135752}" srcId="{106BE174-936C-4786-B8E8-D22A6AFD707A}" destId="{D2F96598-C463-4F09-9B0B-032AB871ACE7}" srcOrd="0" destOrd="0" parTransId="{180C34D9-9695-43C5-8016-0532135C1703}" sibTransId="{DEB4D00F-0ED5-4F69-A456-F95942C8AE38}"/>
    <dgm:cxn modelId="{4AAA6A99-9FAC-495D-9C18-CA98805BC413}" type="presOf" srcId="{106BE174-936C-4786-B8E8-D22A6AFD707A}" destId="{D445B41B-D478-44DB-BE54-1BC49A222C66}" srcOrd="0" destOrd="0" presId="urn:microsoft.com/office/officeart/2005/8/layout/vList2"/>
    <dgm:cxn modelId="{D9D975ED-2712-4700-8EDC-F3EE21699DEE}" srcId="{6DFB932A-5FD9-4070-878B-7FD337719AE8}" destId="{46577E7F-F53D-4EC1-9F65-D7331A4B29E8}" srcOrd="0" destOrd="0" parTransId="{C9CFBAFB-F4D5-4331-BF9E-5D8029970751}" sibTransId="{F3E83C05-F6CC-4754-B91B-559043AECEED}"/>
    <dgm:cxn modelId="{C2B81B54-85D6-4B71-B984-2FD02DAFF944}" type="presOf" srcId="{46577E7F-F53D-4EC1-9F65-D7331A4B29E8}" destId="{558058B9-214A-4D58-9876-ECB20FD79078}" srcOrd="0" destOrd="2" presId="urn:microsoft.com/office/officeart/2005/8/layout/vList2"/>
    <dgm:cxn modelId="{4012C6EA-41BD-4ACD-9E64-8C34B1E57D35}" type="presOf" srcId="{6DFB932A-5FD9-4070-878B-7FD337719AE8}" destId="{558058B9-214A-4D58-9876-ECB20FD79078}" srcOrd="0" destOrd="1" presId="urn:microsoft.com/office/officeart/2005/8/layout/vList2"/>
    <dgm:cxn modelId="{5A2A28FC-7438-4D5B-9FB2-5BDE16744FE6}" type="presParOf" srcId="{D445B41B-D478-44DB-BE54-1BC49A222C66}" destId="{259D1EA0-FDD9-4C38-A871-61CB05526459}" srcOrd="0" destOrd="0" presId="urn:microsoft.com/office/officeart/2005/8/layout/vList2"/>
    <dgm:cxn modelId="{CF772C91-94F2-4873-AA7B-BB54FCF49A36}" type="presParOf" srcId="{D445B41B-D478-44DB-BE54-1BC49A222C66}" destId="{558058B9-214A-4D58-9876-ECB20FD7907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06BE174-936C-4786-B8E8-D22A6AFD707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2F96598-C463-4F09-9B0B-032AB871ACE7}">
      <dgm:prSet/>
      <dgm:spPr/>
      <dgm:t>
        <a:bodyPr/>
        <a:lstStyle/>
        <a:p>
          <a:pPr rtl="0"/>
          <a:r>
            <a:rPr lang="en-US" b="0" i="0" dirty="0" smtClean="0"/>
            <a:t>Interpret linear models</a:t>
          </a:r>
          <a:endParaRPr lang="en-US" b="0" dirty="0"/>
        </a:p>
      </dgm:t>
    </dgm:pt>
    <dgm:pt modelId="{180C34D9-9695-43C5-8016-0532135C1703}" type="parTrans" cxnId="{B3FF45E4-D782-4A89-8756-02378C135752}">
      <dgm:prSet/>
      <dgm:spPr/>
      <dgm:t>
        <a:bodyPr/>
        <a:lstStyle/>
        <a:p>
          <a:endParaRPr lang="en-US"/>
        </a:p>
      </dgm:t>
    </dgm:pt>
    <dgm:pt modelId="{DEB4D00F-0ED5-4F69-A456-F95942C8AE38}" type="sibTrans" cxnId="{B3FF45E4-D782-4A89-8756-02378C135752}">
      <dgm:prSet/>
      <dgm:spPr/>
      <dgm:t>
        <a:bodyPr/>
        <a:lstStyle/>
        <a:p>
          <a:endParaRPr lang="en-US"/>
        </a:p>
      </dgm:t>
    </dgm:pt>
    <dgm:pt modelId="{20B23F9D-236D-49E0-9065-64D2E6F81CA2}">
      <dgm:prSet/>
      <dgm:spPr/>
      <dgm:t>
        <a:bodyPr/>
        <a:lstStyle/>
        <a:p>
          <a:pPr rtl="0"/>
          <a:endParaRPr lang="en-US" dirty="0"/>
        </a:p>
      </dgm:t>
    </dgm:pt>
    <dgm:pt modelId="{CD693699-81AD-43E1-AB34-322B392E28F0}" type="parTrans" cxnId="{0BBC83A0-B5C5-4DC3-8AF3-4873AC0AEEF7}">
      <dgm:prSet/>
      <dgm:spPr/>
      <dgm:t>
        <a:bodyPr/>
        <a:lstStyle/>
        <a:p>
          <a:endParaRPr lang="en-US"/>
        </a:p>
      </dgm:t>
    </dgm:pt>
    <dgm:pt modelId="{92B09D40-7B12-41BC-86A8-4D383D11EB61}" type="sibTrans" cxnId="{0BBC83A0-B5C5-4DC3-8AF3-4873AC0AEEF7}">
      <dgm:prSet/>
      <dgm:spPr/>
      <dgm:t>
        <a:bodyPr/>
        <a:lstStyle/>
        <a:p>
          <a:endParaRPr lang="en-US"/>
        </a:p>
      </dgm:t>
    </dgm:pt>
    <dgm:pt modelId="{2EFC98AD-61A5-4BD9-A79D-D96099845990}">
      <dgm:prSet/>
      <dgm:spPr/>
      <dgm:t>
        <a:bodyPr/>
        <a:lstStyle/>
        <a:p>
          <a:r>
            <a:rPr lang="en-US" b="0" i="0" dirty="0" smtClean="0">
              <a:hlinkClick xmlns:r="http://schemas.openxmlformats.org/officeDocument/2006/relationships" r:id="rId1"/>
            </a:rPr>
            <a:t>CCSS.MATH.CONTENT.HSS.ID.C.9</a:t>
          </a:r>
          <a:r>
            <a:rPr lang="en-US" b="0" i="0" dirty="0" smtClean="0"/>
            <a:t> </a:t>
          </a:r>
          <a:r>
            <a:rPr lang="en-US" b="1" i="0" dirty="0" smtClean="0">
              <a:solidFill>
                <a:srgbClr val="7030A0"/>
              </a:solidFill>
            </a:rPr>
            <a:t>Distinguish between correlation and causation</a:t>
          </a:r>
          <a:r>
            <a:rPr lang="en-US" b="0" i="0" dirty="0" smtClean="0"/>
            <a:t>.</a:t>
          </a:r>
          <a:endParaRPr lang="en-US" b="0" i="0" dirty="0"/>
        </a:p>
      </dgm:t>
    </dgm:pt>
    <dgm:pt modelId="{1C63F521-0F13-43E1-AD09-D861B73C1ED2}" type="parTrans" cxnId="{A0A9A51B-3542-46EE-923C-2A657C585C89}">
      <dgm:prSet/>
      <dgm:spPr/>
      <dgm:t>
        <a:bodyPr/>
        <a:lstStyle/>
        <a:p>
          <a:endParaRPr lang="en-US"/>
        </a:p>
      </dgm:t>
    </dgm:pt>
    <dgm:pt modelId="{CE4C6D9B-0EA9-47DA-844C-84DFFDFA17FF}" type="sibTrans" cxnId="{A0A9A51B-3542-46EE-923C-2A657C585C89}">
      <dgm:prSet/>
      <dgm:spPr/>
      <dgm:t>
        <a:bodyPr/>
        <a:lstStyle/>
        <a:p>
          <a:endParaRPr lang="en-US"/>
        </a:p>
      </dgm:t>
    </dgm:pt>
    <dgm:pt modelId="{D445B41B-D478-44DB-BE54-1BC49A222C66}" type="pres">
      <dgm:prSet presAssocID="{106BE174-936C-4786-B8E8-D22A6AFD707A}" presName="linear" presStyleCnt="0">
        <dgm:presLayoutVars>
          <dgm:animLvl val="lvl"/>
          <dgm:resizeHandles val="exact"/>
        </dgm:presLayoutVars>
      </dgm:prSet>
      <dgm:spPr/>
      <dgm:t>
        <a:bodyPr/>
        <a:lstStyle/>
        <a:p>
          <a:endParaRPr lang="en-US"/>
        </a:p>
      </dgm:t>
    </dgm:pt>
    <dgm:pt modelId="{259D1EA0-FDD9-4C38-A871-61CB05526459}" type="pres">
      <dgm:prSet presAssocID="{D2F96598-C463-4F09-9B0B-032AB871ACE7}" presName="parentText" presStyleLbl="node1" presStyleIdx="0" presStyleCnt="1">
        <dgm:presLayoutVars>
          <dgm:chMax val="0"/>
          <dgm:bulletEnabled val="1"/>
        </dgm:presLayoutVars>
      </dgm:prSet>
      <dgm:spPr/>
      <dgm:t>
        <a:bodyPr/>
        <a:lstStyle/>
        <a:p>
          <a:endParaRPr lang="en-US"/>
        </a:p>
      </dgm:t>
    </dgm:pt>
    <dgm:pt modelId="{558058B9-214A-4D58-9876-ECB20FD79078}" type="pres">
      <dgm:prSet presAssocID="{D2F96598-C463-4F09-9B0B-032AB871ACE7}" presName="childText" presStyleLbl="revTx" presStyleIdx="0" presStyleCnt="1">
        <dgm:presLayoutVars>
          <dgm:bulletEnabled val="1"/>
        </dgm:presLayoutVars>
      </dgm:prSet>
      <dgm:spPr/>
      <dgm:t>
        <a:bodyPr/>
        <a:lstStyle/>
        <a:p>
          <a:endParaRPr lang="en-US"/>
        </a:p>
      </dgm:t>
    </dgm:pt>
  </dgm:ptLst>
  <dgm:cxnLst>
    <dgm:cxn modelId="{2B2E5317-3B83-4AFB-833E-83344217E3D9}" type="presOf" srcId="{2EFC98AD-61A5-4BD9-A79D-D96099845990}" destId="{558058B9-214A-4D58-9876-ECB20FD79078}" srcOrd="0" destOrd="1" presId="urn:microsoft.com/office/officeart/2005/8/layout/vList2"/>
    <dgm:cxn modelId="{0BBC83A0-B5C5-4DC3-8AF3-4873AC0AEEF7}" srcId="{D2F96598-C463-4F09-9B0B-032AB871ACE7}" destId="{20B23F9D-236D-49E0-9065-64D2E6F81CA2}" srcOrd="0" destOrd="0" parTransId="{CD693699-81AD-43E1-AB34-322B392E28F0}" sibTransId="{92B09D40-7B12-41BC-86A8-4D383D11EB61}"/>
    <dgm:cxn modelId="{9F25FF94-70BE-4D16-AA1E-8A521AF58B8B}" type="presOf" srcId="{D2F96598-C463-4F09-9B0B-032AB871ACE7}" destId="{259D1EA0-FDD9-4C38-A871-61CB05526459}" srcOrd="0" destOrd="0" presId="urn:microsoft.com/office/officeart/2005/8/layout/vList2"/>
    <dgm:cxn modelId="{A0A9A51B-3542-46EE-923C-2A657C585C89}" srcId="{D2F96598-C463-4F09-9B0B-032AB871ACE7}" destId="{2EFC98AD-61A5-4BD9-A79D-D96099845990}" srcOrd="1" destOrd="0" parTransId="{1C63F521-0F13-43E1-AD09-D861B73C1ED2}" sibTransId="{CE4C6D9B-0EA9-47DA-844C-84DFFDFA17FF}"/>
    <dgm:cxn modelId="{DE164E7D-EE8E-45DC-BF54-DA11E3B4E6FD}" type="presOf" srcId="{106BE174-936C-4786-B8E8-D22A6AFD707A}" destId="{D445B41B-D478-44DB-BE54-1BC49A222C66}" srcOrd="0" destOrd="0" presId="urn:microsoft.com/office/officeart/2005/8/layout/vList2"/>
    <dgm:cxn modelId="{82EF6B57-3891-4FEC-8B72-3F64C1E74DC6}" type="presOf" srcId="{20B23F9D-236D-49E0-9065-64D2E6F81CA2}" destId="{558058B9-214A-4D58-9876-ECB20FD79078}" srcOrd="0" destOrd="0" presId="urn:microsoft.com/office/officeart/2005/8/layout/vList2"/>
    <dgm:cxn modelId="{B3FF45E4-D782-4A89-8756-02378C135752}" srcId="{106BE174-936C-4786-B8E8-D22A6AFD707A}" destId="{D2F96598-C463-4F09-9B0B-032AB871ACE7}" srcOrd="0" destOrd="0" parTransId="{180C34D9-9695-43C5-8016-0532135C1703}" sibTransId="{DEB4D00F-0ED5-4F69-A456-F95942C8AE38}"/>
    <dgm:cxn modelId="{112885AC-CCB7-4EAE-89F8-1121014CD077}" type="presParOf" srcId="{D445B41B-D478-44DB-BE54-1BC49A222C66}" destId="{259D1EA0-FDD9-4C38-A871-61CB05526459}" srcOrd="0" destOrd="0" presId="urn:microsoft.com/office/officeart/2005/8/layout/vList2"/>
    <dgm:cxn modelId="{9F2ACA6B-7660-4C62-97A5-D2DF97BF20F8}" type="presParOf" srcId="{D445B41B-D478-44DB-BE54-1BC49A222C66}" destId="{558058B9-214A-4D58-9876-ECB20FD7907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06BE174-936C-4786-B8E8-D22A6AFD707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2F96598-C463-4F09-9B0B-032AB871ACE7}">
      <dgm:prSet/>
      <dgm:spPr/>
      <dgm:t>
        <a:bodyPr/>
        <a:lstStyle/>
        <a:p>
          <a:pPr rtl="0"/>
          <a:r>
            <a:rPr lang="en-US" b="0" i="0" dirty="0" smtClean="0"/>
            <a:t>Understand and evaluate random processes underlying statistical experiments</a:t>
          </a:r>
          <a:endParaRPr lang="en-US" b="0" dirty="0"/>
        </a:p>
      </dgm:t>
    </dgm:pt>
    <dgm:pt modelId="{180C34D9-9695-43C5-8016-0532135C1703}" type="parTrans" cxnId="{B3FF45E4-D782-4A89-8756-02378C135752}">
      <dgm:prSet/>
      <dgm:spPr/>
      <dgm:t>
        <a:bodyPr/>
        <a:lstStyle/>
        <a:p>
          <a:endParaRPr lang="en-US"/>
        </a:p>
      </dgm:t>
    </dgm:pt>
    <dgm:pt modelId="{DEB4D00F-0ED5-4F69-A456-F95942C8AE38}" type="sibTrans" cxnId="{B3FF45E4-D782-4A89-8756-02378C135752}">
      <dgm:prSet/>
      <dgm:spPr/>
      <dgm:t>
        <a:bodyPr/>
        <a:lstStyle/>
        <a:p>
          <a:endParaRPr lang="en-US"/>
        </a:p>
      </dgm:t>
    </dgm:pt>
    <dgm:pt modelId="{20B23F9D-236D-49E0-9065-64D2E6F81CA2}">
      <dgm:prSet/>
      <dgm:spPr/>
      <dgm:t>
        <a:bodyPr/>
        <a:lstStyle/>
        <a:p>
          <a:pPr rtl="0"/>
          <a:r>
            <a:rPr lang="en-US" b="0" i="0" dirty="0" smtClean="0">
              <a:hlinkClick xmlns:r="http://schemas.openxmlformats.org/officeDocument/2006/relationships" r:id="rId1"/>
            </a:rPr>
            <a:t>CCSS.MATH.CONTENT.HSS.IC.A.1</a:t>
          </a:r>
          <a:r>
            <a:rPr lang="en-US" b="0" i="0" dirty="0" smtClean="0"/>
            <a:t> Understand statistics as a process for </a:t>
          </a:r>
          <a:r>
            <a:rPr lang="en-US" b="1" i="0" dirty="0" smtClean="0">
              <a:solidFill>
                <a:srgbClr val="7030A0"/>
              </a:solidFill>
            </a:rPr>
            <a:t>making inferences about population parameters based on a random sample</a:t>
          </a:r>
          <a:r>
            <a:rPr lang="en-US" b="0" i="0" dirty="0" smtClean="0">
              <a:solidFill>
                <a:srgbClr val="7030A0"/>
              </a:solidFill>
            </a:rPr>
            <a:t> </a:t>
          </a:r>
          <a:r>
            <a:rPr lang="en-US" b="0" i="0" dirty="0" smtClean="0"/>
            <a:t>from that population.</a:t>
          </a:r>
          <a:endParaRPr lang="en-US" dirty="0"/>
        </a:p>
      </dgm:t>
    </dgm:pt>
    <dgm:pt modelId="{CD693699-81AD-43E1-AB34-322B392E28F0}" type="parTrans" cxnId="{0BBC83A0-B5C5-4DC3-8AF3-4873AC0AEEF7}">
      <dgm:prSet/>
      <dgm:spPr/>
      <dgm:t>
        <a:bodyPr/>
        <a:lstStyle/>
        <a:p>
          <a:endParaRPr lang="en-US"/>
        </a:p>
      </dgm:t>
    </dgm:pt>
    <dgm:pt modelId="{92B09D40-7B12-41BC-86A8-4D383D11EB61}" type="sibTrans" cxnId="{0BBC83A0-B5C5-4DC3-8AF3-4873AC0AEEF7}">
      <dgm:prSet/>
      <dgm:spPr/>
      <dgm:t>
        <a:bodyPr/>
        <a:lstStyle/>
        <a:p>
          <a:endParaRPr lang="en-US"/>
        </a:p>
      </dgm:t>
    </dgm:pt>
    <dgm:pt modelId="{2480AF68-348D-4EE2-A55F-F948D102C85C}">
      <dgm:prSet/>
      <dgm:spPr/>
      <dgm:t>
        <a:bodyPr/>
        <a:lstStyle/>
        <a:p>
          <a:r>
            <a:rPr lang="en-US" b="0" i="0" dirty="0" smtClean="0">
              <a:hlinkClick xmlns:r="http://schemas.openxmlformats.org/officeDocument/2006/relationships" r:id="rId2"/>
            </a:rPr>
            <a:t>CCSS.MATH.CONTENT.HSS.IC.A.2</a:t>
          </a:r>
          <a:r>
            <a:rPr lang="en-US" b="0" i="0" dirty="0" smtClean="0"/>
            <a:t> Decide if a </a:t>
          </a:r>
          <a:r>
            <a:rPr lang="en-US" b="1" i="0" dirty="0" smtClean="0">
              <a:solidFill>
                <a:srgbClr val="7030A0"/>
              </a:solidFill>
            </a:rPr>
            <a:t>specified model is consistent with results from a given data-generating process</a:t>
          </a:r>
          <a:r>
            <a:rPr lang="en-US" b="0" i="0" dirty="0" smtClean="0"/>
            <a:t>, e.g., using simulation. </a:t>
          </a:r>
          <a:r>
            <a:rPr lang="en-US" b="0" i="1" dirty="0" smtClean="0"/>
            <a:t>For example, a model says a spinning coin falls heads up with probability 0.5. Would a result of 5 tails in a row cause you to question the model</a:t>
          </a:r>
          <a:r>
            <a:rPr lang="en-US" b="0" i="0" dirty="0" smtClean="0"/>
            <a:t>?</a:t>
          </a:r>
          <a:endParaRPr lang="en-US" b="0" i="0" dirty="0"/>
        </a:p>
      </dgm:t>
    </dgm:pt>
    <dgm:pt modelId="{C191DEA3-AAAD-4DE6-B80A-D285AA88B2A4}" type="parTrans" cxnId="{1948E9B2-880A-4835-A473-4B1B641402A2}">
      <dgm:prSet/>
      <dgm:spPr/>
      <dgm:t>
        <a:bodyPr/>
        <a:lstStyle/>
        <a:p>
          <a:endParaRPr lang="en-US"/>
        </a:p>
      </dgm:t>
    </dgm:pt>
    <dgm:pt modelId="{95C83272-6FF3-4F6A-9BF7-22EDBB2C54F4}" type="sibTrans" cxnId="{1948E9B2-880A-4835-A473-4B1B641402A2}">
      <dgm:prSet/>
      <dgm:spPr/>
      <dgm:t>
        <a:bodyPr/>
        <a:lstStyle/>
        <a:p>
          <a:endParaRPr lang="en-US"/>
        </a:p>
      </dgm:t>
    </dgm:pt>
    <dgm:pt modelId="{D445B41B-D478-44DB-BE54-1BC49A222C66}" type="pres">
      <dgm:prSet presAssocID="{106BE174-936C-4786-B8E8-D22A6AFD707A}" presName="linear" presStyleCnt="0">
        <dgm:presLayoutVars>
          <dgm:animLvl val="lvl"/>
          <dgm:resizeHandles val="exact"/>
        </dgm:presLayoutVars>
      </dgm:prSet>
      <dgm:spPr/>
      <dgm:t>
        <a:bodyPr/>
        <a:lstStyle/>
        <a:p>
          <a:endParaRPr lang="en-US"/>
        </a:p>
      </dgm:t>
    </dgm:pt>
    <dgm:pt modelId="{259D1EA0-FDD9-4C38-A871-61CB05526459}" type="pres">
      <dgm:prSet presAssocID="{D2F96598-C463-4F09-9B0B-032AB871ACE7}" presName="parentText" presStyleLbl="node1" presStyleIdx="0" presStyleCnt="1">
        <dgm:presLayoutVars>
          <dgm:chMax val="0"/>
          <dgm:bulletEnabled val="1"/>
        </dgm:presLayoutVars>
      </dgm:prSet>
      <dgm:spPr/>
      <dgm:t>
        <a:bodyPr/>
        <a:lstStyle/>
        <a:p>
          <a:endParaRPr lang="en-US"/>
        </a:p>
      </dgm:t>
    </dgm:pt>
    <dgm:pt modelId="{558058B9-214A-4D58-9876-ECB20FD79078}" type="pres">
      <dgm:prSet presAssocID="{D2F96598-C463-4F09-9B0B-032AB871ACE7}" presName="childText" presStyleLbl="revTx" presStyleIdx="0" presStyleCnt="1">
        <dgm:presLayoutVars>
          <dgm:bulletEnabled val="1"/>
        </dgm:presLayoutVars>
      </dgm:prSet>
      <dgm:spPr/>
      <dgm:t>
        <a:bodyPr/>
        <a:lstStyle/>
        <a:p>
          <a:endParaRPr lang="en-US"/>
        </a:p>
      </dgm:t>
    </dgm:pt>
  </dgm:ptLst>
  <dgm:cxnLst>
    <dgm:cxn modelId="{0BBC83A0-B5C5-4DC3-8AF3-4873AC0AEEF7}" srcId="{D2F96598-C463-4F09-9B0B-032AB871ACE7}" destId="{20B23F9D-236D-49E0-9065-64D2E6F81CA2}" srcOrd="0" destOrd="0" parTransId="{CD693699-81AD-43E1-AB34-322B392E28F0}" sibTransId="{92B09D40-7B12-41BC-86A8-4D383D11EB61}"/>
    <dgm:cxn modelId="{E5A92452-885A-4A5A-8479-789C1E412E5E}" type="presOf" srcId="{106BE174-936C-4786-B8E8-D22A6AFD707A}" destId="{D445B41B-D478-44DB-BE54-1BC49A222C66}" srcOrd="0" destOrd="0" presId="urn:microsoft.com/office/officeart/2005/8/layout/vList2"/>
    <dgm:cxn modelId="{AA13FA75-C10F-4D9D-9CF4-8F83A9582FB9}" type="presOf" srcId="{D2F96598-C463-4F09-9B0B-032AB871ACE7}" destId="{259D1EA0-FDD9-4C38-A871-61CB05526459}" srcOrd="0" destOrd="0" presId="urn:microsoft.com/office/officeart/2005/8/layout/vList2"/>
    <dgm:cxn modelId="{B3FF45E4-D782-4A89-8756-02378C135752}" srcId="{106BE174-936C-4786-B8E8-D22A6AFD707A}" destId="{D2F96598-C463-4F09-9B0B-032AB871ACE7}" srcOrd="0" destOrd="0" parTransId="{180C34D9-9695-43C5-8016-0532135C1703}" sibTransId="{DEB4D00F-0ED5-4F69-A456-F95942C8AE38}"/>
    <dgm:cxn modelId="{1948E9B2-880A-4835-A473-4B1B641402A2}" srcId="{D2F96598-C463-4F09-9B0B-032AB871ACE7}" destId="{2480AF68-348D-4EE2-A55F-F948D102C85C}" srcOrd="1" destOrd="0" parTransId="{C191DEA3-AAAD-4DE6-B80A-D285AA88B2A4}" sibTransId="{95C83272-6FF3-4F6A-9BF7-22EDBB2C54F4}"/>
    <dgm:cxn modelId="{46F72722-4C64-44F9-A4A2-AF2748881CCA}" type="presOf" srcId="{20B23F9D-236D-49E0-9065-64D2E6F81CA2}" destId="{558058B9-214A-4D58-9876-ECB20FD79078}" srcOrd="0" destOrd="0" presId="urn:microsoft.com/office/officeart/2005/8/layout/vList2"/>
    <dgm:cxn modelId="{A93D7F7C-7D42-4C19-B30F-B136C7496FE7}" type="presOf" srcId="{2480AF68-348D-4EE2-A55F-F948D102C85C}" destId="{558058B9-214A-4D58-9876-ECB20FD79078}" srcOrd="0" destOrd="1" presId="urn:microsoft.com/office/officeart/2005/8/layout/vList2"/>
    <dgm:cxn modelId="{7BC5C413-335E-4247-9932-5B534AC6EEB7}" type="presParOf" srcId="{D445B41B-D478-44DB-BE54-1BC49A222C66}" destId="{259D1EA0-FDD9-4C38-A871-61CB05526459}" srcOrd="0" destOrd="0" presId="urn:microsoft.com/office/officeart/2005/8/layout/vList2"/>
    <dgm:cxn modelId="{4E521C33-3B29-4E0C-A611-9FE1CCED001A}" type="presParOf" srcId="{D445B41B-D478-44DB-BE54-1BC49A222C66}" destId="{558058B9-214A-4D58-9876-ECB20FD7907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6BE174-936C-4786-B8E8-D22A6AFD707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2F96598-C463-4F09-9B0B-032AB871ACE7}">
      <dgm:prSet/>
      <dgm:spPr/>
      <dgm:t>
        <a:bodyPr/>
        <a:lstStyle/>
        <a:p>
          <a:pPr rtl="0"/>
          <a:r>
            <a:rPr lang="en-US" b="0" i="0" dirty="0" smtClean="0"/>
            <a:t>Make inferences and justify conclusions from sample surveys, experiments, and observational studies</a:t>
          </a:r>
          <a:endParaRPr lang="en-US" b="0" dirty="0"/>
        </a:p>
      </dgm:t>
    </dgm:pt>
    <dgm:pt modelId="{180C34D9-9695-43C5-8016-0532135C1703}" type="parTrans" cxnId="{B3FF45E4-D782-4A89-8756-02378C135752}">
      <dgm:prSet/>
      <dgm:spPr/>
      <dgm:t>
        <a:bodyPr/>
        <a:lstStyle/>
        <a:p>
          <a:endParaRPr lang="en-US"/>
        </a:p>
      </dgm:t>
    </dgm:pt>
    <dgm:pt modelId="{DEB4D00F-0ED5-4F69-A456-F95942C8AE38}" type="sibTrans" cxnId="{B3FF45E4-D782-4A89-8756-02378C135752}">
      <dgm:prSet/>
      <dgm:spPr/>
      <dgm:t>
        <a:bodyPr/>
        <a:lstStyle/>
        <a:p>
          <a:endParaRPr lang="en-US"/>
        </a:p>
      </dgm:t>
    </dgm:pt>
    <dgm:pt modelId="{20B23F9D-236D-49E0-9065-64D2E6F81CA2}">
      <dgm:prSet/>
      <dgm:spPr/>
      <dgm:t>
        <a:bodyPr/>
        <a:lstStyle/>
        <a:p>
          <a:pPr rtl="0"/>
          <a:endParaRPr lang="en-US" dirty="0"/>
        </a:p>
      </dgm:t>
    </dgm:pt>
    <dgm:pt modelId="{CD693699-81AD-43E1-AB34-322B392E28F0}" type="parTrans" cxnId="{0BBC83A0-B5C5-4DC3-8AF3-4873AC0AEEF7}">
      <dgm:prSet/>
      <dgm:spPr/>
      <dgm:t>
        <a:bodyPr/>
        <a:lstStyle/>
        <a:p>
          <a:endParaRPr lang="en-US"/>
        </a:p>
      </dgm:t>
    </dgm:pt>
    <dgm:pt modelId="{92B09D40-7B12-41BC-86A8-4D383D11EB61}" type="sibTrans" cxnId="{0BBC83A0-B5C5-4DC3-8AF3-4873AC0AEEF7}">
      <dgm:prSet/>
      <dgm:spPr/>
      <dgm:t>
        <a:bodyPr/>
        <a:lstStyle/>
        <a:p>
          <a:endParaRPr lang="en-US"/>
        </a:p>
      </dgm:t>
    </dgm:pt>
    <dgm:pt modelId="{186FBBDD-8393-4296-99D4-F42D17A01A25}">
      <dgm:prSet/>
      <dgm:spPr/>
      <dgm:t>
        <a:bodyPr/>
        <a:lstStyle/>
        <a:p>
          <a:r>
            <a:rPr lang="en-US" b="0" i="0" dirty="0" smtClean="0">
              <a:hlinkClick xmlns:r="http://schemas.openxmlformats.org/officeDocument/2006/relationships" r:id="rId1"/>
            </a:rPr>
            <a:t>CCSS.MATH.CONTENT.HSS.IC.B.3</a:t>
          </a:r>
          <a:r>
            <a:rPr lang="en-US" b="0" i="0" dirty="0" smtClean="0"/>
            <a:t> </a:t>
          </a:r>
          <a:r>
            <a:rPr lang="en-US" b="1" i="0" dirty="0" smtClean="0">
              <a:solidFill>
                <a:srgbClr val="7030A0"/>
              </a:solidFill>
            </a:rPr>
            <a:t>Recognize the purposes of and differences among sample surveys, experiments, and observational studies; explain how randomization relates to each</a:t>
          </a:r>
          <a:r>
            <a:rPr lang="en-US" b="0" i="0" dirty="0" smtClean="0"/>
            <a:t>.</a:t>
          </a:r>
          <a:endParaRPr lang="en-US" b="0" i="0" dirty="0"/>
        </a:p>
      </dgm:t>
    </dgm:pt>
    <dgm:pt modelId="{CC48FE97-CABA-45A6-B015-EC5067599E68}" type="parTrans" cxnId="{E917DAD5-7C56-4494-AADF-0F6F21C4F259}">
      <dgm:prSet/>
      <dgm:spPr/>
      <dgm:t>
        <a:bodyPr/>
        <a:lstStyle/>
        <a:p>
          <a:endParaRPr lang="en-US"/>
        </a:p>
      </dgm:t>
    </dgm:pt>
    <dgm:pt modelId="{3B275E82-0258-4A1C-A6CE-D8B7BC245069}" type="sibTrans" cxnId="{E917DAD5-7C56-4494-AADF-0F6F21C4F259}">
      <dgm:prSet/>
      <dgm:spPr/>
      <dgm:t>
        <a:bodyPr/>
        <a:lstStyle/>
        <a:p>
          <a:endParaRPr lang="en-US"/>
        </a:p>
      </dgm:t>
    </dgm:pt>
    <dgm:pt modelId="{D4EA580D-9BC2-4288-B7FE-264BA5B8B55A}">
      <dgm:prSet/>
      <dgm:spPr/>
      <dgm:t>
        <a:bodyPr/>
        <a:lstStyle/>
        <a:p>
          <a:r>
            <a:rPr lang="en-US" b="0" i="0" dirty="0" smtClean="0">
              <a:hlinkClick xmlns:r="http://schemas.openxmlformats.org/officeDocument/2006/relationships" r:id="rId2"/>
            </a:rPr>
            <a:t>CCSS.MATH.CONTENT.HSS.IC.B.4</a:t>
          </a:r>
          <a:r>
            <a:rPr lang="en-US" b="0" i="0" dirty="0" smtClean="0"/>
            <a:t> Use data from a sample survey to </a:t>
          </a:r>
          <a:r>
            <a:rPr lang="en-US" b="1" i="0" dirty="0" smtClean="0">
              <a:solidFill>
                <a:srgbClr val="7030A0"/>
              </a:solidFill>
            </a:rPr>
            <a:t>estimate a population mean or proportion</a:t>
          </a:r>
          <a:r>
            <a:rPr lang="en-US" b="0" i="0" dirty="0" smtClean="0">
              <a:solidFill>
                <a:srgbClr val="7030A0"/>
              </a:solidFill>
            </a:rPr>
            <a:t>; </a:t>
          </a:r>
          <a:r>
            <a:rPr lang="en-US" b="1" i="0" dirty="0" smtClean="0">
              <a:solidFill>
                <a:srgbClr val="7030A0"/>
              </a:solidFill>
            </a:rPr>
            <a:t>develop a margin of error through the use of simulation</a:t>
          </a:r>
          <a:r>
            <a:rPr lang="en-US" b="0" i="0" dirty="0" smtClean="0"/>
            <a:t> models for random sampling.</a:t>
          </a:r>
          <a:endParaRPr lang="en-US" b="0" i="0" dirty="0"/>
        </a:p>
      </dgm:t>
    </dgm:pt>
    <dgm:pt modelId="{D8F53ACA-33EA-414F-AC69-01DE91712BB1}" type="parTrans" cxnId="{E38D88AF-742B-4876-B6C7-5C24EFBAB2B5}">
      <dgm:prSet/>
      <dgm:spPr/>
      <dgm:t>
        <a:bodyPr/>
        <a:lstStyle/>
        <a:p>
          <a:endParaRPr lang="en-US"/>
        </a:p>
      </dgm:t>
    </dgm:pt>
    <dgm:pt modelId="{52795C0F-1613-4F45-BA1E-935D033479B8}" type="sibTrans" cxnId="{E38D88AF-742B-4876-B6C7-5C24EFBAB2B5}">
      <dgm:prSet/>
      <dgm:spPr/>
      <dgm:t>
        <a:bodyPr/>
        <a:lstStyle/>
        <a:p>
          <a:endParaRPr lang="en-US"/>
        </a:p>
      </dgm:t>
    </dgm:pt>
    <dgm:pt modelId="{419A5E3F-0EC1-48AF-A1C8-4DF76CE71528}">
      <dgm:prSet/>
      <dgm:spPr/>
      <dgm:t>
        <a:bodyPr/>
        <a:lstStyle/>
        <a:p>
          <a:r>
            <a:rPr lang="en-US" b="0" i="0" dirty="0" smtClean="0">
              <a:hlinkClick xmlns:r="http://schemas.openxmlformats.org/officeDocument/2006/relationships" r:id="rId3"/>
            </a:rPr>
            <a:t>CCSS.MATH.CONTENT.HSS.IC.B.5</a:t>
          </a:r>
          <a:r>
            <a:rPr lang="en-US" b="0" i="0" dirty="0" smtClean="0"/>
            <a:t> </a:t>
          </a:r>
          <a:r>
            <a:rPr lang="en-US" b="1" i="0" dirty="0" smtClean="0">
              <a:solidFill>
                <a:srgbClr val="7030A0"/>
              </a:solidFill>
            </a:rPr>
            <a:t>Use data from a randomized experiment to compare two treatments; use simulations to decide if differences between parameters are significant</a:t>
          </a:r>
          <a:r>
            <a:rPr lang="en-US" b="0" i="0" dirty="0" smtClean="0"/>
            <a:t>.</a:t>
          </a:r>
          <a:endParaRPr lang="en-US" b="0" i="0" dirty="0"/>
        </a:p>
      </dgm:t>
    </dgm:pt>
    <dgm:pt modelId="{D27340C7-DBC9-4B33-84A9-8B2C234081CA}" type="parTrans" cxnId="{C93CA194-7A53-4328-953D-40BACCDED17A}">
      <dgm:prSet/>
      <dgm:spPr/>
      <dgm:t>
        <a:bodyPr/>
        <a:lstStyle/>
        <a:p>
          <a:endParaRPr lang="en-US"/>
        </a:p>
      </dgm:t>
    </dgm:pt>
    <dgm:pt modelId="{A7FCAABF-8608-4AAD-8A1B-CA19AC81C052}" type="sibTrans" cxnId="{C93CA194-7A53-4328-953D-40BACCDED17A}">
      <dgm:prSet/>
      <dgm:spPr/>
      <dgm:t>
        <a:bodyPr/>
        <a:lstStyle/>
        <a:p>
          <a:endParaRPr lang="en-US"/>
        </a:p>
      </dgm:t>
    </dgm:pt>
    <dgm:pt modelId="{D445B41B-D478-44DB-BE54-1BC49A222C66}" type="pres">
      <dgm:prSet presAssocID="{106BE174-936C-4786-B8E8-D22A6AFD707A}" presName="linear" presStyleCnt="0">
        <dgm:presLayoutVars>
          <dgm:animLvl val="lvl"/>
          <dgm:resizeHandles val="exact"/>
        </dgm:presLayoutVars>
      </dgm:prSet>
      <dgm:spPr/>
      <dgm:t>
        <a:bodyPr/>
        <a:lstStyle/>
        <a:p>
          <a:endParaRPr lang="en-US"/>
        </a:p>
      </dgm:t>
    </dgm:pt>
    <dgm:pt modelId="{259D1EA0-FDD9-4C38-A871-61CB05526459}" type="pres">
      <dgm:prSet presAssocID="{D2F96598-C463-4F09-9B0B-032AB871ACE7}" presName="parentText" presStyleLbl="node1" presStyleIdx="0" presStyleCnt="1">
        <dgm:presLayoutVars>
          <dgm:chMax val="0"/>
          <dgm:bulletEnabled val="1"/>
        </dgm:presLayoutVars>
      </dgm:prSet>
      <dgm:spPr/>
      <dgm:t>
        <a:bodyPr/>
        <a:lstStyle/>
        <a:p>
          <a:endParaRPr lang="en-US"/>
        </a:p>
      </dgm:t>
    </dgm:pt>
    <dgm:pt modelId="{558058B9-214A-4D58-9876-ECB20FD79078}" type="pres">
      <dgm:prSet presAssocID="{D2F96598-C463-4F09-9B0B-032AB871ACE7}" presName="childText" presStyleLbl="revTx" presStyleIdx="0" presStyleCnt="1">
        <dgm:presLayoutVars>
          <dgm:bulletEnabled val="1"/>
        </dgm:presLayoutVars>
      </dgm:prSet>
      <dgm:spPr/>
      <dgm:t>
        <a:bodyPr/>
        <a:lstStyle/>
        <a:p>
          <a:endParaRPr lang="en-US"/>
        </a:p>
      </dgm:t>
    </dgm:pt>
  </dgm:ptLst>
  <dgm:cxnLst>
    <dgm:cxn modelId="{B3FF45E4-D782-4A89-8756-02378C135752}" srcId="{106BE174-936C-4786-B8E8-D22A6AFD707A}" destId="{D2F96598-C463-4F09-9B0B-032AB871ACE7}" srcOrd="0" destOrd="0" parTransId="{180C34D9-9695-43C5-8016-0532135C1703}" sibTransId="{DEB4D00F-0ED5-4F69-A456-F95942C8AE38}"/>
    <dgm:cxn modelId="{DA7A6026-6B15-425A-810D-F7F093F3D931}" type="presOf" srcId="{419A5E3F-0EC1-48AF-A1C8-4DF76CE71528}" destId="{558058B9-214A-4D58-9876-ECB20FD79078}" srcOrd="0" destOrd="3" presId="urn:microsoft.com/office/officeart/2005/8/layout/vList2"/>
    <dgm:cxn modelId="{E917DAD5-7C56-4494-AADF-0F6F21C4F259}" srcId="{D2F96598-C463-4F09-9B0B-032AB871ACE7}" destId="{186FBBDD-8393-4296-99D4-F42D17A01A25}" srcOrd="1" destOrd="0" parTransId="{CC48FE97-CABA-45A6-B015-EC5067599E68}" sibTransId="{3B275E82-0258-4A1C-A6CE-D8B7BC245069}"/>
    <dgm:cxn modelId="{793C0761-0761-42DF-ADC1-A1B3CA033127}" type="presOf" srcId="{D4EA580D-9BC2-4288-B7FE-264BA5B8B55A}" destId="{558058B9-214A-4D58-9876-ECB20FD79078}" srcOrd="0" destOrd="2" presId="urn:microsoft.com/office/officeart/2005/8/layout/vList2"/>
    <dgm:cxn modelId="{29DE05F7-FF6E-4B4B-A935-9EBBACC34318}" type="presOf" srcId="{20B23F9D-236D-49E0-9065-64D2E6F81CA2}" destId="{558058B9-214A-4D58-9876-ECB20FD79078}" srcOrd="0" destOrd="0" presId="urn:microsoft.com/office/officeart/2005/8/layout/vList2"/>
    <dgm:cxn modelId="{859D3CFE-D70A-45DB-B918-FC2B3455C766}" type="presOf" srcId="{106BE174-936C-4786-B8E8-D22A6AFD707A}" destId="{D445B41B-D478-44DB-BE54-1BC49A222C66}" srcOrd="0" destOrd="0" presId="urn:microsoft.com/office/officeart/2005/8/layout/vList2"/>
    <dgm:cxn modelId="{EC9CB8AF-F925-4D32-A853-40B9C05EA46E}" type="presOf" srcId="{D2F96598-C463-4F09-9B0B-032AB871ACE7}" destId="{259D1EA0-FDD9-4C38-A871-61CB05526459}" srcOrd="0" destOrd="0" presId="urn:microsoft.com/office/officeart/2005/8/layout/vList2"/>
    <dgm:cxn modelId="{0BBC83A0-B5C5-4DC3-8AF3-4873AC0AEEF7}" srcId="{D2F96598-C463-4F09-9B0B-032AB871ACE7}" destId="{20B23F9D-236D-49E0-9065-64D2E6F81CA2}" srcOrd="0" destOrd="0" parTransId="{CD693699-81AD-43E1-AB34-322B392E28F0}" sibTransId="{92B09D40-7B12-41BC-86A8-4D383D11EB61}"/>
    <dgm:cxn modelId="{C93CA194-7A53-4328-953D-40BACCDED17A}" srcId="{D2F96598-C463-4F09-9B0B-032AB871ACE7}" destId="{419A5E3F-0EC1-48AF-A1C8-4DF76CE71528}" srcOrd="3" destOrd="0" parTransId="{D27340C7-DBC9-4B33-84A9-8B2C234081CA}" sibTransId="{A7FCAABF-8608-4AAD-8A1B-CA19AC81C052}"/>
    <dgm:cxn modelId="{E38D88AF-742B-4876-B6C7-5C24EFBAB2B5}" srcId="{D2F96598-C463-4F09-9B0B-032AB871ACE7}" destId="{D4EA580D-9BC2-4288-B7FE-264BA5B8B55A}" srcOrd="2" destOrd="0" parTransId="{D8F53ACA-33EA-414F-AC69-01DE91712BB1}" sibTransId="{52795C0F-1613-4F45-BA1E-935D033479B8}"/>
    <dgm:cxn modelId="{5F057268-11BA-4263-88D4-31ECB53232D6}" type="presOf" srcId="{186FBBDD-8393-4296-99D4-F42D17A01A25}" destId="{558058B9-214A-4D58-9876-ECB20FD79078}" srcOrd="0" destOrd="1" presId="urn:microsoft.com/office/officeart/2005/8/layout/vList2"/>
    <dgm:cxn modelId="{BBB0A1BD-5D26-40B3-9EF4-5E7B27C1B4A3}" type="presParOf" srcId="{D445B41B-D478-44DB-BE54-1BC49A222C66}" destId="{259D1EA0-FDD9-4C38-A871-61CB05526459}" srcOrd="0" destOrd="0" presId="urn:microsoft.com/office/officeart/2005/8/layout/vList2"/>
    <dgm:cxn modelId="{C78EE7C8-6990-482A-BDDF-76EF84AE07BC}" type="presParOf" srcId="{D445B41B-D478-44DB-BE54-1BC49A222C66}" destId="{558058B9-214A-4D58-9876-ECB20FD7907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06BE174-936C-4786-B8E8-D22A6AFD707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2F96598-C463-4F09-9B0B-032AB871ACE7}">
      <dgm:prSet/>
      <dgm:spPr/>
      <dgm:t>
        <a:bodyPr/>
        <a:lstStyle/>
        <a:p>
          <a:pPr rtl="0"/>
          <a:r>
            <a:rPr lang="en-US" b="0" i="0" dirty="0" smtClean="0"/>
            <a:t>Understand independence and conditional probability and use them to interpret data</a:t>
          </a:r>
          <a:endParaRPr lang="en-US" b="0" dirty="0"/>
        </a:p>
      </dgm:t>
    </dgm:pt>
    <dgm:pt modelId="{180C34D9-9695-43C5-8016-0532135C1703}" type="parTrans" cxnId="{B3FF45E4-D782-4A89-8756-02378C135752}">
      <dgm:prSet/>
      <dgm:spPr/>
      <dgm:t>
        <a:bodyPr/>
        <a:lstStyle/>
        <a:p>
          <a:endParaRPr lang="en-US"/>
        </a:p>
      </dgm:t>
    </dgm:pt>
    <dgm:pt modelId="{DEB4D00F-0ED5-4F69-A456-F95942C8AE38}" type="sibTrans" cxnId="{B3FF45E4-D782-4A89-8756-02378C135752}">
      <dgm:prSet/>
      <dgm:spPr/>
      <dgm:t>
        <a:bodyPr/>
        <a:lstStyle/>
        <a:p>
          <a:endParaRPr lang="en-US"/>
        </a:p>
      </dgm:t>
    </dgm:pt>
    <dgm:pt modelId="{20B23F9D-236D-49E0-9065-64D2E6F81CA2}">
      <dgm:prSet/>
      <dgm:spPr/>
      <dgm:t>
        <a:bodyPr/>
        <a:lstStyle/>
        <a:p>
          <a:pPr rtl="0"/>
          <a:r>
            <a:rPr lang="en-US" b="0" i="0" dirty="0" smtClean="0">
              <a:hlinkClick xmlns:r="http://schemas.openxmlformats.org/officeDocument/2006/relationships" r:id="rId1"/>
            </a:rPr>
            <a:t>CCSS.MATH.CONTENT.HSS.CP.A.4</a:t>
          </a:r>
          <a:r>
            <a:rPr lang="en-US" b="0" i="0" dirty="0" smtClean="0"/>
            <a:t> Construct and interpret two-way frequency tables of data when two categories are associated with each object being classified. </a:t>
          </a:r>
          <a:r>
            <a:rPr lang="en-US" b="1" i="0" dirty="0" smtClean="0">
              <a:solidFill>
                <a:srgbClr val="7030A0"/>
              </a:solidFill>
            </a:rPr>
            <a:t>Use the two-way table</a:t>
          </a:r>
          <a:r>
            <a:rPr lang="en-US" b="1" i="0" dirty="0" smtClean="0">
              <a:solidFill>
                <a:schemeClr val="accent4"/>
              </a:solidFill>
            </a:rPr>
            <a:t> </a:t>
          </a:r>
          <a:r>
            <a:rPr lang="en-US" b="0" i="0" dirty="0" smtClean="0">
              <a:solidFill>
                <a:schemeClr val="tx1"/>
              </a:solidFill>
            </a:rPr>
            <a:t>as a sample space</a:t>
          </a:r>
          <a:r>
            <a:rPr lang="en-US" b="1" i="0" dirty="0" smtClean="0">
              <a:solidFill>
                <a:schemeClr val="accent4"/>
              </a:solidFill>
            </a:rPr>
            <a:t> </a:t>
          </a:r>
          <a:r>
            <a:rPr lang="en-US" b="1" i="0" dirty="0" smtClean="0">
              <a:solidFill>
                <a:srgbClr val="7030A0"/>
              </a:solidFill>
            </a:rPr>
            <a:t>to decide if events are independent and to approximate conditional probabilities</a:t>
          </a:r>
          <a:r>
            <a:rPr lang="en-US" b="0" i="0" dirty="0" smtClean="0"/>
            <a:t>. </a:t>
          </a:r>
          <a:r>
            <a:rPr lang="en-US" b="0" i="1" dirty="0" smtClean="0"/>
            <a:t>For example, collect data from a random sample of students in your school on their favorite subject among math, science, and English. Estimate the probability that a randomly selected student from your school will favor science given that the student is in tenth grade. Do the same for other subjects and compare the results.</a:t>
          </a:r>
          <a:endParaRPr lang="en-US" dirty="0"/>
        </a:p>
      </dgm:t>
    </dgm:pt>
    <dgm:pt modelId="{CD693699-81AD-43E1-AB34-322B392E28F0}" type="parTrans" cxnId="{0BBC83A0-B5C5-4DC3-8AF3-4873AC0AEEF7}">
      <dgm:prSet/>
      <dgm:spPr/>
      <dgm:t>
        <a:bodyPr/>
        <a:lstStyle/>
        <a:p>
          <a:endParaRPr lang="en-US"/>
        </a:p>
      </dgm:t>
    </dgm:pt>
    <dgm:pt modelId="{92B09D40-7B12-41BC-86A8-4D383D11EB61}" type="sibTrans" cxnId="{0BBC83A0-B5C5-4DC3-8AF3-4873AC0AEEF7}">
      <dgm:prSet/>
      <dgm:spPr/>
      <dgm:t>
        <a:bodyPr/>
        <a:lstStyle/>
        <a:p>
          <a:endParaRPr lang="en-US"/>
        </a:p>
      </dgm:t>
    </dgm:pt>
    <dgm:pt modelId="{95ECEDAC-D19C-423E-9168-7919DEBDABF8}">
      <dgm:prSet/>
      <dgm:spPr/>
      <dgm:t>
        <a:bodyPr/>
        <a:lstStyle/>
        <a:p>
          <a:r>
            <a:rPr lang="en-US" b="0" i="0" dirty="0" smtClean="0">
              <a:hlinkClick xmlns:r="http://schemas.openxmlformats.org/officeDocument/2006/relationships" r:id="rId2"/>
            </a:rPr>
            <a:t>CCSS.MATH.CONTENT.HSS.CP.A.5</a:t>
          </a:r>
          <a:r>
            <a:rPr lang="en-US" b="0" i="0" dirty="0" smtClean="0"/>
            <a:t> Recognize and </a:t>
          </a:r>
          <a:r>
            <a:rPr lang="en-US" b="1" i="0" dirty="0" smtClean="0">
              <a:solidFill>
                <a:srgbClr val="7030A0"/>
              </a:solidFill>
            </a:rPr>
            <a:t>explain the concepts of conditional probability and independence in everyday language</a:t>
          </a:r>
          <a:r>
            <a:rPr lang="en-US" b="0" i="0" dirty="0" smtClean="0">
              <a:solidFill>
                <a:srgbClr val="7030A0"/>
              </a:solidFill>
            </a:rPr>
            <a:t> </a:t>
          </a:r>
          <a:r>
            <a:rPr lang="en-US" b="0" i="0" dirty="0" smtClean="0"/>
            <a:t>and everyday situations. </a:t>
          </a:r>
          <a:r>
            <a:rPr lang="en-US" b="0" i="1" dirty="0" smtClean="0"/>
            <a:t>For example, compare the chance of having lung cancer if you are a smoker with the chance of being a smoker if you have lung cancer.</a:t>
          </a:r>
          <a:endParaRPr lang="en-US" b="0" i="0" dirty="0"/>
        </a:p>
      </dgm:t>
    </dgm:pt>
    <dgm:pt modelId="{DB88E995-5E25-433D-9B80-2D975BE8D816}" type="parTrans" cxnId="{5CA15506-F4BC-4DBF-A31B-50B07FB25B32}">
      <dgm:prSet/>
      <dgm:spPr/>
      <dgm:t>
        <a:bodyPr/>
        <a:lstStyle/>
        <a:p>
          <a:endParaRPr lang="en-US"/>
        </a:p>
      </dgm:t>
    </dgm:pt>
    <dgm:pt modelId="{8D8C37BC-56C6-4AFA-886D-BEF8657B03A2}" type="sibTrans" cxnId="{5CA15506-F4BC-4DBF-A31B-50B07FB25B32}">
      <dgm:prSet/>
      <dgm:spPr/>
      <dgm:t>
        <a:bodyPr/>
        <a:lstStyle/>
        <a:p>
          <a:endParaRPr lang="en-US"/>
        </a:p>
      </dgm:t>
    </dgm:pt>
    <dgm:pt modelId="{D445B41B-D478-44DB-BE54-1BC49A222C66}" type="pres">
      <dgm:prSet presAssocID="{106BE174-936C-4786-B8E8-D22A6AFD707A}" presName="linear" presStyleCnt="0">
        <dgm:presLayoutVars>
          <dgm:animLvl val="lvl"/>
          <dgm:resizeHandles val="exact"/>
        </dgm:presLayoutVars>
      </dgm:prSet>
      <dgm:spPr/>
      <dgm:t>
        <a:bodyPr/>
        <a:lstStyle/>
        <a:p>
          <a:endParaRPr lang="en-US"/>
        </a:p>
      </dgm:t>
    </dgm:pt>
    <dgm:pt modelId="{259D1EA0-FDD9-4C38-A871-61CB05526459}" type="pres">
      <dgm:prSet presAssocID="{D2F96598-C463-4F09-9B0B-032AB871ACE7}" presName="parentText" presStyleLbl="node1" presStyleIdx="0" presStyleCnt="1">
        <dgm:presLayoutVars>
          <dgm:chMax val="0"/>
          <dgm:bulletEnabled val="1"/>
        </dgm:presLayoutVars>
      </dgm:prSet>
      <dgm:spPr/>
      <dgm:t>
        <a:bodyPr/>
        <a:lstStyle/>
        <a:p>
          <a:endParaRPr lang="en-US"/>
        </a:p>
      </dgm:t>
    </dgm:pt>
    <dgm:pt modelId="{558058B9-214A-4D58-9876-ECB20FD79078}" type="pres">
      <dgm:prSet presAssocID="{D2F96598-C463-4F09-9B0B-032AB871ACE7}" presName="childText" presStyleLbl="revTx" presStyleIdx="0" presStyleCnt="1">
        <dgm:presLayoutVars>
          <dgm:bulletEnabled val="1"/>
        </dgm:presLayoutVars>
      </dgm:prSet>
      <dgm:spPr/>
      <dgm:t>
        <a:bodyPr/>
        <a:lstStyle/>
        <a:p>
          <a:endParaRPr lang="en-US"/>
        </a:p>
      </dgm:t>
    </dgm:pt>
  </dgm:ptLst>
  <dgm:cxnLst>
    <dgm:cxn modelId="{0BBC83A0-B5C5-4DC3-8AF3-4873AC0AEEF7}" srcId="{D2F96598-C463-4F09-9B0B-032AB871ACE7}" destId="{20B23F9D-236D-49E0-9065-64D2E6F81CA2}" srcOrd="0" destOrd="0" parTransId="{CD693699-81AD-43E1-AB34-322B392E28F0}" sibTransId="{92B09D40-7B12-41BC-86A8-4D383D11EB61}"/>
    <dgm:cxn modelId="{B1CAB4F0-6213-4FE6-812D-13C130F8B6FF}" type="presOf" srcId="{95ECEDAC-D19C-423E-9168-7919DEBDABF8}" destId="{558058B9-214A-4D58-9876-ECB20FD79078}" srcOrd="0" destOrd="1" presId="urn:microsoft.com/office/officeart/2005/8/layout/vList2"/>
    <dgm:cxn modelId="{49BA1A37-EEA2-448D-83EB-BA97F35FB898}" type="presOf" srcId="{20B23F9D-236D-49E0-9065-64D2E6F81CA2}" destId="{558058B9-214A-4D58-9876-ECB20FD79078}" srcOrd="0" destOrd="0" presId="urn:microsoft.com/office/officeart/2005/8/layout/vList2"/>
    <dgm:cxn modelId="{B35C37C5-7738-4BC1-BE27-DC9770AC019D}" type="presOf" srcId="{D2F96598-C463-4F09-9B0B-032AB871ACE7}" destId="{259D1EA0-FDD9-4C38-A871-61CB05526459}" srcOrd="0" destOrd="0" presId="urn:microsoft.com/office/officeart/2005/8/layout/vList2"/>
    <dgm:cxn modelId="{B3FF45E4-D782-4A89-8756-02378C135752}" srcId="{106BE174-936C-4786-B8E8-D22A6AFD707A}" destId="{D2F96598-C463-4F09-9B0B-032AB871ACE7}" srcOrd="0" destOrd="0" parTransId="{180C34D9-9695-43C5-8016-0532135C1703}" sibTransId="{DEB4D00F-0ED5-4F69-A456-F95942C8AE38}"/>
    <dgm:cxn modelId="{5CA15506-F4BC-4DBF-A31B-50B07FB25B32}" srcId="{D2F96598-C463-4F09-9B0B-032AB871ACE7}" destId="{95ECEDAC-D19C-423E-9168-7919DEBDABF8}" srcOrd="1" destOrd="0" parTransId="{DB88E995-5E25-433D-9B80-2D975BE8D816}" sibTransId="{8D8C37BC-56C6-4AFA-886D-BEF8657B03A2}"/>
    <dgm:cxn modelId="{980DE8D8-5E1D-4729-A059-283A8038AF4D}" type="presOf" srcId="{106BE174-936C-4786-B8E8-D22A6AFD707A}" destId="{D445B41B-D478-44DB-BE54-1BC49A222C66}" srcOrd="0" destOrd="0" presId="urn:microsoft.com/office/officeart/2005/8/layout/vList2"/>
    <dgm:cxn modelId="{6DB63FAC-ADCE-4A92-90C5-6E5E5B54A1C5}" type="presParOf" srcId="{D445B41B-D478-44DB-BE54-1BC49A222C66}" destId="{259D1EA0-FDD9-4C38-A871-61CB05526459}" srcOrd="0" destOrd="0" presId="urn:microsoft.com/office/officeart/2005/8/layout/vList2"/>
    <dgm:cxn modelId="{ED942236-D94D-46E4-9081-6569B6F67C92}" type="presParOf" srcId="{D445B41B-D478-44DB-BE54-1BC49A222C66}" destId="{558058B9-214A-4D58-9876-ECB20FD7907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9FF47-A9D4-4145-8E56-7E9BDC55872C}" type="doc">
      <dgm:prSet loTypeId="urn:microsoft.com/office/officeart/2005/8/layout/vList2" loCatId="list" qsTypeId="urn:microsoft.com/office/officeart/2005/8/quickstyle/3d4" qsCatId="3D" csTypeId="urn:microsoft.com/office/officeart/2005/8/colors/accent2_2" csCatId="accent2" phldr="1"/>
      <dgm:spPr/>
      <dgm:t>
        <a:bodyPr/>
        <a:lstStyle/>
        <a:p>
          <a:endParaRPr lang="en-US"/>
        </a:p>
      </dgm:t>
    </dgm:pt>
    <dgm:pt modelId="{B314A35F-03C6-4EA8-AC89-BB899D7FBC78}">
      <dgm:prSet phldrT="[Text]" custT="1"/>
      <dgm:spPr/>
      <dgm:t>
        <a:bodyPr/>
        <a:lstStyle/>
        <a:p>
          <a:r>
            <a:rPr lang="en-US" sz="2200" dirty="0" smtClean="0"/>
            <a:t>Grade 6</a:t>
          </a:r>
          <a:endParaRPr lang="en-US" sz="2200" dirty="0"/>
        </a:p>
      </dgm:t>
    </dgm:pt>
    <dgm:pt modelId="{325D4FB1-B660-412E-A28A-5637E822069D}" type="parTrans" cxnId="{0BFB73A3-A987-4056-9294-74C40A3480DB}">
      <dgm:prSet/>
      <dgm:spPr/>
      <dgm:t>
        <a:bodyPr/>
        <a:lstStyle/>
        <a:p>
          <a:endParaRPr lang="en-US"/>
        </a:p>
      </dgm:t>
    </dgm:pt>
    <dgm:pt modelId="{C18CA165-FF28-4791-81D2-EE2A34E222E3}" type="sibTrans" cxnId="{0BFB73A3-A987-4056-9294-74C40A3480DB}">
      <dgm:prSet/>
      <dgm:spPr/>
      <dgm:t>
        <a:bodyPr/>
        <a:lstStyle/>
        <a:p>
          <a:endParaRPr lang="en-US"/>
        </a:p>
      </dgm:t>
    </dgm:pt>
    <dgm:pt modelId="{484611BD-E070-4B0D-80B4-826AEFB0E479}">
      <dgm:prSet phldrT="[Text]" custT="1"/>
      <dgm:spPr/>
      <dgm:t>
        <a:bodyPr/>
        <a:lstStyle/>
        <a:p>
          <a:r>
            <a:rPr lang="en-US" sz="2200" b="0" i="0" dirty="0" smtClean="0"/>
            <a:t>Develop understanding of statistical variability.</a:t>
          </a:r>
          <a:endParaRPr lang="en-US" sz="2200" dirty="0"/>
        </a:p>
      </dgm:t>
    </dgm:pt>
    <dgm:pt modelId="{04E3B6E6-F9EC-4E37-AB50-932F6B283D44}" type="parTrans" cxnId="{3084BAD2-C213-48C9-A817-7408CB37BA59}">
      <dgm:prSet/>
      <dgm:spPr/>
      <dgm:t>
        <a:bodyPr/>
        <a:lstStyle/>
        <a:p>
          <a:endParaRPr lang="en-US"/>
        </a:p>
      </dgm:t>
    </dgm:pt>
    <dgm:pt modelId="{8D31AB8C-A358-4AF0-835A-148EBDC6FDBF}" type="sibTrans" cxnId="{3084BAD2-C213-48C9-A817-7408CB37BA59}">
      <dgm:prSet/>
      <dgm:spPr/>
      <dgm:t>
        <a:bodyPr/>
        <a:lstStyle/>
        <a:p>
          <a:endParaRPr lang="en-US"/>
        </a:p>
      </dgm:t>
    </dgm:pt>
    <dgm:pt modelId="{490146F3-39C1-4116-82A4-266DC788CD5E}">
      <dgm:prSet phldrT="[Text]" custT="1"/>
      <dgm:spPr/>
      <dgm:t>
        <a:bodyPr/>
        <a:lstStyle/>
        <a:p>
          <a:r>
            <a:rPr lang="en-US" sz="2200" dirty="0" smtClean="0"/>
            <a:t>Grade 7</a:t>
          </a:r>
          <a:endParaRPr lang="en-US" sz="2200" dirty="0"/>
        </a:p>
      </dgm:t>
    </dgm:pt>
    <dgm:pt modelId="{4BCCE828-6134-4CDB-ADF6-4CD5874E6C5A}" type="parTrans" cxnId="{AF952189-52EF-46F7-8C39-B037A0CED575}">
      <dgm:prSet/>
      <dgm:spPr/>
      <dgm:t>
        <a:bodyPr/>
        <a:lstStyle/>
        <a:p>
          <a:endParaRPr lang="en-US"/>
        </a:p>
      </dgm:t>
    </dgm:pt>
    <dgm:pt modelId="{11C038CB-18D2-4D9F-A3A8-15BB4B9C7060}" type="sibTrans" cxnId="{AF952189-52EF-46F7-8C39-B037A0CED575}">
      <dgm:prSet/>
      <dgm:spPr/>
      <dgm:t>
        <a:bodyPr/>
        <a:lstStyle/>
        <a:p>
          <a:endParaRPr lang="en-US"/>
        </a:p>
      </dgm:t>
    </dgm:pt>
    <dgm:pt modelId="{096AAF14-EF10-41BD-8DDA-C00594AE8B09}">
      <dgm:prSet phldrT="[Text]" custT="1"/>
      <dgm:spPr/>
      <dgm:t>
        <a:bodyPr/>
        <a:lstStyle/>
        <a:p>
          <a:r>
            <a:rPr lang="en-US" sz="2200" dirty="0" smtClean="0"/>
            <a:t>Grade 8</a:t>
          </a:r>
          <a:endParaRPr lang="en-US" sz="2200" dirty="0"/>
        </a:p>
      </dgm:t>
    </dgm:pt>
    <dgm:pt modelId="{6FECDA1F-3F83-4125-8626-FA299DF09A1A}" type="parTrans" cxnId="{E1DD8F7B-9229-4E03-A905-8F471EDEE03D}">
      <dgm:prSet/>
      <dgm:spPr/>
      <dgm:t>
        <a:bodyPr/>
        <a:lstStyle/>
        <a:p>
          <a:endParaRPr lang="en-US"/>
        </a:p>
      </dgm:t>
    </dgm:pt>
    <dgm:pt modelId="{676BEE5A-383B-47E5-8761-311F74CFE273}" type="sibTrans" cxnId="{E1DD8F7B-9229-4E03-A905-8F471EDEE03D}">
      <dgm:prSet/>
      <dgm:spPr/>
      <dgm:t>
        <a:bodyPr/>
        <a:lstStyle/>
        <a:p>
          <a:endParaRPr lang="en-US"/>
        </a:p>
      </dgm:t>
    </dgm:pt>
    <dgm:pt modelId="{1D37E6F8-601D-45F0-9F3F-121A45A7DA9B}">
      <dgm:prSet custT="1"/>
      <dgm:spPr/>
      <dgm:t>
        <a:bodyPr/>
        <a:lstStyle/>
        <a:p>
          <a:r>
            <a:rPr lang="en-US" sz="2200" b="0" i="0" dirty="0" smtClean="0"/>
            <a:t>Summarize and describe distributions.</a:t>
          </a:r>
          <a:endParaRPr lang="en-US" sz="2200" b="0" i="0" dirty="0"/>
        </a:p>
      </dgm:t>
    </dgm:pt>
    <dgm:pt modelId="{28537005-D8C9-4BA9-961F-C5F8FB2DC580}" type="parTrans" cxnId="{17C05AC9-49E8-4060-B27E-12869EC9802B}">
      <dgm:prSet/>
      <dgm:spPr/>
      <dgm:t>
        <a:bodyPr/>
        <a:lstStyle/>
        <a:p>
          <a:endParaRPr lang="en-US"/>
        </a:p>
      </dgm:t>
    </dgm:pt>
    <dgm:pt modelId="{4575D7DB-028F-4922-ADF8-784A88902C85}" type="sibTrans" cxnId="{17C05AC9-49E8-4060-B27E-12869EC9802B}">
      <dgm:prSet/>
      <dgm:spPr/>
      <dgm:t>
        <a:bodyPr/>
        <a:lstStyle/>
        <a:p>
          <a:endParaRPr lang="en-US"/>
        </a:p>
      </dgm:t>
    </dgm:pt>
    <dgm:pt modelId="{0EE760DE-B681-45CA-BDD7-DE8F6063397D}">
      <dgm:prSet custT="1"/>
      <dgm:spPr/>
      <dgm:t>
        <a:bodyPr/>
        <a:lstStyle/>
        <a:p>
          <a:r>
            <a:rPr lang="en-US" sz="2200" b="0" i="0" dirty="0" smtClean="0"/>
            <a:t>Use random sampling to draw inferences about a population.</a:t>
          </a:r>
          <a:endParaRPr lang="en-US" sz="2200" b="0" i="0" dirty="0"/>
        </a:p>
      </dgm:t>
    </dgm:pt>
    <dgm:pt modelId="{ADBB1395-F679-4978-9551-CB9F248D3750}" type="parTrans" cxnId="{9043AB14-851B-4B34-BF98-9F11581EC62A}">
      <dgm:prSet/>
      <dgm:spPr/>
      <dgm:t>
        <a:bodyPr/>
        <a:lstStyle/>
        <a:p>
          <a:endParaRPr lang="en-US"/>
        </a:p>
      </dgm:t>
    </dgm:pt>
    <dgm:pt modelId="{1B93C768-9E26-475E-A7B1-B10A6310BD0E}" type="sibTrans" cxnId="{9043AB14-851B-4B34-BF98-9F11581EC62A}">
      <dgm:prSet/>
      <dgm:spPr/>
      <dgm:t>
        <a:bodyPr/>
        <a:lstStyle/>
        <a:p>
          <a:endParaRPr lang="en-US"/>
        </a:p>
      </dgm:t>
    </dgm:pt>
    <dgm:pt modelId="{BF53BB44-47A5-424C-973B-9C2AA5AE1312}">
      <dgm:prSet custT="1"/>
      <dgm:spPr/>
      <dgm:t>
        <a:bodyPr/>
        <a:lstStyle/>
        <a:p>
          <a:r>
            <a:rPr lang="en-US" sz="2200" b="0" i="0" dirty="0" smtClean="0"/>
            <a:t>Draw informal comparative inferences about two populations.</a:t>
          </a:r>
          <a:endParaRPr lang="en-US" sz="2200" b="0" i="0" dirty="0"/>
        </a:p>
      </dgm:t>
    </dgm:pt>
    <dgm:pt modelId="{E5EC3FF1-D9DB-4FF6-B8C2-5FD741663A32}" type="parTrans" cxnId="{CD3CEA28-0FA0-45EA-B0F1-255F463F52C9}">
      <dgm:prSet/>
      <dgm:spPr/>
      <dgm:t>
        <a:bodyPr/>
        <a:lstStyle/>
        <a:p>
          <a:endParaRPr lang="en-US"/>
        </a:p>
      </dgm:t>
    </dgm:pt>
    <dgm:pt modelId="{7FD74835-5E4E-4549-9DE5-DD5093DB9B0E}" type="sibTrans" cxnId="{CD3CEA28-0FA0-45EA-B0F1-255F463F52C9}">
      <dgm:prSet/>
      <dgm:spPr/>
      <dgm:t>
        <a:bodyPr/>
        <a:lstStyle/>
        <a:p>
          <a:endParaRPr lang="en-US"/>
        </a:p>
      </dgm:t>
    </dgm:pt>
    <dgm:pt modelId="{F47B87EF-5412-484E-82AC-0BBC1EB8509B}">
      <dgm:prSet custT="1"/>
      <dgm:spPr/>
      <dgm:t>
        <a:bodyPr/>
        <a:lstStyle/>
        <a:p>
          <a:r>
            <a:rPr lang="en-US" sz="2200" b="0" i="0" dirty="0" smtClean="0"/>
            <a:t>Investigate chance processes and develop, use, and evaluate probability models.</a:t>
          </a:r>
          <a:endParaRPr lang="en-US" sz="2200" b="0" i="0" dirty="0"/>
        </a:p>
      </dgm:t>
    </dgm:pt>
    <dgm:pt modelId="{E69E2078-3F20-421D-9BF8-915AE805998D}" type="parTrans" cxnId="{6D9B280C-EEE1-46A5-BEED-8D28F01DCC2E}">
      <dgm:prSet/>
      <dgm:spPr/>
      <dgm:t>
        <a:bodyPr/>
        <a:lstStyle/>
        <a:p>
          <a:endParaRPr lang="en-US"/>
        </a:p>
      </dgm:t>
    </dgm:pt>
    <dgm:pt modelId="{93E613E7-DFF8-49BA-8BA1-53478A4FDD61}" type="sibTrans" cxnId="{6D9B280C-EEE1-46A5-BEED-8D28F01DCC2E}">
      <dgm:prSet/>
      <dgm:spPr/>
      <dgm:t>
        <a:bodyPr/>
        <a:lstStyle/>
        <a:p>
          <a:endParaRPr lang="en-US"/>
        </a:p>
      </dgm:t>
    </dgm:pt>
    <dgm:pt modelId="{5B0A731D-7D43-407A-ACDB-FD7D415ADDA4}">
      <dgm:prSet custT="1"/>
      <dgm:spPr/>
      <dgm:t>
        <a:bodyPr/>
        <a:lstStyle/>
        <a:p>
          <a:r>
            <a:rPr lang="en-US" sz="2200" b="0" i="0" dirty="0" smtClean="0"/>
            <a:t>Investigate patterns of association in bivariate data.</a:t>
          </a:r>
          <a:endParaRPr lang="en-US" sz="2200" b="0" i="0" dirty="0"/>
        </a:p>
      </dgm:t>
    </dgm:pt>
    <dgm:pt modelId="{1F317E70-FDE9-42B7-B476-344B9AC06620}" type="parTrans" cxnId="{36902F0F-88CB-4B88-961E-FC4E887AD150}">
      <dgm:prSet/>
      <dgm:spPr/>
      <dgm:t>
        <a:bodyPr/>
        <a:lstStyle/>
        <a:p>
          <a:endParaRPr lang="en-US"/>
        </a:p>
      </dgm:t>
    </dgm:pt>
    <dgm:pt modelId="{78F45B27-38BE-46B2-B9F1-6C36691322C8}" type="sibTrans" cxnId="{36902F0F-88CB-4B88-961E-FC4E887AD150}">
      <dgm:prSet/>
      <dgm:spPr/>
      <dgm:t>
        <a:bodyPr/>
        <a:lstStyle/>
        <a:p>
          <a:endParaRPr lang="en-US"/>
        </a:p>
      </dgm:t>
    </dgm:pt>
    <dgm:pt modelId="{4B545048-69C4-4DF8-A20B-E3D6913088DF}" type="pres">
      <dgm:prSet presAssocID="{0E69FF47-A9D4-4145-8E56-7E9BDC55872C}" presName="linear" presStyleCnt="0">
        <dgm:presLayoutVars>
          <dgm:animLvl val="lvl"/>
          <dgm:resizeHandles val="exact"/>
        </dgm:presLayoutVars>
      </dgm:prSet>
      <dgm:spPr/>
      <dgm:t>
        <a:bodyPr/>
        <a:lstStyle/>
        <a:p>
          <a:endParaRPr lang="en-US"/>
        </a:p>
      </dgm:t>
    </dgm:pt>
    <dgm:pt modelId="{71F6417D-08A3-41CE-A101-D13A291CA28E}" type="pres">
      <dgm:prSet presAssocID="{B314A35F-03C6-4EA8-AC89-BB899D7FBC78}" presName="parentText" presStyleLbl="node1" presStyleIdx="0" presStyleCnt="3">
        <dgm:presLayoutVars>
          <dgm:chMax val="0"/>
          <dgm:bulletEnabled val="1"/>
        </dgm:presLayoutVars>
      </dgm:prSet>
      <dgm:spPr/>
      <dgm:t>
        <a:bodyPr/>
        <a:lstStyle/>
        <a:p>
          <a:endParaRPr lang="en-US"/>
        </a:p>
      </dgm:t>
    </dgm:pt>
    <dgm:pt modelId="{5EFD51F3-B838-4DF5-A0A5-B794F356D164}" type="pres">
      <dgm:prSet presAssocID="{B314A35F-03C6-4EA8-AC89-BB899D7FBC78}" presName="childText" presStyleLbl="revTx" presStyleIdx="0" presStyleCnt="3">
        <dgm:presLayoutVars>
          <dgm:bulletEnabled val="1"/>
        </dgm:presLayoutVars>
      </dgm:prSet>
      <dgm:spPr/>
      <dgm:t>
        <a:bodyPr/>
        <a:lstStyle/>
        <a:p>
          <a:endParaRPr lang="en-US"/>
        </a:p>
      </dgm:t>
    </dgm:pt>
    <dgm:pt modelId="{D3AC5DAF-4F81-42B5-882A-676FDF5DC3D4}" type="pres">
      <dgm:prSet presAssocID="{490146F3-39C1-4116-82A4-266DC788CD5E}" presName="parentText" presStyleLbl="node1" presStyleIdx="1" presStyleCnt="3">
        <dgm:presLayoutVars>
          <dgm:chMax val="0"/>
          <dgm:bulletEnabled val="1"/>
        </dgm:presLayoutVars>
      </dgm:prSet>
      <dgm:spPr/>
      <dgm:t>
        <a:bodyPr/>
        <a:lstStyle/>
        <a:p>
          <a:endParaRPr lang="en-US"/>
        </a:p>
      </dgm:t>
    </dgm:pt>
    <dgm:pt modelId="{6B01E827-9A6F-4B4F-902B-177ADD67C60C}" type="pres">
      <dgm:prSet presAssocID="{490146F3-39C1-4116-82A4-266DC788CD5E}" presName="childText" presStyleLbl="revTx" presStyleIdx="1" presStyleCnt="3">
        <dgm:presLayoutVars>
          <dgm:bulletEnabled val="1"/>
        </dgm:presLayoutVars>
      </dgm:prSet>
      <dgm:spPr/>
      <dgm:t>
        <a:bodyPr/>
        <a:lstStyle/>
        <a:p>
          <a:endParaRPr lang="en-US"/>
        </a:p>
      </dgm:t>
    </dgm:pt>
    <dgm:pt modelId="{E9CD24E6-50FF-4BD4-95D2-C531999BDB48}" type="pres">
      <dgm:prSet presAssocID="{096AAF14-EF10-41BD-8DDA-C00594AE8B09}" presName="parentText" presStyleLbl="node1" presStyleIdx="2" presStyleCnt="3">
        <dgm:presLayoutVars>
          <dgm:chMax val="0"/>
          <dgm:bulletEnabled val="1"/>
        </dgm:presLayoutVars>
      </dgm:prSet>
      <dgm:spPr/>
      <dgm:t>
        <a:bodyPr/>
        <a:lstStyle/>
        <a:p>
          <a:endParaRPr lang="en-US"/>
        </a:p>
      </dgm:t>
    </dgm:pt>
    <dgm:pt modelId="{2AA6A6BF-8F7D-41C3-91FE-F4A4CD4B062F}" type="pres">
      <dgm:prSet presAssocID="{096AAF14-EF10-41BD-8DDA-C00594AE8B09}" presName="childText" presStyleLbl="revTx" presStyleIdx="2" presStyleCnt="3">
        <dgm:presLayoutVars>
          <dgm:bulletEnabled val="1"/>
        </dgm:presLayoutVars>
      </dgm:prSet>
      <dgm:spPr/>
      <dgm:t>
        <a:bodyPr/>
        <a:lstStyle/>
        <a:p>
          <a:endParaRPr lang="en-US"/>
        </a:p>
      </dgm:t>
    </dgm:pt>
  </dgm:ptLst>
  <dgm:cxnLst>
    <dgm:cxn modelId="{9BDFCFA0-8BA7-4683-A3CE-21E67C02774E}" type="presOf" srcId="{096AAF14-EF10-41BD-8DDA-C00594AE8B09}" destId="{E9CD24E6-50FF-4BD4-95D2-C531999BDB48}" srcOrd="0" destOrd="0" presId="urn:microsoft.com/office/officeart/2005/8/layout/vList2"/>
    <dgm:cxn modelId="{17C05AC9-49E8-4060-B27E-12869EC9802B}" srcId="{B314A35F-03C6-4EA8-AC89-BB899D7FBC78}" destId="{1D37E6F8-601D-45F0-9F3F-121A45A7DA9B}" srcOrd="1" destOrd="0" parTransId="{28537005-D8C9-4BA9-961F-C5F8FB2DC580}" sibTransId="{4575D7DB-028F-4922-ADF8-784A88902C85}"/>
    <dgm:cxn modelId="{9DE82846-C0FB-485D-8E11-C902EE34E416}" type="presOf" srcId="{B314A35F-03C6-4EA8-AC89-BB899D7FBC78}" destId="{71F6417D-08A3-41CE-A101-D13A291CA28E}" srcOrd="0" destOrd="0" presId="urn:microsoft.com/office/officeart/2005/8/layout/vList2"/>
    <dgm:cxn modelId="{5A42964C-41CD-4E34-B30D-D3AE1CA56056}" type="presOf" srcId="{0E69FF47-A9D4-4145-8E56-7E9BDC55872C}" destId="{4B545048-69C4-4DF8-A20B-E3D6913088DF}" srcOrd="0" destOrd="0" presId="urn:microsoft.com/office/officeart/2005/8/layout/vList2"/>
    <dgm:cxn modelId="{3205C45D-C392-4E35-BCE7-DF463C27468D}" type="presOf" srcId="{484611BD-E070-4B0D-80B4-826AEFB0E479}" destId="{5EFD51F3-B838-4DF5-A0A5-B794F356D164}" srcOrd="0" destOrd="0" presId="urn:microsoft.com/office/officeart/2005/8/layout/vList2"/>
    <dgm:cxn modelId="{596D2088-2878-45C6-9757-C7AA7140F7FB}" type="presOf" srcId="{0EE760DE-B681-45CA-BDD7-DE8F6063397D}" destId="{6B01E827-9A6F-4B4F-902B-177ADD67C60C}" srcOrd="0" destOrd="0" presId="urn:microsoft.com/office/officeart/2005/8/layout/vList2"/>
    <dgm:cxn modelId="{5C955391-F34F-4FAD-906F-7BEEA7DE86BA}" type="presOf" srcId="{490146F3-39C1-4116-82A4-266DC788CD5E}" destId="{D3AC5DAF-4F81-42B5-882A-676FDF5DC3D4}" srcOrd="0" destOrd="0" presId="urn:microsoft.com/office/officeart/2005/8/layout/vList2"/>
    <dgm:cxn modelId="{97C5EEE2-6B8B-4D38-9EC9-F2B9F031796E}" type="presOf" srcId="{F47B87EF-5412-484E-82AC-0BBC1EB8509B}" destId="{6B01E827-9A6F-4B4F-902B-177ADD67C60C}" srcOrd="0" destOrd="2" presId="urn:microsoft.com/office/officeart/2005/8/layout/vList2"/>
    <dgm:cxn modelId="{CD3CEA28-0FA0-45EA-B0F1-255F463F52C9}" srcId="{490146F3-39C1-4116-82A4-266DC788CD5E}" destId="{BF53BB44-47A5-424C-973B-9C2AA5AE1312}" srcOrd="1" destOrd="0" parTransId="{E5EC3FF1-D9DB-4FF6-B8C2-5FD741663A32}" sibTransId="{7FD74835-5E4E-4549-9DE5-DD5093DB9B0E}"/>
    <dgm:cxn modelId="{36902F0F-88CB-4B88-961E-FC4E887AD150}" srcId="{096AAF14-EF10-41BD-8DDA-C00594AE8B09}" destId="{5B0A731D-7D43-407A-ACDB-FD7D415ADDA4}" srcOrd="0" destOrd="0" parTransId="{1F317E70-FDE9-42B7-B476-344B9AC06620}" sibTransId="{78F45B27-38BE-46B2-B9F1-6C36691322C8}"/>
    <dgm:cxn modelId="{6D9B280C-EEE1-46A5-BEED-8D28F01DCC2E}" srcId="{490146F3-39C1-4116-82A4-266DC788CD5E}" destId="{F47B87EF-5412-484E-82AC-0BBC1EB8509B}" srcOrd="2" destOrd="0" parTransId="{E69E2078-3F20-421D-9BF8-915AE805998D}" sibTransId="{93E613E7-DFF8-49BA-8BA1-53478A4FDD61}"/>
    <dgm:cxn modelId="{3084BAD2-C213-48C9-A817-7408CB37BA59}" srcId="{B314A35F-03C6-4EA8-AC89-BB899D7FBC78}" destId="{484611BD-E070-4B0D-80B4-826AEFB0E479}" srcOrd="0" destOrd="0" parTransId="{04E3B6E6-F9EC-4E37-AB50-932F6B283D44}" sibTransId="{8D31AB8C-A358-4AF0-835A-148EBDC6FDBF}"/>
    <dgm:cxn modelId="{FA822A03-4D09-4EFD-A75C-144E514A720A}" type="presOf" srcId="{5B0A731D-7D43-407A-ACDB-FD7D415ADDA4}" destId="{2AA6A6BF-8F7D-41C3-91FE-F4A4CD4B062F}" srcOrd="0" destOrd="0" presId="urn:microsoft.com/office/officeart/2005/8/layout/vList2"/>
    <dgm:cxn modelId="{0BFB73A3-A987-4056-9294-74C40A3480DB}" srcId="{0E69FF47-A9D4-4145-8E56-7E9BDC55872C}" destId="{B314A35F-03C6-4EA8-AC89-BB899D7FBC78}" srcOrd="0" destOrd="0" parTransId="{325D4FB1-B660-412E-A28A-5637E822069D}" sibTransId="{C18CA165-FF28-4791-81D2-EE2A34E222E3}"/>
    <dgm:cxn modelId="{E1DD8F7B-9229-4E03-A905-8F471EDEE03D}" srcId="{0E69FF47-A9D4-4145-8E56-7E9BDC55872C}" destId="{096AAF14-EF10-41BD-8DDA-C00594AE8B09}" srcOrd="2" destOrd="0" parTransId="{6FECDA1F-3F83-4125-8626-FA299DF09A1A}" sibTransId="{676BEE5A-383B-47E5-8761-311F74CFE273}"/>
    <dgm:cxn modelId="{B3C90271-3879-4F25-BF8C-A247517C9997}" type="presOf" srcId="{1D37E6F8-601D-45F0-9F3F-121A45A7DA9B}" destId="{5EFD51F3-B838-4DF5-A0A5-B794F356D164}" srcOrd="0" destOrd="1" presId="urn:microsoft.com/office/officeart/2005/8/layout/vList2"/>
    <dgm:cxn modelId="{AF952189-52EF-46F7-8C39-B037A0CED575}" srcId="{0E69FF47-A9D4-4145-8E56-7E9BDC55872C}" destId="{490146F3-39C1-4116-82A4-266DC788CD5E}" srcOrd="1" destOrd="0" parTransId="{4BCCE828-6134-4CDB-ADF6-4CD5874E6C5A}" sibTransId="{11C038CB-18D2-4D9F-A3A8-15BB4B9C7060}"/>
    <dgm:cxn modelId="{15ED17A7-8DA4-4AE0-98E8-6F7C1614B185}" type="presOf" srcId="{BF53BB44-47A5-424C-973B-9C2AA5AE1312}" destId="{6B01E827-9A6F-4B4F-902B-177ADD67C60C}" srcOrd="0" destOrd="1" presId="urn:microsoft.com/office/officeart/2005/8/layout/vList2"/>
    <dgm:cxn modelId="{9043AB14-851B-4B34-BF98-9F11581EC62A}" srcId="{490146F3-39C1-4116-82A4-266DC788CD5E}" destId="{0EE760DE-B681-45CA-BDD7-DE8F6063397D}" srcOrd="0" destOrd="0" parTransId="{ADBB1395-F679-4978-9551-CB9F248D3750}" sibTransId="{1B93C768-9E26-475E-A7B1-B10A6310BD0E}"/>
    <dgm:cxn modelId="{D66028F3-B266-4958-B7EF-5EE15CFEB0DC}" type="presParOf" srcId="{4B545048-69C4-4DF8-A20B-E3D6913088DF}" destId="{71F6417D-08A3-41CE-A101-D13A291CA28E}" srcOrd="0" destOrd="0" presId="urn:microsoft.com/office/officeart/2005/8/layout/vList2"/>
    <dgm:cxn modelId="{177C7A47-6642-4809-8A89-EF83B044C5F6}" type="presParOf" srcId="{4B545048-69C4-4DF8-A20B-E3D6913088DF}" destId="{5EFD51F3-B838-4DF5-A0A5-B794F356D164}" srcOrd="1" destOrd="0" presId="urn:microsoft.com/office/officeart/2005/8/layout/vList2"/>
    <dgm:cxn modelId="{19412404-C8E7-48E7-ABDA-130E156C5C57}" type="presParOf" srcId="{4B545048-69C4-4DF8-A20B-E3D6913088DF}" destId="{D3AC5DAF-4F81-42B5-882A-676FDF5DC3D4}" srcOrd="2" destOrd="0" presId="urn:microsoft.com/office/officeart/2005/8/layout/vList2"/>
    <dgm:cxn modelId="{F22B4CCC-2ECD-4BA7-B67D-CB336F4C97B1}" type="presParOf" srcId="{4B545048-69C4-4DF8-A20B-E3D6913088DF}" destId="{6B01E827-9A6F-4B4F-902B-177ADD67C60C}" srcOrd="3" destOrd="0" presId="urn:microsoft.com/office/officeart/2005/8/layout/vList2"/>
    <dgm:cxn modelId="{29D883A9-3716-4569-B2F5-40127FC04E90}" type="presParOf" srcId="{4B545048-69C4-4DF8-A20B-E3D6913088DF}" destId="{E9CD24E6-50FF-4BD4-95D2-C531999BDB48}" srcOrd="4" destOrd="0" presId="urn:microsoft.com/office/officeart/2005/8/layout/vList2"/>
    <dgm:cxn modelId="{448507D8-363A-4B48-BB6C-106ECC7C27E5}" type="presParOf" srcId="{4B545048-69C4-4DF8-A20B-E3D6913088DF}" destId="{2AA6A6BF-8F7D-41C3-91FE-F4A4CD4B062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06BE174-936C-4786-B8E8-D22A6AFD707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2F96598-C463-4F09-9B0B-032AB871ACE7}">
      <dgm:prSet/>
      <dgm:spPr/>
      <dgm:t>
        <a:bodyPr/>
        <a:lstStyle/>
        <a:p>
          <a:pPr rtl="0"/>
          <a:r>
            <a:rPr lang="en-US" b="0" i="0" dirty="0" smtClean="0"/>
            <a:t>Use the rules of probability to compute probabilities of compound events</a:t>
          </a:r>
          <a:endParaRPr lang="en-US" b="0" dirty="0"/>
        </a:p>
      </dgm:t>
    </dgm:pt>
    <dgm:pt modelId="{180C34D9-9695-43C5-8016-0532135C1703}" type="parTrans" cxnId="{B3FF45E4-D782-4A89-8756-02378C135752}">
      <dgm:prSet/>
      <dgm:spPr/>
      <dgm:t>
        <a:bodyPr/>
        <a:lstStyle/>
        <a:p>
          <a:endParaRPr lang="en-US"/>
        </a:p>
      </dgm:t>
    </dgm:pt>
    <dgm:pt modelId="{DEB4D00F-0ED5-4F69-A456-F95942C8AE38}" type="sibTrans" cxnId="{B3FF45E4-D782-4A89-8756-02378C135752}">
      <dgm:prSet/>
      <dgm:spPr/>
      <dgm:t>
        <a:bodyPr/>
        <a:lstStyle/>
        <a:p>
          <a:endParaRPr lang="en-US"/>
        </a:p>
      </dgm:t>
    </dgm:pt>
    <dgm:pt modelId="{20B23F9D-236D-49E0-9065-64D2E6F81CA2}">
      <dgm:prSet/>
      <dgm:spPr/>
      <dgm:t>
        <a:bodyPr/>
        <a:lstStyle/>
        <a:p>
          <a:pPr rtl="0"/>
          <a:r>
            <a:rPr lang="en-US" b="0" i="0" dirty="0" smtClean="0">
              <a:hlinkClick xmlns:r="http://schemas.openxmlformats.org/officeDocument/2006/relationships" r:id="rId1"/>
            </a:rPr>
            <a:t>CCSS.MATH.CONTENT.HSS.CP.B.6</a:t>
          </a:r>
          <a:r>
            <a:rPr lang="en-US" b="0" i="0" dirty="0" smtClean="0"/>
            <a:t> Find the </a:t>
          </a:r>
          <a:r>
            <a:rPr lang="en-US" b="1" i="0" dirty="0" smtClean="0">
              <a:solidFill>
                <a:srgbClr val="7030A0"/>
              </a:solidFill>
            </a:rPr>
            <a:t>conditional probability </a:t>
          </a:r>
          <a:r>
            <a:rPr lang="en-US" b="0" i="0" dirty="0" smtClean="0"/>
            <a:t>of </a:t>
          </a:r>
          <a:r>
            <a:rPr lang="en-US" b="0" i="1" dirty="0" smtClean="0"/>
            <a:t>A</a:t>
          </a:r>
          <a:r>
            <a:rPr lang="en-US" b="0" i="0" dirty="0" smtClean="0"/>
            <a:t> given </a:t>
          </a:r>
          <a:r>
            <a:rPr lang="en-US" b="0" i="1" dirty="0" smtClean="0"/>
            <a:t>B</a:t>
          </a:r>
          <a:r>
            <a:rPr lang="en-US" b="0" i="0" dirty="0" smtClean="0"/>
            <a:t> as the fraction of </a:t>
          </a:r>
          <a:r>
            <a:rPr lang="en-US" b="0" i="1" dirty="0" smtClean="0"/>
            <a:t>B</a:t>
          </a:r>
          <a:r>
            <a:rPr lang="en-US" b="0" i="0" dirty="0" smtClean="0"/>
            <a:t>'s outcomes that also belong to </a:t>
          </a:r>
          <a:r>
            <a:rPr lang="en-US" b="0" i="1" dirty="0" smtClean="0"/>
            <a:t>A</a:t>
          </a:r>
          <a:r>
            <a:rPr lang="en-US" b="0" i="0" dirty="0" smtClean="0"/>
            <a:t>, and interpret the answer in terms of the model.</a:t>
          </a:r>
          <a:endParaRPr lang="en-US" dirty="0"/>
        </a:p>
      </dgm:t>
    </dgm:pt>
    <dgm:pt modelId="{CD693699-81AD-43E1-AB34-322B392E28F0}" type="parTrans" cxnId="{0BBC83A0-B5C5-4DC3-8AF3-4873AC0AEEF7}">
      <dgm:prSet/>
      <dgm:spPr/>
      <dgm:t>
        <a:bodyPr/>
        <a:lstStyle/>
        <a:p>
          <a:endParaRPr lang="en-US"/>
        </a:p>
      </dgm:t>
    </dgm:pt>
    <dgm:pt modelId="{92B09D40-7B12-41BC-86A8-4D383D11EB61}" type="sibTrans" cxnId="{0BBC83A0-B5C5-4DC3-8AF3-4873AC0AEEF7}">
      <dgm:prSet/>
      <dgm:spPr/>
      <dgm:t>
        <a:bodyPr/>
        <a:lstStyle/>
        <a:p>
          <a:endParaRPr lang="en-US"/>
        </a:p>
      </dgm:t>
    </dgm:pt>
    <dgm:pt modelId="{D5AD7707-7768-48D4-8E3C-7E53DD18C972}">
      <dgm:prSet/>
      <dgm:spPr/>
      <dgm:t>
        <a:bodyPr/>
        <a:lstStyle/>
        <a:p>
          <a:r>
            <a:rPr lang="en-US" b="0" i="0" dirty="0" smtClean="0">
              <a:hlinkClick xmlns:r="http://schemas.openxmlformats.org/officeDocument/2006/relationships" r:id="rId2"/>
            </a:rPr>
            <a:t>CCSS.MATH.CONTENT.HSS.CP.B.7</a:t>
          </a:r>
          <a:r>
            <a:rPr lang="en-US" b="0" i="0" dirty="0" smtClean="0"/>
            <a:t> Apply the Addition Rule, P(A or B) = P(A) + P(B) - P(A and B), and interpret the </a:t>
          </a:r>
          <a:r>
            <a:rPr lang="en-US" b="1" i="0" dirty="0" smtClean="0">
              <a:solidFill>
                <a:srgbClr val="7030A0"/>
              </a:solidFill>
            </a:rPr>
            <a:t>answer in terms of the model</a:t>
          </a:r>
          <a:r>
            <a:rPr lang="en-US" b="0" i="0" dirty="0" smtClean="0"/>
            <a:t>.</a:t>
          </a:r>
          <a:endParaRPr lang="en-US" b="0" i="0" dirty="0"/>
        </a:p>
      </dgm:t>
    </dgm:pt>
    <dgm:pt modelId="{543420DF-980F-475C-9D39-30432A4DAAAC}" type="parTrans" cxnId="{9717B74A-023F-4017-8608-0DC1EFE5F8CF}">
      <dgm:prSet/>
      <dgm:spPr/>
      <dgm:t>
        <a:bodyPr/>
        <a:lstStyle/>
        <a:p>
          <a:endParaRPr lang="en-US"/>
        </a:p>
      </dgm:t>
    </dgm:pt>
    <dgm:pt modelId="{59C904B6-F7F9-4D7B-939F-80B5127F3278}" type="sibTrans" cxnId="{9717B74A-023F-4017-8608-0DC1EFE5F8CF}">
      <dgm:prSet/>
      <dgm:spPr/>
      <dgm:t>
        <a:bodyPr/>
        <a:lstStyle/>
        <a:p>
          <a:endParaRPr lang="en-US"/>
        </a:p>
      </dgm:t>
    </dgm:pt>
    <dgm:pt modelId="{D445B41B-D478-44DB-BE54-1BC49A222C66}" type="pres">
      <dgm:prSet presAssocID="{106BE174-936C-4786-B8E8-D22A6AFD707A}" presName="linear" presStyleCnt="0">
        <dgm:presLayoutVars>
          <dgm:animLvl val="lvl"/>
          <dgm:resizeHandles val="exact"/>
        </dgm:presLayoutVars>
      </dgm:prSet>
      <dgm:spPr/>
      <dgm:t>
        <a:bodyPr/>
        <a:lstStyle/>
        <a:p>
          <a:endParaRPr lang="en-US"/>
        </a:p>
      </dgm:t>
    </dgm:pt>
    <dgm:pt modelId="{259D1EA0-FDD9-4C38-A871-61CB05526459}" type="pres">
      <dgm:prSet presAssocID="{D2F96598-C463-4F09-9B0B-032AB871ACE7}" presName="parentText" presStyleLbl="node1" presStyleIdx="0" presStyleCnt="1">
        <dgm:presLayoutVars>
          <dgm:chMax val="0"/>
          <dgm:bulletEnabled val="1"/>
        </dgm:presLayoutVars>
      </dgm:prSet>
      <dgm:spPr/>
      <dgm:t>
        <a:bodyPr/>
        <a:lstStyle/>
        <a:p>
          <a:endParaRPr lang="en-US"/>
        </a:p>
      </dgm:t>
    </dgm:pt>
    <dgm:pt modelId="{558058B9-214A-4D58-9876-ECB20FD79078}" type="pres">
      <dgm:prSet presAssocID="{D2F96598-C463-4F09-9B0B-032AB871ACE7}" presName="childText" presStyleLbl="revTx" presStyleIdx="0" presStyleCnt="1">
        <dgm:presLayoutVars>
          <dgm:bulletEnabled val="1"/>
        </dgm:presLayoutVars>
      </dgm:prSet>
      <dgm:spPr/>
      <dgm:t>
        <a:bodyPr/>
        <a:lstStyle/>
        <a:p>
          <a:endParaRPr lang="en-US"/>
        </a:p>
      </dgm:t>
    </dgm:pt>
  </dgm:ptLst>
  <dgm:cxnLst>
    <dgm:cxn modelId="{0BBC83A0-B5C5-4DC3-8AF3-4873AC0AEEF7}" srcId="{D2F96598-C463-4F09-9B0B-032AB871ACE7}" destId="{20B23F9D-236D-49E0-9065-64D2E6F81CA2}" srcOrd="0" destOrd="0" parTransId="{CD693699-81AD-43E1-AB34-322B392E28F0}" sibTransId="{92B09D40-7B12-41BC-86A8-4D383D11EB61}"/>
    <dgm:cxn modelId="{108AD1A1-AA12-445D-9BF6-A072D4D95412}" type="presOf" srcId="{20B23F9D-236D-49E0-9065-64D2E6F81CA2}" destId="{558058B9-214A-4D58-9876-ECB20FD79078}" srcOrd="0" destOrd="0" presId="urn:microsoft.com/office/officeart/2005/8/layout/vList2"/>
    <dgm:cxn modelId="{7F17269F-6749-4860-9A38-1CE9C92653C9}" type="presOf" srcId="{D5AD7707-7768-48D4-8E3C-7E53DD18C972}" destId="{558058B9-214A-4D58-9876-ECB20FD79078}" srcOrd="0" destOrd="1" presId="urn:microsoft.com/office/officeart/2005/8/layout/vList2"/>
    <dgm:cxn modelId="{9717B74A-023F-4017-8608-0DC1EFE5F8CF}" srcId="{D2F96598-C463-4F09-9B0B-032AB871ACE7}" destId="{D5AD7707-7768-48D4-8E3C-7E53DD18C972}" srcOrd="1" destOrd="0" parTransId="{543420DF-980F-475C-9D39-30432A4DAAAC}" sibTransId="{59C904B6-F7F9-4D7B-939F-80B5127F3278}"/>
    <dgm:cxn modelId="{C6319951-BDE8-4697-AA06-82B69C8217A9}" type="presOf" srcId="{106BE174-936C-4786-B8E8-D22A6AFD707A}" destId="{D445B41B-D478-44DB-BE54-1BC49A222C66}" srcOrd="0" destOrd="0" presId="urn:microsoft.com/office/officeart/2005/8/layout/vList2"/>
    <dgm:cxn modelId="{B3FF45E4-D782-4A89-8756-02378C135752}" srcId="{106BE174-936C-4786-B8E8-D22A6AFD707A}" destId="{D2F96598-C463-4F09-9B0B-032AB871ACE7}" srcOrd="0" destOrd="0" parTransId="{180C34D9-9695-43C5-8016-0532135C1703}" sibTransId="{DEB4D00F-0ED5-4F69-A456-F95942C8AE38}"/>
    <dgm:cxn modelId="{499D1FDD-EC91-4813-A38B-995E24AC37E4}" type="presOf" srcId="{D2F96598-C463-4F09-9B0B-032AB871ACE7}" destId="{259D1EA0-FDD9-4C38-A871-61CB05526459}" srcOrd="0" destOrd="0" presId="urn:microsoft.com/office/officeart/2005/8/layout/vList2"/>
    <dgm:cxn modelId="{5B8410BF-3B05-426D-8134-ABF2DFD52E6B}" type="presParOf" srcId="{D445B41B-D478-44DB-BE54-1BC49A222C66}" destId="{259D1EA0-FDD9-4C38-A871-61CB05526459}" srcOrd="0" destOrd="0" presId="urn:microsoft.com/office/officeart/2005/8/layout/vList2"/>
    <dgm:cxn modelId="{98F69198-5BE9-43C9-8874-ABAA7378A169}" type="presParOf" srcId="{D445B41B-D478-44DB-BE54-1BC49A222C66}" destId="{558058B9-214A-4D58-9876-ECB20FD7907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06BE174-936C-4786-B8E8-D22A6AFD707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2F96598-C463-4F09-9B0B-032AB871ACE7}">
      <dgm:prSet/>
      <dgm:spPr/>
      <dgm:t>
        <a:bodyPr/>
        <a:lstStyle/>
        <a:p>
          <a:pPr rtl="0"/>
          <a:r>
            <a:rPr lang="en-US" b="0" i="0" dirty="0" smtClean="0"/>
            <a:t>Calculate expected values and use them to solve problems</a:t>
          </a:r>
          <a:endParaRPr lang="en-US" b="0" dirty="0"/>
        </a:p>
      </dgm:t>
    </dgm:pt>
    <dgm:pt modelId="{180C34D9-9695-43C5-8016-0532135C1703}" type="parTrans" cxnId="{B3FF45E4-D782-4A89-8756-02378C135752}">
      <dgm:prSet/>
      <dgm:spPr/>
      <dgm:t>
        <a:bodyPr/>
        <a:lstStyle/>
        <a:p>
          <a:endParaRPr lang="en-US"/>
        </a:p>
      </dgm:t>
    </dgm:pt>
    <dgm:pt modelId="{DEB4D00F-0ED5-4F69-A456-F95942C8AE38}" type="sibTrans" cxnId="{B3FF45E4-D782-4A89-8756-02378C135752}">
      <dgm:prSet/>
      <dgm:spPr/>
      <dgm:t>
        <a:bodyPr/>
        <a:lstStyle/>
        <a:p>
          <a:endParaRPr lang="en-US"/>
        </a:p>
      </dgm:t>
    </dgm:pt>
    <dgm:pt modelId="{20B23F9D-236D-49E0-9065-64D2E6F81CA2}">
      <dgm:prSet/>
      <dgm:spPr/>
      <dgm:t>
        <a:bodyPr/>
        <a:lstStyle/>
        <a:p>
          <a:pPr rtl="0"/>
          <a:r>
            <a:rPr lang="en-US" b="0" i="0" dirty="0" smtClean="0">
              <a:hlinkClick xmlns:r="http://schemas.openxmlformats.org/officeDocument/2006/relationships" r:id="rId1"/>
            </a:rPr>
            <a:t>CCSS.MATH.CONTENT.HSS.MD.A.1</a:t>
          </a:r>
          <a:r>
            <a:rPr lang="en-US" b="0" i="0" dirty="0" smtClean="0"/>
            <a:t> (+) </a:t>
          </a:r>
          <a:r>
            <a:rPr lang="en-US" b="1" i="0" dirty="0" smtClean="0">
              <a:solidFill>
                <a:srgbClr val="7030A0"/>
              </a:solidFill>
            </a:rPr>
            <a:t>Define a random variable </a:t>
          </a:r>
          <a:r>
            <a:rPr lang="en-US" b="0" i="0" dirty="0" smtClean="0"/>
            <a:t>for a quantity of interest by assigning a numerical value to each event in a sample space; </a:t>
          </a:r>
          <a:r>
            <a:rPr lang="en-US" b="1" i="0" dirty="0" smtClean="0">
              <a:solidFill>
                <a:srgbClr val="7030A0"/>
              </a:solidFill>
            </a:rPr>
            <a:t>graph the corresponding probability distribution</a:t>
          </a:r>
          <a:r>
            <a:rPr lang="en-US" b="0" i="0" dirty="0" smtClean="0"/>
            <a:t> using the same graphical displays as for data distributions.</a:t>
          </a:r>
          <a:endParaRPr lang="en-US" dirty="0"/>
        </a:p>
      </dgm:t>
    </dgm:pt>
    <dgm:pt modelId="{CD693699-81AD-43E1-AB34-322B392E28F0}" type="parTrans" cxnId="{0BBC83A0-B5C5-4DC3-8AF3-4873AC0AEEF7}">
      <dgm:prSet/>
      <dgm:spPr/>
      <dgm:t>
        <a:bodyPr/>
        <a:lstStyle/>
        <a:p>
          <a:endParaRPr lang="en-US"/>
        </a:p>
      </dgm:t>
    </dgm:pt>
    <dgm:pt modelId="{92B09D40-7B12-41BC-86A8-4D383D11EB61}" type="sibTrans" cxnId="{0BBC83A0-B5C5-4DC3-8AF3-4873AC0AEEF7}">
      <dgm:prSet/>
      <dgm:spPr/>
      <dgm:t>
        <a:bodyPr/>
        <a:lstStyle/>
        <a:p>
          <a:endParaRPr lang="en-US"/>
        </a:p>
      </dgm:t>
    </dgm:pt>
    <dgm:pt modelId="{2B0C092E-2728-404B-974B-69A90FB60C60}">
      <dgm:prSet/>
      <dgm:spPr/>
      <dgm:t>
        <a:bodyPr/>
        <a:lstStyle/>
        <a:p>
          <a:r>
            <a:rPr lang="en-US" b="0" i="0" dirty="0" smtClean="0">
              <a:hlinkClick xmlns:r="http://schemas.openxmlformats.org/officeDocument/2006/relationships" r:id="rId2"/>
            </a:rPr>
            <a:t>CCSS.MATH.CONTENT.HSS.MD.A.4</a:t>
          </a:r>
          <a:r>
            <a:rPr lang="en-US" b="0" i="0" dirty="0" smtClean="0"/>
            <a:t> (+) </a:t>
          </a:r>
          <a:r>
            <a:rPr lang="en-US" b="1" i="0" dirty="0" smtClean="0">
              <a:solidFill>
                <a:srgbClr val="7030A0"/>
              </a:solidFill>
            </a:rPr>
            <a:t>Develop a probability distribution </a:t>
          </a:r>
          <a:r>
            <a:rPr lang="en-US" b="0" i="0" dirty="0" smtClean="0"/>
            <a:t>for a random variable defined for a sample space </a:t>
          </a:r>
          <a:r>
            <a:rPr lang="en-US" b="1" i="0" dirty="0" smtClean="0">
              <a:solidFill>
                <a:srgbClr val="7030A0"/>
              </a:solidFill>
            </a:rPr>
            <a:t>in which probabilities are assigned empirically</a:t>
          </a:r>
          <a:r>
            <a:rPr lang="en-US" b="0" i="0" dirty="0" smtClean="0"/>
            <a:t>; find the expected value. </a:t>
          </a:r>
          <a:r>
            <a:rPr lang="en-US" b="0" i="1" dirty="0" smtClean="0"/>
            <a:t>For example, find a current data distribution on the number of TV sets per household in the United States, and calculate the expected number of sets per household. How many TV sets would you expect to find in 100 randomly selected households?</a:t>
          </a:r>
          <a:endParaRPr lang="en-US" b="0" i="0" dirty="0"/>
        </a:p>
      </dgm:t>
    </dgm:pt>
    <dgm:pt modelId="{9604E4EF-0A21-401B-9E9B-6F5FE1467E5F}" type="parTrans" cxnId="{3F794DF1-F998-41C8-BFFB-E778371E4101}">
      <dgm:prSet/>
      <dgm:spPr/>
      <dgm:t>
        <a:bodyPr/>
        <a:lstStyle/>
        <a:p>
          <a:endParaRPr lang="en-US"/>
        </a:p>
      </dgm:t>
    </dgm:pt>
    <dgm:pt modelId="{8F77C770-5647-4DF0-9990-F150969BD8C1}" type="sibTrans" cxnId="{3F794DF1-F998-41C8-BFFB-E778371E4101}">
      <dgm:prSet/>
      <dgm:spPr/>
      <dgm:t>
        <a:bodyPr/>
        <a:lstStyle/>
        <a:p>
          <a:endParaRPr lang="en-US"/>
        </a:p>
      </dgm:t>
    </dgm:pt>
    <dgm:pt modelId="{D445B41B-D478-44DB-BE54-1BC49A222C66}" type="pres">
      <dgm:prSet presAssocID="{106BE174-936C-4786-B8E8-D22A6AFD707A}" presName="linear" presStyleCnt="0">
        <dgm:presLayoutVars>
          <dgm:animLvl val="lvl"/>
          <dgm:resizeHandles val="exact"/>
        </dgm:presLayoutVars>
      </dgm:prSet>
      <dgm:spPr/>
      <dgm:t>
        <a:bodyPr/>
        <a:lstStyle/>
        <a:p>
          <a:endParaRPr lang="en-US"/>
        </a:p>
      </dgm:t>
    </dgm:pt>
    <dgm:pt modelId="{259D1EA0-FDD9-4C38-A871-61CB05526459}" type="pres">
      <dgm:prSet presAssocID="{D2F96598-C463-4F09-9B0B-032AB871ACE7}" presName="parentText" presStyleLbl="node1" presStyleIdx="0" presStyleCnt="1">
        <dgm:presLayoutVars>
          <dgm:chMax val="0"/>
          <dgm:bulletEnabled val="1"/>
        </dgm:presLayoutVars>
      </dgm:prSet>
      <dgm:spPr/>
      <dgm:t>
        <a:bodyPr/>
        <a:lstStyle/>
        <a:p>
          <a:endParaRPr lang="en-US"/>
        </a:p>
      </dgm:t>
    </dgm:pt>
    <dgm:pt modelId="{558058B9-214A-4D58-9876-ECB20FD79078}" type="pres">
      <dgm:prSet presAssocID="{D2F96598-C463-4F09-9B0B-032AB871ACE7}" presName="childText" presStyleLbl="revTx" presStyleIdx="0" presStyleCnt="1">
        <dgm:presLayoutVars>
          <dgm:bulletEnabled val="1"/>
        </dgm:presLayoutVars>
      </dgm:prSet>
      <dgm:spPr/>
      <dgm:t>
        <a:bodyPr/>
        <a:lstStyle/>
        <a:p>
          <a:endParaRPr lang="en-US"/>
        </a:p>
      </dgm:t>
    </dgm:pt>
  </dgm:ptLst>
  <dgm:cxnLst>
    <dgm:cxn modelId="{3F794DF1-F998-41C8-BFFB-E778371E4101}" srcId="{D2F96598-C463-4F09-9B0B-032AB871ACE7}" destId="{2B0C092E-2728-404B-974B-69A90FB60C60}" srcOrd="1" destOrd="0" parTransId="{9604E4EF-0A21-401B-9E9B-6F5FE1467E5F}" sibTransId="{8F77C770-5647-4DF0-9990-F150969BD8C1}"/>
    <dgm:cxn modelId="{0BBC83A0-B5C5-4DC3-8AF3-4873AC0AEEF7}" srcId="{D2F96598-C463-4F09-9B0B-032AB871ACE7}" destId="{20B23F9D-236D-49E0-9065-64D2E6F81CA2}" srcOrd="0" destOrd="0" parTransId="{CD693699-81AD-43E1-AB34-322B392E28F0}" sibTransId="{92B09D40-7B12-41BC-86A8-4D383D11EB61}"/>
    <dgm:cxn modelId="{B725CD4E-6376-4DB6-9A03-33F358DEA978}" type="presOf" srcId="{106BE174-936C-4786-B8E8-D22A6AFD707A}" destId="{D445B41B-D478-44DB-BE54-1BC49A222C66}" srcOrd="0" destOrd="0" presId="urn:microsoft.com/office/officeart/2005/8/layout/vList2"/>
    <dgm:cxn modelId="{2CA95C9A-6888-4656-8812-446B53FDF7E6}" type="presOf" srcId="{2B0C092E-2728-404B-974B-69A90FB60C60}" destId="{558058B9-214A-4D58-9876-ECB20FD79078}" srcOrd="0" destOrd="1" presId="urn:microsoft.com/office/officeart/2005/8/layout/vList2"/>
    <dgm:cxn modelId="{243616AF-C3E7-4A98-AD7B-83ED13529107}" type="presOf" srcId="{D2F96598-C463-4F09-9B0B-032AB871ACE7}" destId="{259D1EA0-FDD9-4C38-A871-61CB05526459}" srcOrd="0" destOrd="0" presId="urn:microsoft.com/office/officeart/2005/8/layout/vList2"/>
    <dgm:cxn modelId="{06F9314E-DF26-414D-9ADC-45C6DEB58AC6}" type="presOf" srcId="{20B23F9D-236D-49E0-9065-64D2E6F81CA2}" destId="{558058B9-214A-4D58-9876-ECB20FD79078}" srcOrd="0" destOrd="0" presId="urn:microsoft.com/office/officeart/2005/8/layout/vList2"/>
    <dgm:cxn modelId="{B3FF45E4-D782-4A89-8756-02378C135752}" srcId="{106BE174-936C-4786-B8E8-D22A6AFD707A}" destId="{D2F96598-C463-4F09-9B0B-032AB871ACE7}" srcOrd="0" destOrd="0" parTransId="{180C34D9-9695-43C5-8016-0532135C1703}" sibTransId="{DEB4D00F-0ED5-4F69-A456-F95942C8AE38}"/>
    <dgm:cxn modelId="{53EBDFB6-FCD9-4642-8B95-C2AC8727651D}" type="presParOf" srcId="{D445B41B-D478-44DB-BE54-1BC49A222C66}" destId="{259D1EA0-FDD9-4C38-A871-61CB05526459}" srcOrd="0" destOrd="0" presId="urn:microsoft.com/office/officeart/2005/8/layout/vList2"/>
    <dgm:cxn modelId="{574BFB70-E4C9-4A49-B498-10E1372956BA}" type="presParOf" srcId="{D445B41B-D478-44DB-BE54-1BC49A222C66}" destId="{558058B9-214A-4D58-9876-ECB20FD7907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06BE174-936C-4786-B8E8-D22A6AFD707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2F96598-C463-4F09-9B0B-032AB871ACE7}">
      <dgm:prSet/>
      <dgm:spPr/>
      <dgm:t>
        <a:bodyPr/>
        <a:lstStyle/>
        <a:p>
          <a:pPr rtl="0"/>
          <a:r>
            <a:rPr lang="en-US" b="0" i="0" dirty="0" smtClean="0"/>
            <a:t>Use probability to evaluate outcomes of decisions</a:t>
          </a:r>
          <a:endParaRPr lang="en-US" b="0" dirty="0"/>
        </a:p>
      </dgm:t>
    </dgm:pt>
    <dgm:pt modelId="{180C34D9-9695-43C5-8016-0532135C1703}" type="parTrans" cxnId="{B3FF45E4-D782-4A89-8756-02378C135752}">
      <dgm:prSet/>
      <dgm:spPr/>
      <dgm:t>
        <a:bodyPr/>
        <a:lstStyle/>
        <a:p>
          <a:endParaRPr lang="en-US"/>
        </a:p>
      </dgm:t>
    </dgm:pt>
    <dgm:pt modelId="{DEB4D00F-0ED5-4F69-A456-F95942C8AE38}" type="sibTrans" cxnId="{B3FF45E4-D782-4A89-8756-02378C135752}">
      <dgm:prSet/>
      <dgm:spPr/>
      <dgm:t>
        <a:bodyPr/>
        <a:lstStyle/>
        <a:p>
          <a:endParaRPr lang="en-US"/>
        </a:p>
      </dgm:t>
    </dgm:pt>
    <dgm:pt modelId="{20B23F9D-236D-49E0-9065-64D2E6F81CA2}">
      <dgm:prSet/>
      <dgm:spPr/>
      <dgm:t>
        <a:bodyPr/>
        <a:lstStyle/>
        <a:p>
          <a:pPr rtl="0"/>
          <a:r>
            <a:rPr lang="en-US" b="0" i="0" dirty="0" smtClean="0">
              <a:hlinkClick xmlns:r="http://schemas.openxmlformats.org/officeDocument/2006/relationships" r:id="rId1"/>
            </a:rPr>
            <a:t>CCSS.MATH.CONTENT.HSS.MD.B.5</a:t>
          </a:r>
          <a:r>
            <a:rPr lang="en-US" b="0" i="0" dirty="0" smtClean="0"/>
            <a:t> (+) </a:t>
          </a:r>
          <a:r>
            <a:rPr lang="en-US" b="1" i="0" dirty="0" smtClean="0">
              <a:solidFill>
                <a:srgbClr val="7030A0"/>
              </a:solidFill>
            </a:rPr>
            <a:t>Weigh the possible outcomes of a decision</a:t>
          </a:r>
          <a:r>
            <a:rPr lang="en-US" b="0" i="0" dirty="0" smtClean="0"/>
            <a:t> by assigning probabilities to payoff values and </a:t>
          </a:r>
          <a:r>
            <a:rPr lang="en-US" b="1" i="0" dirty="0" smtClean="0">
              <a:solidFill>
                <a:srgbClr val="7030A0"/>
              </a:solidFill>
            </a:rPr>
            <a:t>finding expected values</a:t>
          </a:r>
          <a:r>
            <a:rPr lang="en-US" b="0" i="0" dirty="0" smtClean="0"/>
            <a:t>.</a:t>
          </a:r>
          <a:endParaRPr lang="en-US" dirty="0"/>
        </a:p>
      </dgm:t>
    </dgm:pt>
    <dgm:pt modelId="{CD693699-81AD-43E1-AB34-322B392E28F0}" type="parTrans" cxnId="{0BBC83A0-B5C5-4DC3-8AF3-4873AC0AEEF7}">
      <dgm:prSet/>
      <dgm:spPr/>
      <dgm:t>
        <a:bodyPr/>
        <a:lstStyle/>
        <a:p>
          <a:endParaRPr lang="en-US"/>
        </a:p>
      </dgm:t>
    </dgm:pt>
    <dgm:pt modelId="{92B09D40-7B12-41BC-86A8-4D383D11EB61}" type="sibTrans" cxnId="{0BBC83A0-B5C5-4DC3-8AF3-4873AC0AEEF7}">
      <dgm:prSet/>
      <dgm:spPr/>
      <dgm:t>
        <a:bodyPr/>
        <a:lstStyle/>
        <a:p>
          <a:endParaRPr lang="en-US"/>
        </a:p>
      </dgm:t>
    </dgm:pt>
    <dgm:pt modelId="{E77156D8-D609-4AF1-ABD5-2238700885A2}">
      <dgm:prSet/>
      <dgm:spPr/>
      <dgm:t>
        <a:bodyPr/>
        <a:lstStyle/>
        <a:p>
          <a:r>
            <a:rPr lang="en-US" b="0" i="0" dirty="0" smtClean="0">
              <a:hlinkClick xmlns:r="http://schemas.openxmlformats.org/officeDocument/2006/relationships" r:id="rId2"/>
            </a:rPr>
            <a:t>CCSS.MATH.CONTENT.HSS.MD.B.7</a:t>
          </a:r>
          <a:r>
            <a:rPr lang="en-US" b="0" i="0" dirty="0" smtClean="0"/>
            <a:t> (+) </a:t>
          </a:r>
          <a:r>
            <a:rPr lang="en-US" b="1" i="0" dirty="0" smtClean="0">
              <a:solidFill>
                <a:srgbClr val="7030A0"/>
              </a:solidFill>
            </a:rPr>
            <a:t>Analyze decisions and strategies using probability concepts</a:t>
          </a:r>
          <a:r>
            <a:rPr lang="en-US" b="0" i="0" dirty="0" smtClean="0"/>
            <a:t> (e.g., product testing, medical testing, pulling a hockey goalie at the end of a game).</a:t>
          </a:r>
          <a:endParaRPr lang="en-US" b="0" i="0" dirty="0"/>
        </a:p>
      </dgm:t>
    </dgm:pt>
    <dgm:pt modelId="{0761D91B-D73C-4BEC-8CF0-5075037F82D5}" type="parTrans" cxnId="{849F6197-8846-4C0D-BC55-AC7E2825D82C}">
      <dgm:prSet/>
      <dgm:spPr/>
      <dgm:t>
        <a:bodyPr/>
        <a:lstStyle/>
        <a:p>
          <a:endParaRPr lang="en-US"/>
        </a:p>
      </dgm:t>
    </dgm:pt>
    <dgm:pt modelId="{488107A2-82D2-4095-9534-061E0B6FD22D}" type="sibTrans" cxnId="{849F6197-8846-4C0D-BC55-AC7E2825D82C}">
      <dgm:prSet/>
      <dgm:spPr/>
      <dgm:t>
        <a:bodyPr/>
        <a:lstStyle/>
        <a:p>
          <a:endParaRPr lang="en-US"/>
        </a:p>
      </dgm:t>
    </dgm:pt>
    <dgm:pt modelId="{D445B41B-D478-44DB-BE54-1BC49A222C66}" type="pres">
      <dgm:prSet presAssocID="{106BE174-936C-4786-B8E8-D22A6AFD707A}" presName="linear" presStyleCnt="0">
        <dgm:presLayoutVars>
          <dgm:animLvl val="lvl"/>
          <dgm:resizeHandles val="exact"/>
        </dgm:presLayoutVars>
      </dgm:prSet>
      <dgm:spPr/>
      <dgm:t>
        <a:bodyPr/>
        <a:lstStyle/>
        <a:p>
          <a:endParaRPr lang="en-US"/>
        </a:p>
      </dgm:t>
    </dgm:pt>
    <dgm:pt modelId="{259D1EA0-FDD9-4C38-A871-61CB05526459}" type="pres">
      <dgm:prSet presAssocID="{D2F96598-C463-4F09-9B0B-032AB871ACE7}" presName="parentText" presStyleLbl="node1" presStyleIdx="0" presStyleCnt="1">
        <dgm:presLayoutVars>
          <dgm:chMax val="0"/>
          <dgm:bulletEnabled val="1"/>
        </dgm:presLayoutVars>
      </dgm:prSet>
      <dgm:spPr/>
      <dgm:t>
        <a:bodyPr/>
        <a:lstStyle/>
        <a:p>
          <a:endParaRPr lang="en-US"/>
        </a:p>
      </dgm:t>
    </dgm:pt>
    <dgm:pt modelId="{558058B9-214A-4D58-9876-ECB20FD79078}" type="pres">
      <dgm:prSet presAssocID="{D2F96598-C463-4F09-9B0B-032AB871ACE7}" presName="childText" presStyleLbl="revTx" presStyleIdx="0" presStyleCnt="1">
        <dgm:presLayoutVars>
          <dgm:bulletEnabled val="1"/>
        </dgm:presLayoutVars>
      </dgm:prSet>
      <dgm:spPr/>
      <dgm:t>
        <a:bodyPr/>
        <a:lstStyle/>
        <a:p>
          <a:endParaRPr lang="en-US"/>
        </a:p>
      </dgm:t>
    </dgm:pt>
  </dgm:ptLst>
  <dgm:cxnLst>
    <dgm:cxn modelId="{0BBC83A0-B5C5-4DC3-8AF3-4873AC0AEEF7}" srcId="{D2F96598-C463-4F09-9B0B-032AB871ACE7}" destId="{20B23F9D-236D-49E0-9065-64D2E6F81CA2}" srcOrd="0" destOrd="0" parTransId="{CD693699-81AD-43E1-AB34-322B392E28F0}" sibTransId="{92B09D40-7B12-41BC-86A8-4D383D11EB61}"/>
    <dgm:cxn modelId="{9735CBBF-FEBF-4984-AB66-880FD2AB166B}" type="presOf" srcId="{20B23F9D-236D-49E0-9065-64D2E6F81CA2}" destId="{558058B9-214A-4D58-9876-ECB20FD79078}" srcOrd="0" destOrd="0" presId="urn:microsoft.com/office/officeart/2005/8/layout/vList2"/>
    <dgm:cxn modelId="{76C708C9-8DD0-47A9-A829-E7647F6A80DB}" type="presOf" srcId="{106BE174-936C-4786-B8E8-D22A6AFD707A}" destId="{D445B41B-D478-44DB-BE54-1BC49A222C66}" srcOrd="0" destOrd="0" presId="urn:microsoft.com/office/officeart/2005/8/layout/vList2"/>
    <dgm:cxn modelId="{0CDACED5-6106-4F7F-89F9-6730415605A9}" type="presOf" srcId="{D2F96598-C463-4F09-9B0B-032AB871ACE7}" destId="{259D1EA0-FDD9-4C38-A871-61CB05526459}" srcOrd="0" destOrd="0" presId="urn:microsoft.com/office/officeart/2005/8/layout/vList2"/>
    <dgm:cxn modelId="{849F6197-8846-4C0D-BC55-AC7E2825D82C}" srcId="{D2F96598-C463-4F09-9B0B-032AB871ACE7}" destId="{E77156D8-D609-4AF1-ABD5-2238700885A2}" srcOrd="1" destOrd="0" parTransId="{0761D91B-D73C-4BEC-8CF0-5075037F82D5}" sibTransId="{488107A2-82D2-4095-9534-061E0B6FD22D}"/>
    <dgm:cxn modelId="{B3FF45E4-D782-4A89-8756-02378C135752}" srcId="{106BE174-936C-4786-B8E8-D22A6AFD707A}" destId="{D2F96598-C463-4F09-9B0B-032AB871ACE7}" srcOrd="0" destOrd="0" parTransId="{180C34D9-9695-43C5-8016-0532135C1703}" sibTransId="{DEB4D00F-0ED5-4F69-A456-F95942C8AE38}"/>
    <dgm:cxn modelId="{4F09892E-0C16-4551-A8B6-C05F012741C1}" type="presOf" srcId="{E77156D8-D609-4AF1-ABD5-2238700885A2}" destId="{558058B9-214A-4D58-9876-ECB20FD79078}" srcOrd="0" destOrd="1" presId="urn:microsoft.com/office/officeart/2005/8/layout/vList2"/>
    <dgm:cxn modelId="{28D068A9-F092-4790-90C9-D50EF69A80D1}" type="presParOf" srcId="{D445B41B-D478-44DB-BE54-1BC49A222C66}" destId="{259D1EA0-FDD9-4C38-A871-61CB05526459}" srcOrd="0" destOrd="0" presId="urn:microsoft.com/office/officeart/2005/8/layout/vList2"/>
    <dgm:cxn modelId="{6865902C-6B9E-424D-B2F1-16BAAC5B5F8D}" type="presParOf" srcId="{D445B41B-D478-44DB-BE54-1BC49A222C66}" destId="{558058B9-214A-4D58-9876-ECB20FD7907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765E25-F7E0-4E5C-A4A0-B49C4CE3F0EA}"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1A87A778-D694-4642-AADC-559003BE368A}">
      <dgm:prSet/>
      <dgm:spPr/>
      <dgm:t>
        <a:bodyPr/>
        <a:lstStyle/>
        <a:p>
          <a:pPr rtl="0"/>
          <a:r>
            <a:rPr lang="en-US" b="0" smtClean="0"/>
            <a:t>Develop understanding of statistical variability.</a:t>
          </a:r>
          <a:endParaRPr lang="en-US" b="0"/>
        </a:p>
      </dgm:t>
    </dgm:pt>
    <dgm:pt modelId="{0CE727FA-98B2-44B7-BCA9-090552D57401}" type="parTrans" cxnId="{BF642A4B-E963-4F0F-9826-0ACAC03E9B92}">
      <dgm:prSet/>
      <dgm:spPr/>
      <dgm:t>
        <a:bodyPr/>
        <a:lstStyle/>
        <a:p>
          <a:endParaRPr lang="en-US"/>
        </a:p>
      </dgm:t>
    </dgm:pt>
    <dgm:pt modelId="{25CCC957-9D10-44D5-BEAC-E613E31DF227}" type="sibTrans" cxnId="{BF642A4B-E963-4F0F-9826-0ACAC03E9B92}">
      <dgm:prSet/>
      <dgm:spPr/>
      <dgm:t>
        <a:bodyPr/>
        <a:lstStyle/>
        <a:p>
          <a:endParaRPr lang="en-US"/>
        </a:p>
      </dgm:t>
    </dgm:pt>
    <dgm:pt modelId="{C374EC45-18AA-452F-82C9-C53255C9E36F}">
      <dgm:prSet/>
      <dgm:spPr/>
      <dgm:t>
        <a:bodyPr/>
        <a:lstStyle/>
        <a:p>
          <a:pPr rtl="0"/>
          <a:r>
            <a:rPr lang="en-US" dirty="0" smtClean="0">
              <a:hlinkClick xmlns:r="http://schemas.openxmlformats.org/officeDocument/2006/relationships" r:id="rId1"/>
            </a:rPr>
            <a:t>CCSS.MATH.CONTENT.6.SP.A.1</a:t>
          </a:r>
          <a:r>
            <a:rPr lang="en-US" dirty="0" smtClean="0"/>
            <a:t> </a:t>
          </a:r>
          <a:r>
            <a:rPr lang="en-US" b="1" dirty="0" smtClean="0">
              <a:solidFill>
                <a:srgbClr val="7030A0"/>
              </a:solidFill>
            </a:rPr>
            <a:t>Recognize a statistical question as one that anticipates variability</a:t>
          </a:r>
          <a:r>
            <a:rPr lang="en-US" dirty="0" smtClean="0"/>
            <a:t> in the data related to the question and accounts for it in the answers. </a:t>
          </a:r>
          <a:r>
            <a:rPr lang="en-US" i="1" dirty="0" smtClean="0"/>
            <a:t>For example, "How old am I?" is not a statistical question, but "How old are the students in my school?" is a statistical question because one anticipates variability in students' ages</a:t>
          </a:r>
          <a:r>
            <a:rPr lang="en-US" dirty="0" smtClean="0"/>
            <a:t>.</a:t>
          </a:r>
          <a:endParaRPr lang="en-US" dirty="0"/>
        </a:p>
      </dgm:t>
    </dgm:pt>
    <dgm:pt modelId="{F47B1826-4588-4838-9C6E-FCA3387B8D84}" type="parTrans" cxnId="{1B67FF74-97D1-4EEC-8A4B-A74497088732}">
      <dgm:prSet/>
      <dgm:spPr/>
      <dgm:t>
        <a:bodyPr/>
        <a:lstStyle/>
        <a:p>
          <a:endParaRPr lang="en-US"/>
        </a:p>
      </dgm:t>
    </dgm:pt>
    <dgm:pt modelId="{B8CD790C-1048-4059-8B76-8E3FCB1958A7}" type="sibTrans" cxnId="{1B67FF74-97D1-4EEC-8A4B-A74497088732}">
      <dgm:prSet/>
      <dgm:spPr/>
      <dgm:t>
        <a:bodyPr/>
        <a:lstStyle/>
        <a:p>
          <a:endParaRPr lang="en-US"/>
        </a:p>
      </dgm:t>
    </dgm:pt>
    <dgm:pt modelId="{9CD8AE03-07CF-4BC8-96DE-4D1FC6D251EA}">
      <dgm:prSet/>
      <dgm:spPr/>
      <dgm:t>
        <a:bodyPr/>
        <a:lstStyle/>
        <a:p>
          <a:pPr rtl="0"/>
          <a:r>
            <a:rPr lang="en-US" dirty="0" smtClean="0">
              <a:hlinkClick xmlns:r="http://schemas.openxmlformats.org/officeDocument/2006/relationships" r:id="rId2"/>
            </a:rPr>
            <a:t>CCSS.MATH.CONTENT.6.SP.A.2</a:t>
          </a:r>
          <a:r>
            <a:rPr lang="en-US" dirty="0" smtClean="0"/>
            <a:t> Understand that </a:t>
          </a:r>
          <a:r>
            <a:rPr lang="en-US" b="1" dirty="0" smtClean="0">
              <a:solidFill>
                <a:srgbClr val="7030A0"/>
              </a:solidFill>
            </a:rPr>
            <a:t>a set of data </a:t>
          </a:r>
          <a:r>
            <a:rPr lang="en-US" dirty="0" smtClean="0"/>
            <a:t>collected to answer a statistical question has a distribution which can be </a:t>
          </a:r>
          <a:r>
            <a:rPr lang="en-US" b="1" dirty="0" smtClean="0">
              <a:solidFill>
                <a:srgbClr val="7030A0"/>
              </a:solidFill>
            </a:rPr>
            <a:t>described by its center, spread, and overall shape</a:t>
          </a:r>
          <a:r>
            <a:rPr lang="en-US" dirty="0" smtClean="0"/>
            <a:t>.</a:t>
          </a:r>
          <a:endParaRPr lang="en-US" dirty="0"/>
        </a:p>
      </dgm:t>
    </dgm:pt>
    <dgm:pt modelId="{42D6F2A5-DFA4-4986-AFF5-97D002F8D9EA}" type="parTrans" cxnId="{80DAFD15-112E-4D57-8A03-3B3055308F76}">
      <dgm:prSet/>
      <dgm:spPr/>
      <dgm:t>
        <a:bodyPr/>
        <a:lstStyle/>
        <a:p>
          <a:endParaRPr lang="en-US"/>
        </a:p>
      </dgm:t>
    </dgm:pt>
    <dgm:pt modelId="{2ED8FDEB-A0ED-4A8D-99C2-DB1481D32722}" type="sibTrans" cxnId="{80DAFD15-112E-4D57-8A03-3B3055308F76}">
      <dgm:prSet/>
      <dgm:spPr/>
      <dgm:t>
        <a:bodyPr/>
        <a:lstStyle/>
        <a:p>
          <a:endParaRPr lang="en-US"/>
        </a:p>
      </dgm:t>
    </dgm:pt>
    <dgm:pt modelId="{65111093-90E2-473C-B837-2DACA606EA18}" type="pres">
      <dgm:prSet presAssocID="{D7765E25-F7E0-4E5C-A4A0-B49C4CE3F0EA}" presName="linear" presStyleCnt="0">
        <dgm:presLayoutVars>
          <dgm:animLvl val="lvl"/>
          <dgm:resizeHandles val="exact"/>
        </dgm:presLayoutVars>
      </dgm:prSet>
      <dgm:spPr/>
      <dgm:t>
        <a:bodyPr/>
        <a:lstStyle/>
        <a:p>
          <a:endParaRPr lang="en-US"/>
        </a:p>
      </dgm:t>
    </dgm:pt>
    <dgm:pt modelId="{B1A88575-5228-420F-A4FF-DE39D2BB4EAD}" type="pres">
      <dgm:prSet presAssocID="{1A87A778-D694-4642-AADC-559003BE368A}" presName="parentText" presStyleLbl="node1" presStyleIdx="0" presStyleCnt="1">
        <dgm:presLayoutVars>
          <dgm:chMax val="0"/>
          <dgm:bulletEnabled val="1"/>
        </dgm:presLayoutVars>
      </dgm:prSet>
      <dgm:spPr/>
      <dgm:t>
        <a:bodyPr/>
        <a:lstStyle/>
        <a:p>
          <a:endParaRPr lang="en-US"/>
        </a:p>
      </dgm:t>
    </dgm:pt>
    <dgm:pt modelId="{52EF13E0-38E3-42F4-B394-1C53E14BE809}" type="pres">
      <dgm:prSet presAssocID="{1A87A778-D694-4642-AADC-559003BE368A}" presName="childText" presStyleLbl="revTx" presStyleIdx="0" presStyleCnt="1">
        <dgm:presLayoutVars>
          <dgm:bulletEnabled val="1"/>
        </dgm:presLayoutVars>
      </dgm:prSet>
      <dgm:spPr/>
      <dgm:t>
        <a:bodyPr/>
        <a:lstStyle/>
        <a:p>
          <a:endParaRPr lang="en-US"/>
        </a:p>
      </dgm:t>
    </dgm:pt>
  </dgm:ptLst>
  <dgm:cxnLst>
    <dgm:cxn modelId="{80DAFD15-112E-4D57-8A03-3B3055308F76}" srcId="{1A87A778-D694-4642-AADC-559003BE368A}" destId="{9CD8AE03-07CF-4BC8-96DE-4D1FC6D251EA}" srcOrd="1" destOrd="0" parTransId="{42D6F2A5-DFA4-4986-AFF5-97D002F8D9EA}" sibTransId="{2ED8FDEB-A0ED-4A8D-99C2-DB1481D32722}"/>
    <dgm:cxn modelId="{9F3A9C91-DBB7-433A-80F6-6787ECE1423A}" type="presOf" srcId="{D7765E25-F7E0-4E5C-A4A0-B49C4CE3F0EA}" destId="{65111093-90E2-473C-B837-2DACA606EA18}" srcOrd="0" destOrd="0" presId="urn:microsoft.com/office/officeart/2005/8/layout/vList2"/>
    <dgm:cxn modelId="{3480ED5B-A2AB-42DB-94E3-7DF2A9310E2B}" type="presOf" srcId="{9CD8AE03-07CF-4BC8-96DE-4D1FC6D251EA}" destId="{52EF13E0-38E3-42F4-B394-1C53E14BE809}" srcOrd="0" destOrd="1" presId="urn:microsoft.com/office/officeart/2005/8/layout/vList2"/>
    <dgm:cxn modelId="{B41221F3-FEAA-43BE-A888-7CF83EDC2A63}" type="presOf" srcId="{C374EC45-18AA-452F-82C9-C53255C9E36F}" destId="{52EF13E0-38E3-42F4-B394-1C53E14BE809}" srcOrd="0" destOrd="0" presId="urn:microsoft.com/office/officeart/2005/8/layout/vList2"/>
    <dgm:cxn modelId="{D5E30B4C-BF69-4D2F-8FDB-8151B52B5942}" type="presOf" srcId="{1A87A778-D694-4642-AADC-559003BE368A}" destId="{B1A88575-5228-420F-A4FF-DE39D2BB4EAD}" srcOrd="0" destOrd="0" presId="urn:microsoft.com/office/officeart/2005/8/layout/vList2"/>
    <dgm:cxn modelId="{1B67FF74-97D1-4EEC-8A4B-A74497088732}" srcId="{1A87A778-D694-4642-AADC-559003BE368A}" destId="{C374EC45-18AA-452F-82C9-C53255C9E36F}" srcOrd="0" destOrd="0" parTransId="{F47B1826-4588-4838-9C6E-FCA3387B8D84}" sibTransId="{B8CD790C-1048-4059-8B76-8E3FCB1958A7}"/>
    <dgm:cxn modelId="{BF642A4B-E963-4F0F-9826-0ACAC03E9B92}" srcId="{D7765E25-F7E0-4E5C-A4A0-B49C4CE3F0EA}" destId="{1A87A778-D694-4642-AADC-559003BE368A}" srcOrd="0" destOrd="0" parTransId="{0CE727FA-98B2-44B7-BCA9-090552D57401}" sibTransId="{25CCC957-9D10-44D5-BEAC-E613E31DF227}"/>
    <dgm:cxn modelId="{CF6A9950-8396-43E8-AC07-4827534A0FA6}" type="presParOf" srcId="{65111093-90E2-473C-B837-2DACA606EA18}" destId="{B1A88575-5228-420F-A4FF-DE39D2BB4EAD}" srcOrd="0" destOrd="0" presId="urn:microsoft.com/office/officeart/2005/8/layout/vList2"/>
    <dgm:cxn modelId="{64F0B9BE-17CF-4DA1-AF6D-08F92980EC4D}" type="presParOf" srcId="{65111093-90E2-473C-B837-2DACA606EA18}" destId="{52EF13E0-38E3-42F4-B394-1C53E14BE80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A09961-8363-48C6-952C-053312579E7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C9D16CF8-D9A4-4352-93E1-E581848B4A42}">
      <dgm:prSet/>
      <dgm:spPr/>
      <dgm:t>
        <a:bodyPr/>
        <a:lstStyle/>
        <a:p>
          <a:pPr rtl="0"/>
          <a:r>
            <a:rPr lang="en-US" b="0" smtClean="0"/>
            <a:t>Summarize and describe distributions.</a:t>
          </a:r>
          <a:endParaRPr lang="en-US" b="0"/>
        </a:p>
      </dgm:t>
    </dgm:pt>
    <dgm:pt modelId="{880F0529-5E03-4C97-A922-A90BBB6C78FD}" type="parTrans" cxnId="{E59E56F0-B7F0-4162-91F8-23F60B1970DC}">
      <dgm:prSet/>
      <dgm:spPr/>
      <dgm:t>
        <a:bodyPr/>
        <a:lstStyle/>
        <a:p>
          <a:endParaRPr lang="en-US"/>
        </a:p>
      </dgm:t>
    </dgm:pt>
    <dgm:pt modelId="{9D4BEE92-E512-43A4-8A77-FD6259B45143}" type="sibTrans" cxnId="{E59E56F0-B7F0-4162-91F8-23F60B1970DC}">
      <dgm:prSet/>
      <dgm:spPr/>
      <dgm:t>
        <a:bodyPr/>
        <a:lstStyle/>
        <a:p>
          <a:endParaRPr lang="en-US"/>
        </a:p>
      </dgm:t>
    </dgm:pt>
    <dgm:pt modelId="{78302DBC-7334-4A62-AAF9-FF8AEA89902A}">
      <dgm:prSet/>
      <dgm:spPr/>
      <dgm:t>
        <a:bodyPr/>
        <a:lstStyle/>
        <a:p>
          <a:pPr rtl="0"/>
          <a:r>
            <a:rPr lang="en-US" dirty="0" smtClean="0">
              <a:hlinkClick xmlns:r="http://schemas.openxmlformats.org/officeDocument/2006/relationships" r:id="rId1"/>
            </a:rPr>
            <a:t>CCSS.MATH.CONTENT.6.SP.B.5</a:t>
          </a:r>
          <a:r>
            <a:rPr lang="en-US" dirty="0" smtClean="0"/>
            <a:t> Summarize numerical data sets in relation to their context, such as by:</a:t>
          </a:r>
          <a:endParaRPr lang="en-US" dirty="0"/>
        </a:p>
      </dgm:t>
    </dgm:pt>
    <dgm:pt modelId="{833B88CA-A4DC-401E-AB06-8CE397C87C30}" type="parTrans" cxnId="{6FEE8B87-962F-44F9-8670-BA4767DC0FD4}">
      <dgm:prSet/>
      <dgm:spPr/>
      <dgm:t>
        <a:bodyPr/>
        <a:lstStyle/>
        <a:p>
          <a:endParaRPr lang="en-US"/>
        </a:p>
      </dgm:t>
    </dgm:pt>
    <dgm:pt modelId="{2CED3524-BC7A-4C49-B95D-DC15FAED9D50}" type="sibTrans" cxnId="{6FEE8B87-962F-44F9-8670-BA4767DC0FD4}">
      <dgm:prSet/>
      <dgm:spPr/>
      <dgm:t>
        <a:bodyPr/>
        <a:lstStyle/>
        <a:p>
          <a:endParaRPr lang="en-US"/>
        </a:p>
      </dgm:t>
    </dgm:pt>
    <dgm:pt modelId="{124C2AD9-04D8-4DB5-B39E-3B1A1B88C73F}">
      <dgm:prSet/>
      <dgm:spPr/>
      <dgm:t>
        <a:bodyPr/>
        <a:lstStyle/>
        <a:p>
          <a:pPr rtl="0"/>
          <a:r>
            <a:rPr lang="en-US" dirty="0" smtClean="0"/>
            <a:t>Giving quantitative measures of center (median and/or mean) and variability (interquartile range and/or mean absolute deviation), as well as </a:t>
          </a:r>
          <a:r>
            <a:rPr lang="en-US" b="1" dirty="0" smtClean="0">
              <a:solidFill>
                <a:srgbClr val="7030A0"/>
              </a:solidFill>
            </a:rPr>
            <a:t>describing any overall pattern and any striking deviations from the overall pattern with reference to the context</a:t>
          </a:r>
          <a:r>
            <a:rPr lang="en-US" dirty="0" smtClean="0"/>
            <a:t> in which the data were gathered.</a:t>
          </a:r>
          <a:endParaRPr lang="en-US" dirty="0"/>
        </a:p>
      </dgm:t>
    </dgm:pt>
    <dgm:pt modelId="{5B6A95C0-4A58-4082-9494-0DE975D108F2}" type="parTrans" cxnId="{637CB2EF-A006-4793-BA9A-4051E69A3736}">
      <dgm:prSet/>
      <dgm:spPr/>
      <dgm:t>
        <a:bodyPr/>
        <a:lstStyle/>
        <a:p>
          <a:endParaRPr lang="en-US"/>
        </a:p>
      </dgm:t>
    </dgm:pt>
    <dgm:pt modelId="{D0333D0E-192B-4845-9F3E-C276EC960742}" type="sibTrans" cxnId="{637CB2EF-A006-4793-BA9A-4051E69A3736}">
      <dgm:prSet/>
      <dgm:spPr/>
      <dgm:t>
        <a:bodyPr/>
        <a:lstStyle/>
        <a:p>
          <a:endParaRPr lang="en-US"/>
        </a:p>
      </dgm:t>
    </dgm:pt>
    <dgm:pt modelId="{426C3FA9-AB59-4EDC-B5F1-0EFF78F8BAAD}" type="pres">
      <dgm:prSet presAssocID="{75A09961-8363-48C6-952C-053312579E76}" presName="linear" presStyleCnt="0">
        <dgm:presLayoutVars>
          <dgm:animLvl val="lvl"/>
          <dgm:resizeHandles val="exact"/>
        </dgm:presLayoutVars>
      </dgm:prSet>
      <dgm:spPr/>
      <dgm:t>
        <a:bodyPr/>
        <a:lstStyle/>
        <a:p>
          <a:endParaRPr lang="en-US"/>
        </a:p>
      </dgm:t>
    </dgm:pt>
    <dgm:pt modelId="{37508412-4664-44EB-A98A-B044DA4EE488}" type="pres">
      <dgm:prSet presAssocID="{C9D16CF8-D9A4-4352-93E1-E581848B4A42}" presName="parentText" presStyleLbl="node1" presStyleIdx="0" presStyleCnt="1">
        <dgm:presLayoutVars>
          <dgm:chMax val="0"/>
          <dgm:bulletEnabled val="1"/>
        </dgm:presLayoutVars>
      </dgm:prSet>
      <dgm:spPr/>
      <dgm:t>
        <a:bodyPr/>
        <a:lstStyle/>
        <a:p>
          <a:endParaRPr lang="en-US"/>
        </a:p>
      </dgm:t>
    </dgm:pt>
    <dgm:pt modelId="{C7A41285-174F-45E1-BD75-B750F8AEC79F}" type="pres">
      <dgm:prSet presAssocID="{C9D16CF8-D9A4-4352-93E1-E581848B4A42}" presName="childText" presStyleLbl="revTx" presStyleIdx="0" presStyleCnt="1">
        <dgm:presLayoutVars>
          <dgm:bulletEnabled val="1"/>
        </dgm:presLayoutVars>
      </dgm:prSet>
      <dgm:spPr/>
      <dgm:t>
        <a:bodyPr/>
        <a:lstStyle/>
        <a:p>
          <a:endParaRPr lang="en-US"/>
        </a:p>
      </dgm:t>
    </dgm:pt>
  </dgm:ptLst>
  <dgm:cxnLst>
    <dgm:cxn modelId="{C33A8FA7-7E74-4175-80E8-655CDD0E9832}" type="presOf" srcId="{C9D16CF8-D9A4-4352-93E1-E581848B4A42}" destId="{37508412-4664-44EB-A98A-B044DA4EE488}" srcOrd="0" destOrd="0" presId="urn:microsoft.com/office/officeart/2005/8/layout/vList2"/>
    <dgm:cxn modelId="{4992BE03-63DC-4524-B45B-5A0CB5648FF2}" type="presOf" srcId="{75A09961-8363-48C6-952C-053312579E76}" destId="{426C3FA9-AB59-4EDC-B5F1-0EFF78F8BAAD}" srcOrd="0" destOrd="0" presId="urn:microsoft.com/office/officeart/2005/8/layout/vList2"/>
    <dgm:cxn modelId="{E59E56F0-B7F0-4162-91F8-23F60B1970DC}" srcId="{75A09961-8363-48C6-952C-053312579E76}" destId="{C9D16CF8-D9A4-4352-93E1-E581848B4A42}" srcOrd="0" destOrd="0" parTransId="{880F0529-5E03-4C97-A922-A90BBB6C78FD}" sibTransId="{9D4BEE92-E512-43A4-8A77-FD6259B45143}"/>
    <dgm:cxn modelId="{637CB2EF-A006-4793-BA9A-4051E69A3736}" srcId="{78302DBC-7334-4A62-AAF9-FF8AEA89902A}" destId="{124C2AD9-04D8-4DB5-B39E-3B1A1B88C73F}" srcOrd="0" destOrd="0" parTransId="{5B6A95C0-4A58-4082-9494-0DE975D108F2}" sibTransId="{D0333D0E-192B-4845-9F3E-C276EC960742}"/>
    <dgm:cxn modelId="{6FEE8B87-962F-44F9-8670-BA4767DC0FD4}" srcId="{C9D16CF8-D9A4-4352-93E1-E581848B4A42}" destId="{78302DBC-7334-4A62-AAF9-FF8AEA89902A}" srcOrd="0" destOrd="0" parTransId="{833B88CA-A4DC-401E-AB06-8CE397C87C30}" sibTransId="{2CED3524-BC7A-4C49-B95D-DC15FAED9D50}"/>
    <dgm:cxn modelId="{55E44E38-7390-4D1E-A50B-B663C2902B00}" type="presOf" srcId="{78302DBC-7334-4A62-AAF9-FF8AEA89902A}" destId="{C7A41285-174F-45E1-BD75-B750F8AEC79F}" srcOrd="0" destOrd="0" presId="urn:microsoft.com/office/officeart/2005/8/layout/vList2"/>
    <dgm:cxn modelId="{0022E44C-10F3-46AA-BD1F-4028232924A2}" type="presOf" srcId="{124C2AD9-04D8-4DB5-B39E-3B1A1B88C73F}" destId="{C7A41285-174F-45E1-BD75-B750F8AEC79F}" srcOrd="0" destOrd="1" presId="urn:microsoft.com/office/officeart/2005/8/layout/vList2"/>
    <dgm:cxn modelId="{61218D5C-0C8E-4889-907B-0EBD9AF0B93A}" type="presParOf" srcId="{426C3FA9-AB59-4EDC-B5F1-0EFF78F8BAAD}" destId="{37508412-4664-44EB-A98A-B044DA4EE488}" srcOrd="0" destOrd="0" presId="urn:microsoft.com/office/officeart/2005/8/layout/vList2"/>
    <dgm:cxn modelId="{074C0CF1-D75C-47EA-B16D-E98C520DDC94}" type="presParOf" srcId="{426C3FA9-AB59-4EDC-B5F1-0EFF78F8BAAD}" destId="{C7A41285-174F-45E1-BD75-B750F8AEC79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8CB702-0B2F-4008-A6FE-2DFFB39D6354}"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B3B1FB0C-7690-4CC8-A212-509897BB29F6}">
      <dgm:prSet/>
      <dgm:spPr/>
      <dgm:t>
        <a:bodyPr/>
        <a:lstStyle/>
        <a:p>
          <a:pPr rtl="0"/>
          <a:r>
            <a:rPr lang="en-US" b="0" smtClean="0"/>
            <a:t>Use random sampling to draw inferences about a population.</a:t>
          </a:r>
          <a:endParaRPr lang="en-US" b="0"/>
        </a:p>
      </dgm:t>
    </dgm:pt>
    <dgm:pt modelId="{F55E7CF5-6298-457F-916E-35A76FB62184}" type="parTrans" cxnId="{9C746ECE-9726-4C90-BA8D-C0C1AFB3B3B5}">
      <dgm:prSet/>
      <dgm:spPr/>
      <dgm:t>
        <a:bodyPr/>
        <a:lstStyle/>
        <a:p>
          <a:endParaRPr lang="en-US"/>
        </a:p>
      </dgm:t>
    </dgm:pt>
    <dgm:pt modelId="{2C3F2346-8628-4BC8-8781-785BC0C8E747}" type="sibTrans" cxnId="{9C746ECE-9726-4C90-BA8D-C0C1AFB3B3B5}">
      <dgm:prSet/>
      <dgm:spPr/>
      <dgm:t>
        <a:bodyPr/>
        <a:lstStyle/>
        <a:p>
          <a:endParaRPr lang="en-US"/>
        </a:p>
      </dgm:t>
    </dgm:pt>
    <dgm:pt modelId="{F64A43DA-75ED-406E-92F9-EDE277085D34}">
      <dgm:prSet/>
      <dgm:spPr/>
      <dgm:t>
        <a:bodyPr/>
        <a:lstStyle/>
        <a:p>
          <a:pPr rtl="0"/>
          <a:r>
            <a:rPr lang="en-US" dirty="0" smtClean="0">
              <a:hlinkClick xmlns:r="http://schemas.openxmlformats.org/officeDocument/2006/relationships" r:id="rId1"/>
            </a:rPr>
            <a:t>CCSS.MATH.CONTENT.7.SP.A.1</a:t>
          </a:r>
          <a:r>
            <a:rPr lang="en-US" dirty="0" smtClean="0"/>
            <a:t> Understand that statistics can be used to gain information about a population by examining a sample of the population; generalizations about a population from a sample are valid only if the sample is representative of that population. </a:t>
          </a:r>
          <a:r>
            <a:rPr lang="en-US" b="1" dirty="0" smtClean="0">
              <a:solidFill>
                <a:srgbClr val="7030A0"/>
              </a:solidFill>
            </a:rPr>
            <a:t>Understand that random sampling tends to produce representative samples and support valid inferences</a:t>
          </a:r>
          <a:r>
            <a:rPr lang="en-US" dirty="0" smtClean="0"/>
            <a:t>.</a:t>
          </a:r>
          <a:endParaRPr lang="en-US" dirty="0"/>
        </a:p>
      </dgm:t>
    </dgm:pt>
    <dgm:pt modelId="{3FCD3F55-625F-402F-9E74-F9C8B0D6061F}" type="parTrans" cxnId="{F939D9CA-4872-4BB1-B079-7F2EE02BE277}">
      <dgm:prSet/>
      <dgm:spPr/>
      <dgm:t>
        <a:bodyPr/>
        <a:lstStyle/>
        <a:p>
          <a:endParaRPr lang="en-US"/>
        </a:p>
      </dgm:t>
    </dgm:pt>
    <dgm:pt modelId="{75F90F2E-4408-4522-A56E-4EA86F3E2FB3}" type="sibTrans" cxnId="{F939D9CA-4872-4BB1-B079-7F2EE02BE277}">
      <dgm:prSet/>
      <dgm:spPr/>
      <dgm:t>
        <a:bodyPr/>
        <a:lstStyle/>
        <a:p>
          <a:endParaRPr lang="en-US"/>
        </a:p>
      </dgm:t>
    </dgm:pt>
    <dgm:pt modelId="{76653C25-C6D0-4862-B0EE-33AE15FD1390}">
      <dgm:prSet/>
      <dgm:spPr/>
      <dgm:t>
        <a:bodyPr/>
        <a:lstStyle/>
        <a:p>
          <a:pPr rtl="0"/>
          <a:r>
            <a:rPr lang="en-US" dirty="0" smtClean="0">
              <a:hlinkClick xmlns:r="http://schemas.openxmlformats.org/officeDocument/2006/relationships" r:id="rId2"/>
            </a:rPr>
            <a:t>CCSS.MATH.CONTENT.7.SP.A.2</a:t>
          </a:r>
          <a:r>
            <a:rPr lang="en-US" dirty="0" smtClean="0"/>
            <a:t> </a:t>
          </a:r>
          <a:r>
            <a:rPr lang="en-US" b="1" dirty="0" smtClean="0">
              <a:solidFill>
                <a:srgbClr val="7030A0"/>
              </a:solidFill>
            </a:rPr>
            <a:t>Use data from a random sample to draw inferences</a:t>
          </a:r>
          <a:r>
            <a:rPr lang="en-US" dirty="0" smtClean="0"/>
            <a:t> about a population with an unknown characteristic of interest. </a:t>
          </a:r>
          <a:r>
            <a:rPr lang="en-US" b="1" dirty="0" smtClean="0">
              <a:solidFill>
                <a:srgbClr val="7030A0"/>
              </a:solidFill>
            </a:rPr>
            <a:t>Generate multiple samples (or simulated samples) of the same size to gauge the variation in estimates or predictions</a:t>
          </a:r>
          <a:r>
            <a:rPr lang="en-US" dirty="0" smtClean="0"/>
            <a:t>. </a:t>
          </a:r>
          <a:r>
            <a:rPr lang="en-US" i="1" dirty="0" smtClean="0"/>
            <a:t>For example, estimate the mean word length in a book by randomly sampling words from the book; predict the winner of a school election based on randomly sampled survey data. Gauge how far off the estimate or prediction might be</a:t>
          </a:r>
          <a:r>
            <a:rPr lang="en-US" dirty="0" smtClean="0"/>
            <a:t>.</a:t>
          </a:r>
          <a:endParaRPr lang="en-US" dirty="0"/>
        </a:p>
      </dgm:t>
    </dgm:pt>
    <dgm:pt modelId="{E90635E0-1496-4C84-86F5-DD3FE3DF875C}" type="parTrans" cxnId="{D6CB2C54-F198-49FB-8093-22492152B172}">
      <dgm:prSet/>
      <dgm:spPr/>
      <dgm:t>
        <a:bodyPr/>
        <a:lstStyle/>
        <a:p>
          <a:endParaRPr lang="en-US"/>
        </a:p>
      </dgm:t>
    </dgm:pt>
    <dgm:pt modelId="{33C7CED9-AB59-43D3-B53F-919B82FE700F}" type="sibTrans" cxnId="{D6CB2C54-F198-49FB-8093-22492152B172}">
      <dgm:prSet/>
      <dgm:spPr/>
      <dgm:t>
        <a:bodyPr/>
        <a:lstStyle/>
        <a:p>
          <a:endParaRPr lang="en-US"/>
        </a:p>
      </dgm:t>
    </dgm:pt>
    <dgm:pt modelId="{A97CB81C-333D-4927-A08E-4FB48B40CAF2}" type="pres">
      <dgm:prSet presAssocID="{C38CB702-0B2F-4008-A6FE-2DFFB39D6354}" presName="linear" presStyleCnt="0">
        <dgm:presLayoutVars>
          <dgm:animLvl val="lvl"/>
          <dgm:resizeHandles val="exact"/>
        </dgm:presLayoutVars>
      </dgm:prSet>
      <dgm:spPr/>
      <dgm:t>
        <a:bodyPr/>
        <a:lstStyle/>
        <a:p>
          <a:endParaRPr lang="en-US"/>
        </a:p>
      </dgm:t>
    </dgm:pt>
    <dgm:pt modelId="{45FAC9C3-9390-4E40-8047-2C43E5B3BF81}" type="pres">
      <dgm:prSet presAssocID="{B3B1FB0C-7690-4CC8-A212-509897BB29F6}" presName="parentText" presStyleLbl="node1" presStyleIdx="0" presStyleCnt="1">
        <dgm:presLayoutVars>
          <dgm:chMax val="0"/>
          <dgm:bulletEnabled val="1"/>
        </dgm:presLayoutVars>
      </dgm:prSet>
      <dgm:spPr/>
      <dgm:t>
        <a:bodyPr/>
        <a:lstStyle/>
        <a:p>
          <a:endParaRPr lang="en-US"/>
        </a:p>
      </dgm:t>
    </dgm:pt>
    <dgm:pt modelId="{78F8B6C6-64AD-47BA-A9D0-FE51EF259B3D}" type="pres">
      <dgm:prSet presAssocID="{B3B1FB0C-7690-4CC8-A212-509897BB29F6}" presName="childText" presStyleLbl="revTx" presStyleIdx="0" presStyleCnt="1">
        <dgm:presLayoutVars>
          <dgm:bulletEnabled val="1"/>
        </dgm:presLayoutVars>
      </dgm:prSet>
      <dgm:spPr/>
      <dgm:t>
        <a:bodyPr/>
        <a:lstStyle/>
        <a:p>
          <a:endParaRPr lang="en-US"/>
        </a:p>
      </dgm:t>
    </dgm:pt>
  </dgm:ptLst>
  <dgm:cxnLst>
    <dgm:cxn modelId="{86D77679-38ED-4A79-A1F1-9754698FBD70}" type="presOf" srcId="{B3B1FB0C-7690-4CC8-A212-509897BB29F6}" destId="{45FAC9C3-9390-4E40-8047-2C43E5B3BF81}" srcOrd="0" destOrd="0" presId="urn:microsoft.com/office/officeart/2005/8/layout/vList2"/>
    <dgm:cxn modelId="{26FBA0AE-65A9-4EB9-9E0E-160C1E112386}" type="presOf" srcId="{F64A43DA-75ED-406E-92F9-EDE277085D34}" destId="{78F8B6C6-64AD-47BA-A9D0-FE51EF259B3D}" srcOrd="0" destOrd="0" presId="urn:microsoft.com/office/officeart/2005/8/layout/vList2"/>
    <dgm:cxn modelId="{B2C25802-BEFA-4EF6-8235-7FF7D607CC05}" type="presOf" srcId="{76653C25-C6D0-4862-B0EE-33AE15FD1390}" destId="{78F8B6C6-64AD-47BA-A9D0-FE51EF259B3D}" srcOrd="0" destOrd="1" presId="urn:microsoft.com/office/officeart/2005/8/layout/vList2"/>
    <dgm:cxn modelId="{447688E9-C1D9-4689-AFEA-9E536BA35214}" type="presOf" srcId="{C38CB702-0B2F-4008-A6FE-2DFFB39D6354}" destId="{A97CB81C-333D-4927-A08E-4FB48B40CAF2}" srcOrd="0" destOrd="0" presId="urn:microsoft.com/office/officeart/2005/8/layout/vList2"/>
    <dgm:cxn modelId="{9C746ECE-9726-4C90-BA8D-C0C1AFB3B3B5}" srcId="{C38CB702-0B2F-4008-A6FE-2DFFB39D6354}" destId="{B3B1FB0C-7690-4CC8-A212-509897BB29F6}" srcOrd="0" destOrd="0" parTransId="{F55E7CF5-6298-457F-916E-35A76FB62184}" sibTransId="{2C3F2346-8628-4BC8-8781-785BC0C8E747}"/>
    <dgm:cxn modelId="{F939D9CA-4872-4BB1-B079-7F2EE02BE277}" srcId="{B3B1FB0C-7690-4CC8-A212-509897BB29F6}" destId="{F64A43DA-75ED-406E-92F9-EDE277085D34}" srcOrd="0" destOrd="0" parTransId="{3FCD3F55-625F-402F-9E74-F9C8B0D6061F}" sibTransId="{75F90F2E-4408-4522-A56E-4EA86F3E2FB3}"/>
    <dgm:cxn modelId="{D6CB2C54-F198-49FB-8093-22492152B172}" srcId="{B3B1FB0C-7690-4CC8-A212-509897BB29F6}" destId="{76653C25-C6D0-4862-B0EE-33AE15FD1390}" srcOrd="1" destOrd="0" parTransId="{E90635E0-1496-4C84-86F5-DD3FE3DF875C}" sibTransId="{33C7CED9-AB59-43D3-B53F-919B82FE700F}"/>
    <dgm:cxn modelId="{D87B9ADE-F250-4681-812B-470A1C344FB1}" type="presParOf" srcId="{A97CB81C-333D-4927-A08E-4FB48B40CAF2}" destId="{45FAC9C3-9390-4E40-8047-2C43E5B3BF81}" srcOrd="0" destOrd="0" presId="urn:microsoft.com/office/officeart/2005/8/layout/vList2"/>
    <dgm:cxn modelId="{EB6541EB-4275-46BC-BCB5-A6D0C6B4A6D6}" type="presParOf" srcId="{A97CB81C-333D-4927-A08E-4FB48B40CAF2}" destId="{78F8B6C6-64AD-47BA-A9D0-FE51EF259B3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3ECF59-516B-41F5-A6D2-65B394C46DA4}"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51B8DB97-32F7-446D-815F-A099F56E3351}">
      <dgm:prSet/>
      <dgm:spPr/>
      <dgm:t>
        <a:bodyPr/>
        <a:lstStyle/>
        <a:p>
          <a:pPr rtl="0"/>
          <a:r>
            <a:rPr lang="en-US" b="0" smtClean="0"/>
            <a:t>Draw informal comparative inferences about two populations.</a:t>
          </a:r>
          <a:endParaRPr lang="en-US" b="0"/>
        </a:p>
      </dgm:t>
    </dgm:pt>
    <dgm:pt modelId="{AEFAB3B3-0072-4A88-8FDB-A8D8C6194BE1}" type="parTrans" cxnId="{186D00E2-D214-404C-B2AD-5C17C816D6CA}">
      <dgm:prSet/>
      <dgm:spPr/>
      <dgm:t>
        <a:bodyPr/>
        <a:lstStyle/>
        <a:p>
          <a:endParaRPr lang="en-US"/>
        </a:p>
      </dgm:t>
    </dgm:pt>
    <dgm:pt modelId="{EA29154B-47BD-4818-BD8B-5D6F1A68A411}" type="sibTrans" cxnId="{186D00E2-D214-404C-B2AD-5C17C816D6CA}">
      <dgm:prSet/>
      <dgm:spPr/>
      <dgm:t>
        <a:bodyPr/>
        <a:lstStyle/>
        <a:p>
          <a:endParaRPr lang="en-US"/>
        </a:p>
      </dgm:t>
    </dgm:pt>
    <dgm:pt modelId="{2926E506-6D88-4474-ADD0-CD033A3B187B}">
      <dgm:prSet/>
      <dgm:spPr/>
      <dgm:t>
        <a:bodyPr/>
        <a:lstStyle/>
        <a:p>
          <a:pPr rtl="0"/>
          <a:r>
            <a:rPr lang="en-US" dirty="0" smtClean="0">
              <a:hlinkClick xmlns:r="http://schemas.openxmlformats.org/officeDocument/2006/relationships" r:id="rId1"/>
            </a:rPr>
            <a:t>CCSS.MATH.CONTENT.7.SP.B.3</a:t>
          </a:r>
          <a:r>
            <a:rPr lang="en-US" dirty="0" smtClean="0"/>
            <a:t> Informally </a:t>
          </a:r>
          <a:r>
            <a:rPr lang="en-US" b="1" dirty="0" smtClean="0">
              <a:solidFill>
                <a:srgbClr val="7030A0"/>
              </a:solidFill>
            </a:rPr>
            <a:t>assess the degree of visual overlap of two </a:t>
          </a:r>
          <a:r>
            <a:rPr lang="en-US" dirty="0" smtClean="0"/>
            <a:t>numerical data </a:t>
          </a:r>
          <a:r>
            <a:rPr lang="en-US" b="1" dirty="0" smtClean="0">
              <a:solidFill>
                <a:srgbClr val="7030A0"/>
              </a:solidFill>
            </a:rPr>
            <a:t>distributions</a:t>
          </a:r>
          <a:r>
            <a:rPr lang="en-US" dirty="0" smtClean="0"/>
            <a:t> with similar </a:t>
          </a:r>
          <a:r>
            <a:rPr lang="en-US" dirty="0" err="1" smtClean="0"/>
            <a:t>variabilities</a:t>
          </a:r>
          <a:r>
            <a:rPr lang="en-US" dirty="0" smtClean="0"/>
            <a:t>, </a:t>
          </a:r>
          <a:r>
            <a:rPr lang="en-US" b="1" dirty="0" smtClean="0">
              <a:solidFill>
                <a:srgbClr val="7030A0"/>
              </a:solidFill>
            </a:rPr>
            <a:t>measuring the difference between the centers by expressing it as a multiple of a measure of variability</a:t>
          </a:r>
          <a:r>
            <a:rPr lang="en-US" dirty="0" smtClean="0"/>
            <a:t>. </a:t>
          </a:r>
          <a:r>
            <a:rPr lang="en-US" i="1" dirty="0" smtClean="0"/>
            <a:t>For example, the mean height of players on the basketball team is 10 cm greater than the mean height of players on the soccer team, about twice the variability (mean absolute deviation) on either team; on a dot plot, the separation between the two distributions of heights is noticeable</a:t>
          </a:r>
          <a:r>
            <a:rPr lang="en-US" dirty="0" smtClean="0"/>
            <a:t>.</a:t>
          </a:r>
          <a:endParaRPr lang="en-US" dirty="0"/>
        </a:p>
      </dgm:t>
    </dgm:pt>
    <dgm:pt modelId="{9A04866A-C162-49B8-BD66-1DAC7BEFC1B1}" type="parTrans" cxnId="{A5F273F3-EB82-4814-8BD5-A93D3CDB938D}">
      <dgm:prSet/>
      <dgm:spPr/>
      <dgm:t>
        <a:bodyPr/>
        <a:lstStyle/>
        <a:p>
          <a:endParaRPr lang="en-US"/>
        </a:p>
      </dgm:t>
    </dgm:pt>
    <dgm:pt modelId="{8F44C478-1FB7-4966-9F2E-4EC06974B782}" type="sibTrans" cxnId="{A5F273F3-EB82-4814-8BD5-A93D3CDB938D}">
      <dgm:prSet/>
      <dgm:spPr/>
      <dgm:t>
        <a:bodyPr/>
        <a:lstStyle/>
        <a:p>
          <a:endParaRPr lang="en-US"/>
        </a:p>
      </dgm:t>
    </dgm:pt>
    <dgm:pt modelId="{A552EB8D-1040-4B39-A0F5-D40DC8CE704B}">
      <dgm:prSet/>
      <dgm:spPr/>
      <dgm:t>
        <a:bodyPr/>
        <a:lstStyle/>
        <a:p>
          <a:pPr rtl="0"/>
          <a:r>
            <a:rPr lang="en-US" dirty="0" smtClean="0">
              <a:hlinkClick xmlns:r="http://schemas.openxmlformats.org/officeDocument/2006/relationships" r:id="rId2"/>
            </a:rPr>
            <a:t>CCSS.MATH.CONTENT.7.SP.B.4</a:t>
          </a:r>
          <a:r>
            <a:rPr lang="en-US" dirty="0" smtClean="0"/>
            <a:t> </a:t>
          </a:r>
          <a:r>
            <a:rPr lang="en-US" b="1" dirty="0" smtClean="0">
              <a:solidFill>
                <a:srgbClr val="7030A0"/>
              </a:solidFill>
            </a:rPr>
            <a:t>Use measures of center and measures of variability for numerical data from random samples to draw informal comparative inferences about two populations</a:t>
          </a:r>
          <a:r>
            <a:rPr lang="en-US" dirty="0" smtClean="0"/>
            <a:t>. </a:t>
          </a:r>
          <a:r>
            <a:rPr lang="en-US" i="1" dirty="0" smtClean="0"/>
            <a:t>For example, decide whether the words in a chapter of a seventh-grade science book are generally longer than the words in a chapter of a fourth-grade science book</a:t>
          </a:r>
          <a:r>
            <a:rPr lang="en-US" dirty="0" smtClean="0"/>
            <a:t>.</a:t>
          </a:r>
          <a:endParaRPr lang="en-US" dirty="0"/>
        </a:p>
      </dgm:t>
    </dgm:pt>
    <dgm:pt modelId="{519BBB00-B4E4-4797-9A3C-6D29E908474F}" type="parTrans" cxnId="{22EE71C0-C41D-4DD9-AD24-65754EEA68EB}">
      <dgm:prSet/>
      <dgm:spPr/>
      <dgm:t>
        <a:bodyPr/>
        <a:lstStyle/>
        <a:p>
          <a:endParaRPr lang="en-US"/>
        </a:p>
      </dgm:t>
    </dgm:pt>
    <dgm:pt modelId="{2C65EF40-48FA-4529-A942-C32D89CEF90C}" type="sibTrans" cxnId="{22EE71C0-C41D-4DD9-AD24-65754EEA68EB}">
      <dgm:prSet/>
      <dgm:spPr/>
      <dgm:t>
        <a:bodyPr/>
        <a:lstStyle/>
        <a:p>
          <a:endParaRPr lang="en-US"/>
        </a:p>
      </dgm:t>
    </dgm:pt>
    <dgm:pt modelId="{1437A27D-10E5-4EEF-B31D-441410851D03}" type="pres">
      <dgm:prSet presAssocID="{A13ECF59-516B-41F5-A6D2-65B394C46DA4}" presName="linear" presStyleCnt="0">
        <dgm:presLayoutVars>
          <dgm:animLvl val="lvl"/>
          <dgm:resizeHandles val="exact"/>
        </dgm:presLayoutVars>
      </dgm:prSet>
      <dgm:spPr/>
      <dgm:t>
        <a:bodyPr/>
        <a:lstStyle/>
        <a:p>
          <a:endParaRPr lang="en-US"/>
        </a:p>
      </dgm:t>
    </dgm:pt>
    <dgm:pt modelId="{88762E3E-03FE-45B0-8E2E-6A0CFE167B1D}" type="pres">
      <dgm:prSet presAssocID="{51B8DB97-32F7-446D-815F-A099F56E3351}" presName="parentText" presStyleLbl="node1" presStyleIdx="0" presStyleCnt="1">
        <dgm:presLayoutVars>
          <dgm:chMax val="0"/>
          <dgm:bulletEnabled val="1"/>
        </dgm:presLayoutVars>
      </dgm:prSet>
      <dgm:spPr/>
      <dgm:t>
        <a:bodyPr/>
        <a:lstStyle/>
        <a:p>
          <a:endParaRPr lang="en-US"/>
        </a:p>
      </dgm:t>
    </dgm:pt>
    <dgm:pt modelId="{DBE5029D-AF41-482D-A6CB-CB7309282C46}" type="pres">
      <dgm:prSet presAssocID="{51B8DB97-32F7-446D-815F-A099F56E3351}" presName="childText" presStyleLbl="revTx" presStyleIdx="0" presStyleCnt="1">
        <dgm:presLayoutVars>
          <dgm:bulletEnabled val="1"/>
        </dgm:presLayoutVars>
      </dgm:prSet>
      <dgm:spPr/>
      <dgm:t>
        <a:bodyPr/>
        <a:lstStyle/>
        <a:p>
          <a:endParaRPr lang="en-US"/>
        </a:p>
      </dgm:t>
    </dgm:pt>
  </dgm:ptLst>
  <dgm:cxnLst>
    <dgm:cxn modelId="{A5F273F3-EB82-4814-8BD5-A93D3CDB938D}" srcId="{51B8DB97-32F7-446D-815F-A099F56E3351}" destId="{2926E506-6D88-4474-ADD0-CD033A3B187B}" srcOrd="0" destOrd="0" parTransId="{9A04866A-C162-49B8-BD66-1DAC7BEFC1B1}" sibTransId="{8F44C478-1FB7-4966-9F2E-4EC06974B782}"/>
    <dgm:cxn modelId="{D2D8F748-5542-4253-B554-27BB94CC0530}" type="presOf" srcId="{51B8DB97-32F7-446D-815F-A099F56E3351}" destId="{88762E3E-03FE-45B0-8E2E-6A0CFE167B1D}" srcOrd="0" destOrd="0" presId="urn:microsoft.com/office/officeart/2005/8/layout/vList2"/>
    <dgm:cxn modelId="{3F10D030-F7BD-4CC3-B082-CB477D48747C}" type="presOf" srcId="{A13ECF59-516B-41F5-A6D2-65B394C46DA4}" destId="{1437A27D-10E5-4EEF-B31D-441410851D03}" srcOrd="0" destOrd="0" presId="urn:microsoft.com/office/officeart/2005/8/layout/vList2"/>
    <dgm:cxn modelId="{895A3019-63DE-43DF-9859-C5F2BB091F5C}" type="presOf" srcId="{2926E506-6D88-4474-ADD0-CD033A3B187B}" destId="{DBE5029D-AF41-482D-A6CB-CB7309282C46}" srcOrd="0" destOrd="0" presId="urn:microsoft.com/office/officeart/2005/8/layout/vList2"/>
    <dgm:cxn modelId="{692DA620-D1D8-42D4-9FED-49222B6B1F3F}" type="presOf" srcId="{A552EB8D-1040-4B39-A0F5-D40DC8CE704B}" destId="{DBE5029D-AF41-482D-A6CB-CB7309282C46}" srcOrd="0" destOrd="1" presId="urn:microsoft.com/office/officeart/2005/8/layout/vList2"/>
    <dgm:cxn modelId="{186D00E2-D214-404C-B2AD-5C17C816D6CA}" srcId="{A13ECF59-516B-41F5-A6D2-65B394C46DA4}" destId="{51B8DB97-32F7-446D-815F-A099F56E3351}" srcOrd="0" destOrd="0" parTransId="{AEFAB3B3-0072-4A88-8FDB-A8D8C6194BE1}" sibTransId="{EA29154B-47BD-4818-BD8B-5D6F1A68A411}"/>
    <dgm:cxn modelId="{22EE71C0-C41D-4DD9-AD24-65754EEA68EB}" srcId="{51B8DB97-32F7-446D-815F-A099F56E3351}" destId="{A552EB8D-1040-4B39-A0F5-D40DC8CE704B}" srcOrd="1" destOrd="0" parTransId="{519BBB00-B4E4-4797-9A3C-6D29E908474F}" sibTransId="{2C65EF40-48FA-4529-A942-C32D89CEF90C}"/>
    <dgm:cxn modelId="{0762F1CD-620C-46D6-B4CC-02B0A7FFA2E1}" type="presParOf" srcId="{1437A27D-10E5-4EEF-B31D-441410851D03}" destId="{88762E3E-03FE-45B0-8E2E-6A0CFE167B1D}" srcOrd="0" destOrd="0" presId="urn:microsoft.com/office/officeart/2005/8/layout/vList2"/>
    <dgm:cxn modelId="{74885613-7823-403A-98D6-6CE165BEC6A2}" type="presParOf" srcId="{1437A27D-10E5-4EEF-B31D-441410851D03}" destId="{DBE5029D-AF41-482D-A6CB-CB7309282C4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A8125C-7F94-4981-91DA-0141AE1C2E63}"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E08F5C0-5BE8-4AD9-971E-4A5A12E4BD84}">
      <dgm:prSet/>
      <dgm:spPr/>
      <dgm:t>
        <a:bodyPr/>
        <a:lstStyle/>
        <a:p>
          <a:pPr rtl="0"/>
          <a:r>
            <a:rPr lang="en-US" b="0" smtClean="0"/>
            <a:t>Investigate chance processes and develop, use, and evaluate probability models.</a:t>
          </a:r>
          <a:endParaRPr lang="en-US" b="0"/>
        </a:p>
      </dgm:t>
    </dgm:pt>
    <dgm:pt modelId="{39028321-591E-4EAF-A262-0369F821BCFF}" type="parTrans" cxnId="{AD21C700-0813-42A2-9DF3-833A184FB9BD}">
      <dgm:prSet/>
      <dgm:spPr/>
      <dgm:t>
        <a:bodyPr/>
        <a:lstStyle/>
        <a:p>
          <a:endParaRPr lang="en-US"/>
        </a:p>
      </dgm:t>
    </dgm:pt>
    <dgm:pt modelId="{6B5CC928-C4F0-4C93-9BD4-D19206B1E7C0}" type="sibTrans" cxnId="{AD21C700-0813-42A2-9DF3-833A184FB9BD}">
      <dgm:prSet/>
      <dgm:spPr/>
      <dgm:t>
        <a:bodyPr/>
        <a:lstStyle/>
        <a:p>
          <a:endParaRPr lang="en-US"/>
        </a:p>
      </dgm:t>
    </dgm:pt>
    <dgm:pt modelId="{A09AC871-796A-484C-B2E9-13140E02552A}">
      <dgm:prSet/>
      <dgm:spPr/>
      <dgm:t>
        <a:bodyPr/>
        <a:lstStyle/>
        <a:p>
          <a:pPr rtl="0"/>
          <a:r>
            <a:rPr lang="en-US" dirty="0" smtClean="0">
              <a:hlinkClick xmlns:r="http://schemas.openxmlformats.org/officeDocument/2006/relationships" r:id="rId1"/>
            </a:rPr>
            <a:t>CCSS.MATH.CONTENT.7.SP.C.7</a:t>
          </a:r>
          <a:r>
            <a:rPr lang="en-US" dirty="0" smtClean="0"/>
            <a:t> Develop a probability model and use it to find probabilities of events. </a:t>
          </a:r>
          <a:r>
            <a:rPr lang="en-US" b="1" dirty="0" smtClean="0">
              <a:solidFill>
                <a:srgbClr val="7030A0"/>
              </a:solidFill>
            </a:rPr>
            <a:t>Compare probabilities from a model to observed frequencies</a:t>
          </a:r>
          <a:r>
            <a:rPr lang="en-US" dirty="0" smtClean="0"/>
            <a:t>; if the agreement is not good, explain possible sources of the discrepancy.</a:t>
          </a:r>
          <a:endParaRPr lang="en-US" dirty="0"/>
        </a:p>
      </dgm:t>
    </dgm:pt>
    <dgm:pt modelId="{3CB1E7EC-C1EC-42AE-86D1-C4A58A1DF233}" type="parTrans" cxnId="{71313CAB-C9A4-4475-9D03-A879B3C6F5D5}">
      <dgm:prSet/>
      <dgm:spPr/>
      <dgm:t>
        <a:bodyPr/>
        <a:lstStyle/>
        <a:p>
          <a:endParaRPr lang="en-US"/>
        </a:p>
      </dgm:t>
    </dgm:pt>
    <dgm:pt modelId="{CB07F1F9-C023-44EF-ADDC-A77DE10A5246}" type="sibTrans" cxnId="{71313CAB-C9A4-4475-9D03-A879B3C6F5D5}">
      <dgm:prSet/>
      <dgm:spPr/>
      <dgm:t>
        <a:bodyPr/>
        <a:lstStyle/>
        <a:p>
          <a:endParaRPr lang="en-US"/>
        </a:p>
      </dgm:t>
    </dgm:pt>
    <dgm:pt modelId="{D79C1AB2-859B-4E8A-9274-44CCF717ED02}" type="pres">
      <dgm:prSet presAssocID="{82A8125C-7F94-4981-91DA-0141AE1C2E63}" presName="linear" presStyleCnt="0">
        <dgm:presLayoutVars>
          <dgm:animLvl val="lvl"/>
          <dgm:resizeHandles val="exact"/>
        </dgm:presLayoutVars>
      </dgm:prSet>
      <dgm:spPr/>
      <dgm:t>
        <a:bodyPr/>
        <a:lstStyle/>
        <a:p>
          <a:endParaRPr lang="en-US"/>
        </a:p>
      </dgm:t>
    </dgm:pt>
    <dgm:pt modelId="{57656510-0CC1-4340-AF6C-CD1E8D90906C}" type="pres">
      <dgm:prSet presAssocID="{3E08F5C0-5BE8-4AD9-971E-4A5A12E4BD84}" presName="parentText" presStyleLbl="node1" presStyleIdx="0" presStyleCnt="1">
        <dgm:presLayoutVars>
          <dgm:chMax val="0"/>
          <dgm:bulletEnabled val="1"/>
        </dgm:presLayoutVars>
      </dgm:prSet>
      <dgm:spPr/>
      <dgm:t>
        <a:bodyPr/>
        <a:lstStyle/>
        <a:p>
          <a:endParaRPr lang="en-US"/>
        </a:p>
      </dgm:t>
    </dgm:pt>
    <dgm:pt modelId="{342D417E-82CE-45F7-9C2B-4553EB3D7C04}" type="pres">
      <dgm:prSet presAssocID="{3E08F5C0-5BE8-4AD9-971E-4A5A12E4BD84}" presName="childText" presStyleLbl="revTx" presStyleIdx="0" presStyleCnt="1" custScaleY="116875">
        <dgm:presLayoutVars>
          <dgm:bulletEnabled val="1"/>
        </dgm:presLayoutVars>
      </dgm:prSet>
      <dgm:spPr/>
      <dgm:t>
        <a:bodyPr/>
        <a:lstStyle/>
        <a:p>
          <a:endParaRPr lang="en-US"/>
        </a:p>
      </dgm:t>
    </dgm:pt>
  </dgm:ptLst>
  <dgm:cxnLst>
    <dgm:cxn modelId="{F9ED7C29-D5D6-40AD-8E39-73F80A182F3D}" type="presOf" srcId="{3E08F5C0-5BE8-4AD9-971E-4A5A12E4BD84}" destId="{57656510-0CC1-4340-AF6C-CD1E8D90906C}" srcOrd="0" destOrd="0" presId="urn:microsoft.com/office/officeart/2005/8/layout/vList2"/>
    <dgm:cxn modelId="{AD21C700-0813-42A2-9DF3-833A184FB9BD}" srcId="{82A8125C-7F94-4981-91DA-0141AE1C2E63}" destId="{3E08F5C0-5BE8-4AD9-971E-4A5A12E4BD84}" srcOrd="0" destOrd="0" parTransId="{39028321-591E-4EAF-A262-0369F821BCFF}" sibTransId="{6B5CC928-C4F0-4C93-9BD4-D19206B1E7C0}"/>
    <dgm:cxn modelId="{71313CAB-C9A4-4475-9D03-A879B3C6F5D5}" srcId="{3E08F5C0-5BE8-4AD9-971E-4A5A12E4BD84}" destId="{A09AC871-796A-484C-B2E9-13140E02552A}" srcOrd="0" destOrd="0" parTransId="{3CB1E7EC-C1EC-42AE-86D1-C4A58A1DF233}" sibTransId="{CB07F1F9-C023-44EF-ADDC-A77DE10A5246}"/>
    <dgm:cxn modelId="{372A663D-E24B-4066-B387-D81A2B0B64F9}" type="presOf" srcId="{A09AC871-796A-484C-B2E9-13140E02552A}" destId="{342D417E-82CE-45F7-9C2B-4553EB3D7C04}" srcOrd="0" destOrd="0" presId="urn:microsoft.com/office/officeart/2005/8/layout/vList2"/>
    <dgm:cxn modelId="{598C93B7-3761-4678-AB2B-8D1F1602EE3C}" type="presOf" srcId="{82A8125C-7F94-4981-91DA-0141AE1C2E63}" destId="{D79C1AB2-859B-4E8A-9274-44CCF717ED02}" srcOrd="0" destOrd="0" presId="urn:microsoft.com/office/officeart/2005/8/layout/vList2"/>
    <dgm:cxn modelId="{0945F21D-5D97-4018-AE50-D47A9239C79A}" type="presParOf" srcId="{D79C1AB2-859B-4E8A-9274-44CCF717ED02}" destId="{57656510-0CC1-4340-AF6C-CD1E8D90906C}" srcOrd="0" destOrd="0" presId="urn:microsoft.com/office/officeart/2005/8/layout/vList2"/>
    <dgm:cxn modelId="{965FABA2-D14D-4035-9AA0-FDE9A85129AA}" type="presParOf" srcId="{D79C1AB2-859B-4E8A-9274-44CCF717ED02}" destId="{342D417E-82CE-45F7-9C2B-4553EB3D7C0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30D148-2B84-424F-9CBD-30DA08197BA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7999492A-D852-4A0E-BDBF-321D6A0A7BE0}">
      <dgm:prSet/>
      <dgm:spPr/>
      <dgm:t>
        <a:bodyPr/>
        <a:lstStyle/>
        <a:p>
          <a:pPr rtl="0"/>
          <a:r>
            <a:rPr lang="en-US" b="0" smtClean="0"/>
            <a:t>Investigate chance processes and develop, use, and evaluate probability models.</a:t>
          </a:r>
          <a:endParaRPr lang="en-US" b="0"/>
        </a:p>
      </dgm:t>
    </dgm:pt>
    <dgm:pt modelId="{B793C13E-51CA-4DCB-8D02-7215C71BC72E}" type="parTrans" cxnId="{7675D81D-6456-4705-A4F6-2448446C3D36}">
      <dgm:prSet/>
      <dgm:spPr/>
      <dgm:t>
        <a:bodyPr/>
        <a:lstStyle/>
        <a:p>
          <a:endParaRPr lang="en-US"/>
        </a:p>
      </dgm:t>
    </dgm:pt>
    <dgm:pt modelId="{8A1BED8A-A3B3-4106-8F00-DF3305CBCD0B}" type="sibTrans" cxnId="{7675D81D-6456-4705-A4F6-2448446C3D36}">
      <dgm:prSet/>
      <dgm:spPr/>
      <dgm:t>
        <a:bodyPr/>
        <a:lstStyle/>
        <a:p>
          <a:endParaRPr lang="en-US"/>
        </a:p>
      </dgm:t>
    </dgm:pt>
    <dgm:pt modelId="{F9262CD3-03CF-4367-A5AF-6DFC1A450812}">
      <dgm:prSet custT="1"/>
      <dgm:spPr/>
      <dgm:t>
        <a:bodyPr/>
        <a:lstStyle/>
        <a:p>
          <a:pPr rtl="0"/>
          <a:r>
            <a:rPr lang="en-US" sz="2200" dirty="0" smtClean="0">
              <a:hlinkClick xmlns:r="http://schemas.openxmlformats.org/officeDocument/2006/relationships" r:id="rId1"/>
            </a:rPr>
            <a:t>CCSS.MATH.CONTENT.7.SP.C.8</a:t>
          </a:r>
          <a:r>
            <a:rPr lang="en-US" sz="2200" dirty="0" smtClean="0"/>
            <a:t> </a:t>
          </a:r>
          <a:r>
            <a:rPr lang="en-US" sz="2200" b="1" dirty="0" smtClean="0">
              <a:solidFill>
                <a:srgbClr val="7030A0"/>
              </a:solidFill>
            </a:rPr>
            <a:t>Find probabilities of compound events using</a:t>
          </a:r>
          <a:r>
            <a:rPr lang="en-US" sz="2200" b="1" dirty="0" smtClean="0">
              <a:solidFill>
                <a:schemeClr val="accent4"/>
              </a:solidFill>
            </a:rPr>
            <a:t> </a:t>
          </a:r>
          <a:r>
            <a:rPr lang="en-US" sz="2200" dirty="0" smtClean="0"/>
            <a:t>organized lists, tables, tree diagrams, and </a:t>
          </a:r>
          <a:r>
            <a:rPr lang="en-US" sz="2200" b="1" dirty="0" smtClean="0">
              <a:solidFill>
                <a:srgbClr val="7030A0"/>
              </a:solidFill>
            </a:rPr>
            <a:t>simulation</a:t>
          </a:r>
          <a:r>
            <a:rPr lang="en-US" sz="2200" dirty="0" smtClean="0"/>
            <a:t>.</a:t>
          </a:r>
          <a:endParaRPr lang="en-US" sz="2200" dirty="0"/>
        </a:p>
      </dgm:t>
    </dgm:pt>
    <dgm:pt modelId="{E00B6770-50C1-4597-8F16-F8022BF24A92}" type="parTrans" cxnId="{F58918BE-8982-45FC-939C-C7BC39E54E20}">
      <dgm:prSet/>
      <dgm:spPr/>
      <dgm:t>
        <a:bodyPr/>
        <a:lstStyle/>
        <a:p>
          <a:endParaRPr lang="en-US"/>
        </a:p>
      </dgm:t>
    </dgm:pt>
    <dgm:pt modelId="{197B4E54-415F-4DDE-8B2C-B8C1DA293A26}" type="sibTrans" cxnId="{F58918BE-8982-45FC-939C-C7BC39E54E20}">
      <dgm:prSet/>
      <dgm:spPr/>
      <dgm:t>
        <a:bodyPr/>
        <a:lstStyle/>
        <a:p>
          <a:endParaRPr lang="en-US"/>
        </a:p>
      </dgm:t>
    </dgm:pt>
    <dgm:pt modelId="{ACB3C458-6EF6-44E8-A72D-2323CC471056}">
      <dgm:prSet custT="1"/>
      <dgm:spPr/>
      <dgm:t>
        <a:bodyPr/>
        <a:lstStyle/>
        <a:p>
          <a:pPr rtl="0"/>
          <a:r>
            <a:rPr lang="en-US" sz="2000" b="1" dirty="0" smtClean="0">
              <a:solidFill>
                <a:srgbClr val="7030A0"/>
              </a:solidFill>
            </a:rPr>
            <a:t>Design and use a simulation to generate frequencies for compound events</a:t>
          </a:r>
          <a:r>
            <a:rPr lang="en-US" sz="2000" dirty="0" smtClean="0"/>
            <a:t>. </a:t>
          </a:r>
          <a:r>
            <a:rPr lang="en-US" sz="2000" i="1" dirty="0" smtClean="0"/>
            <a:t>For example, use random digits as a simulation tool to approximate the answer to the question: If 40% of donors have type A blood, what is the probability that it will take at least 4 donors to find one with type A blood?</a:t>
          </a:r>
          <a:endParaRPr lang="en-US" sz="2000" dirty="0"/>
        </a:p>
      </dgm:t>
    </dgm:pt>
    <dgm:pt modelId="{BC161207-9FE1-4CCF-97E8-D0CEF06ED692}" type="parTrans" cxnId="{3BB8F0D7-6558-41BC-81D3-EAB3C1CF4810}">
      <dgm:prSet/>
      <dgm:spPr/>
      <dgm:t>
        <a:bodyPr/>
        <a:lstStyle/>
        <a:p>
          <a:endParaRPr lang="en-US"/>
        </a:p>
      </dgm:t>
    </dgm:pt>
    <dgm:pt modelId="{07E2CEDC-35B6-4C33-A2B7-CE062F685F04}" type="sibTrans" cxnId="{3BB8F0D7-6558-41BC-81D3-EAB3C1CF4810}">
      <dgm:prSet/>
      <dgm:spPr/>
      <dgm:t>
        <a:bodyPr/>
        <a:lstStyle/>
        <a:p>
          <a:endParaRPr lang="en-US"/>
        </a:p>
      </dgm:t>
    </dgm:pt>
    <dgm:pt modelId="{39D93D6D-A773-49DB-BDBA-52B1FDCE284C}" type="pres">
      <dgm:prSet presAssocID="{E930D148-2B84-424F-9CBD-30DA08197BA4}" presName="linear" presStyleCnt="0">
        <dgm:presLayoutVars>
          <dgm:animLvl val="lvl"/>
          <dgm:resizeHandles val="exact"/>
        </dgm:presLayoutVars>
      </dgm:prSet>
      <dgm:spPr/>
      <dgm:t>
        <a:bodyPr/>
        <a:lstStyle/>
        <a:p>
          <a:endParaRPr lang="en-US"/>
        </a:p>
      </dgm:t>
    </dgm:pt>
    <dgm:pt modelId="{D1D597B3-FE65-4785-8380-39ED63A36A70}" type="pres">
      <dgm:prSet presAssocID="{7999492A-D852-4A0E-BDBF-321D6A0A7BE0}" presName="parentText" presStyleLbl="node1" presStyleIdx="0" presStyleCnt="1">
        <dgm:presLayoutVars>
          <dgm:chMax val="0"/>
          <dgm:bulletEnabled val="1"/>
        </dgm:presLayoutVars>
      </dgm:prSet>
      <dgm:spPr/>
      <dgm:t>
        <a:bodyPr/>
        <a:lstStyle/>
        <a:p>
          <a:endParaRPr lang="en-US"/>
        </a:p>
      </dgm:t>
    </dgm:pt>
    <dgm:pt modelId="{6941F706-7C24-4460-A6CA-C5566B6DEB3B}" type="pres">
      <dgm:prSet presAssocID="{7999492A-D852-4A0E-BDBF-321D6A0A7BE0}" presName="childText" presStyleLbl="revTx" presStyleIdx="0" presStyleCnt="1" custScaleY="133971">
        <dgm:presLayoutVars>
          <dgm:bulletEnabled val="1"/>
        </dgm:presLayoutVars>
      </dgm:prSet>
      <dgm:spPr/>
      <dgm:t>
        <a:bodyPr/>
        <a:lstStyle/>
        <a:p>
          <a:endParaRPr lang="en-US"/>
        </a:p>
      </dgm:t>
    </dgm:pt>
  </dgm:ptLst>
  <dgm:cxnLst>
    <dgm:cxn modelId="{F58918BE-8982-45FC-939C-C7BC39E54E20}" srcId="{7999492A-D852-4A0E-BDBF-321D6A0A7BE0}" destId="{F9262CD3-03CF-4367-A5AF-6DFC1A450812}" srcOrd="0" destOrd="0" parTransId="{E00B6770-50C1-4597-8F16-F8022BF24A92}" sibTransId="{197B4E54-415F-4DDE-8B2C-B8C1DA293A26}"/>
    <dgm:cxn modelId="{1C605F81-A164-4E4F-A397-0FA60678D7D6}" type="presOf" srcId="{7999492A-D852-4A0E-BDBF-321D6A0A7BE0}" destId="{D1D597B3-FE65-4785-8380-39ED63A36A70}" srcOrd="0" destOrd="0" presId="urn:microsoft.com/office/officeart/2005/8/layout/vList2"/>
    <dgm:cxn modelId="{EDA5E151-ED4A-48AE-8B86-80B9C91C028B}" type="presOf" srcId="{E930D148-2B84-424F-9CBD-30DA08197BA4}" destId="{39D93D6D-A773-49DB-BDBA-52B1FDCE284C}" srcOrd="0" destOrd="0" presId="urn:microsoft.com/office/officeart/2005/8/layout/vList2"/>
    <dgm:cxn modelId="{59A4627F-71D0-4F4F-8A8F-7D5C86F2D444}" type="presOf" srcId="{F9262CD3-03CF-4367-A5AF-6DFC1A450812}" destId="{6941F706-7C24-4460-A6CA-C5566B6DEB3B}" srcOrd="0" destOrd="0" presId="urn:microsoft.com/office/officeart/2005/8/layout/vList2"/>
    <dgm:cxn modelId="{7675D81D-6456-4705-A4F6-2448446C3D36}" srcId="{E930D148-2B84-424F-9CBD-30DA08197BA4}" destId="{7999492A-D852-4A0E-BDBF-321D6A0A7BE0}" srcOrd="0" destOrd="0" parTransId="{B793C13E-51CA-4DCB-8D02-7215C71BC72E}" sibTransId="{8A1BED8A-A3B3-4106-8F00-DF3305CBCD0B}"/>
    <dgm:cxn modelId="{3BB8F0D7-6558-41BC-81D3-EAB3C1CF4810}" srcId="{F9262CD3-03CF-4367-A5AF-6DFC1A450812}" destId="{ACB3C458-6EF6-44E8-A72D-2323CC471056}" srcOrd="0" destOrd="0" parTransId="{BC161207-9FE1-4CCF-97E8-D0CEF06ED692}" sibTransId="{07E2CEDC-35B6-4C33-A2B7-CE062F685F04}"/>
    <dgm:cxn modelId="{FB918432-B63E-47D5-9B8B-241D202B73B5}" type="presOf" srcId="{ACB3C458-6EF6-44E8-A72D-2323CC471056}" destId="{6941F706-7C24-4460-A6CA-C5566B6DEB3B}" srcOrd="0" destOrd="1" presId="urn:microsoft.com/office/officeart/2005/8/layout/vList2"/>
    <dgm:cxn modelId="{3B3F20A2-FCD6-4B64-B24A-59C951C23E3C}" type="presParOf" srcId="{39D93D6D-A773-49DB-BDBA-52B1FDCE284C}" destId="{D1D597B3-FE65-4785-8380-39ED63A36A70}" srcOrd="0" destOrd="0" presId="urn:microsoft.com/office/officeart/2005/8/layout/vList2"/>
    <dgm:cxn modelId="{94E5EDE0-7F49-407F-B829-98A907C89DC6}" type="presParOf" srcId="{39D93D6D-A773-49DB-BDBA-52B1FDCE284C}" destId="{6941F706-7C24-4460-A6CA-C5566B6DEB3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61F927-96A5-4310-9F99-F81FE57C1ECF}"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F853CC91-1029-4698-B540-DBD59F7F9FCD}">
      <dgm:prSet/>
      <dgm:spPr/>
      <dgm:t>
        <a:bodyPr/>
        <a:lstStyle/>
        <a:p>
          <a:pPr rtl="0"/>
          <a:r>
            <a:rPr lang="en-US" b="0" dirty="0" smtClean="0"/>
            <a:t>Investigate patterns of association in bivariate data.</a:t>
          </a:r>
          <a:endParaRPr lang="en-US" b="0" dirty="0"/>
        </a:p>
      </dgm:t>
    </dgm:pt>
    <dgm:pt modelId="{35798478-B4DB-47F0-9DD0-80C75A53A668}" type="parTrans" cxnId="{C0F3AF3D-6F49-4A11-9887-A3A7D9A345CC}">
      <dgm:prSet/>
      <dgm:spPr/>
      <dgm:t>
        <a:bodyPr/>
        <a:lstStyle/>
        <a:p>
          <a:endParaRPr lang="en-US"/>
        </a:p>
      </dgm:t>
    </dgm:pt>
    <dgm:pt modelId="{07DDA464-B3E1-4AD0-96CF-5652CDCBCC51}" type="sibTrans" cxnId="{C0F3AF3D-6F49-4A11-9887-A3A7D9A345CC}">
      <dgm:prSet/>
      <dgm:spPr/>
      <dgm:t>
        <a:bodyPr/>
        <a:lstStyle/>
        <a:p>
          <a:endParaRPr lang="en-US"/>
        </a:p>
      </dgm:t>
    </dgm:pt>
    <dgm:pt modelId="{1D5921AF-25BD-4EFA-8A8D-3A225833C7EF}">
      <dgm:prSet/>
      <dgm:spPr/>
      <dgm:t>
        <a:bodyPr/>
        <a:lstStyle/>
        <a:p>
          <a:pPr rtl="0"/>
          <a:r>
            <a:rPr lang="en-US" dirty="0" smtClean="0">
              <a:hlinkClick xmlns:r="http://schemas.openxmlformats.org/officeDocument/2006/relationships" r:id="rId1"/>
            </a:rPr>
            <a:t>CCSS.MATH.CONTENT.8.SP.A.2</a:t>
          </a:r>
          <a:r>
            <a:rPr lang="en-US" dirty="0" smtClean="0"/>
            <a:t> Know that straight lines are widely used to model relationships between two quantitative variables. For scatter plots that suggest a linear association, </a:t>
          </a:r>
          <a:r>
            <a:rPr lang="en-US" b="1" dirty="0" smtClean="0">
              <a:solidFill>
                <a:srgbClr val="7030A0"/>
              </a:solidFill>
            </a:rPr>
            <a:t>informally fit a straight line</a:t>
          </a:r>
          <a:r>
            <a:rPr lang="en-US" dirty="0" smtClean="0"/>
            <a:t>, and </a:t>
          </a:r>
          <a:r>
            <a:rPr lang="en-US" b="1" dirty="0" smtClean="0">
              <a:solidFill>
                <a:srgbClr val="7030A0"/>
              </a:solidFill>
            </a:rPr>
            <a:t>informally assess the model fit by judging the closeness of the data points to the line</a:t>
          </a:r>
          <a:r>
            <a:rPr lang="en-US" dirty="0" smtClean="0"/>
            <a:t>.</a:t>
          </a:r>
          <a:endParaRPr lang="en-US" dirty="0"/>
        </a:p>
      </dgm:t>
    </dgm:pt>
    <dgm:pt modelId="{A9AB7ACE-8F9C-4129-9980-231CDBE40E23}" type="parTrans" cxnId="{DA52EA0B-EA2C-455B-B875-3D01B0951C33}">
      <dgm:prSet/>
      <dgm:spPr/>
      <dgm:t>
        <a:bodyPr/>
        <a:lstStyle/>
        <a:p>
          <a:endParaRPr lang="en-US"/>
        </a:p>
      </dgm:t>
    </dgm:pt>
    <dgm:pt modelId="{7A995D22-C146-4FD8-AE52-1FA1F72EFB26}" type="sibTrans" cxnId="{DA52EA0B-EA2C-455B-B875-3D01B0951C33}">
      <dgm:prSet/>
      <dgm:spPr/>
      <dgm:t>
        <a:bodyPr/>
        <a:lstStyle/>
        <a:p>
          <a:endParaRPr lang="en-US"/>
        </a:p>
      </dgm:t>
    </dgm:pt>
    <dgm:pt modelId="{C55EB45C-77C9-4C59-BD16-1AB389A7F0FA}" type="pres">
      <dgm:prSet presAssocID="{BC61F927-96A5-4310-9F99-F81FE57C1ECF}" presName="linear" presStyleCnt="0">
        <dgm:presLayoutVars>
          <dgm:animLvl val="lvl"/>
          <dgm:resizeHandles val="exact"/>
        </dgm:presLayoutVars>
      </dgm:prSet>
      <dgm:spPr/>
      <dgm:t>
        <a:bodyPr/>
        <a:lstStyle/>
        <a:p>
          <a:endParaRPr lang="en-US"/>
        </a:p>
      </dgm:t>
    </dgm:pt>
    <dgm:pt modelId="{17C7478E-B715-4C1B-803E-160BADC8F266}" type="pres">
      <dgm:prSet presAssocID="{F853CC91-1029-4698-B540-DBD59F7F9FCD}" presName="parentText" presStyleLbl="node1" presStyleIdx="0" presStyleCnt="1">
        <dgm:presLayoutVars>
          <dgm:chMax val="0"/>
          <dgm:bulletEnabled val="1"/>
        </dgm:presLayoutVars>
      </dgm:prSet>
      <dgm:spPr/>
      <dgm:t>
        <a:bodyPr/>
        <a:lstStyle/>
        <a:p>
          <a:endParaRPr lang="en-US"/>
        </a:p>
      </dgm:t>
    </dgm:pt>
    <dgm:pt modelId="{42311474-090B-4592-933F-620D9B34F799}" type="pres">
      <dgm:prSet presAssocID="{F853CC91-1029-4698-B540-DBD59F7F9FCD}" presName="childText" presStyleLbl="revTx" presStyleIdx="0" presStyleCnt="1">
        <dgm:presLayoutVars>
          <dgm:bulletEnabled val="1"/>
        </dgm:presLayoutVars>
      </dgm:prSet>
      <dgm:spPr/>
      <dgm:t>
        <a:bodyPr/>
        <a:lstStyle/>
        <a:p>
          <a:endParaRPr lang="en-US"/>
        </a:p>
      </dgm:t>
    </dgm:pt>
  </dgm:ptLst>
  <dgm:cxnLst>
    <dgm:cxn modelId="{F0EB3535-BBBC-423E-BE9D-65C09B730D27}" type="presOf" srcId="{F853CC91-1029-4698-B540-DBD59F7F9FCD}" destId="{17C7478E-B715-4C1B-803E-160BADC8F266}" srcOrd="0" destOrd="0" presId="urn:microsoft.com/office/officeart/2005/8/layout/vList2"/>
    <dgm:cxn modelId="{C0F3AF3D-6F49-4A11-9887-A3A7D9A345CC}" srcId="{BC61F927-96A5-4310-9F99-F81FE57C1ECF}" destId="{F853CC91-1029-4698-B540-DBD59F7F9FCD}" srcOrd="0" destOrd="0" parTransId="{35798478-B4DB-47F0-9DD0-80C75A53A668}" sibTransId="{07DDA464-B3E1-4AD0-96CF-5652CDCBCC51}"/>
    <dgm:cxn modelId="{69F7EB1A-51E5-4BA6-BB09-FD0029B8548B}" type="presOf" srcId="{1D5921AF-25BD-4EFA-8A8D-3A225833C7EF}" destId="{42311474-090B-4592-933F-620D9B34F799}" srcOrd="0" destOrd="0" presId="urn:microsoft.com/office/officeart/2005/8/layout/vList2"/>
    <dgm:cxn modelId="{90E6A809-D4F6-46BB-85B1-9252DB0F0940}" type="presOf" srcId="{BC61F927-96A5-4310-9F99-F81FE57C1ECF}" destId="{C55EB45C-77C9-4C59-BD16-1AB389A7F0FA}" srcOrd="0" destOrd="0" presId="urn:microsoft.com/office/officeart/2005/8/layout/vList2"/>
    <dgm:cxn modelId="{DA52EA0B-EA2C-455B-B875-3D01B0951C33}" srcId="{F853CC91-1029-4698-B540-DBD59F7F9FCD}" destId="{1D5921AF-25BD-4EFA-8A8D-3A225833C7EF}" srcOrd="0" destOrd="0" parTransId="{A9AB7ACE-8F9C-4129-9980-231CDBE40E23}" sibTransId="{7A995D22-C146-4FD8-AE52-1FA1F72EFB26}"/>
    <dgm:cxn modelId="{E0CF60CA-A100-4A5E-8CB9-48E6EDF4558F}" type="presParOf" srcId="{C55EB45C-77C9-4C59-BD16-1AB389A7F0FA}" destId="{17C7478E-B715-4C1B-803E-160BADC8F266}" srcOrd="0" destOrd="0" presId="urn:microsoft.com/office/officeart/2005/8/layout/vList2"/>
    <dgm:cxn modelId="{AC1ACC49-CA3E-4A91-8C46-9E0F317C7A98}" type="presParOf" srcId="{C55EB45C-77C9-4C59-BD16-1AB389A7F0FA}" destId="{42311474-090B-4592-933F-620D9B34F79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97E4D-0E8B-4FC1-BDF0-C14B1A5E3334}">
      <dsp:nvSpPr>
        <dsp:cNvPr id="0" name=""/>
        <dsp:cNvSpPr/>
      </dsp:nvSpPr>
      <dsp:spPr>
        <a:xfrm>
          <a:off x="4732642" y="2834801"/>
          <a:ext cx="219842" cy="808129"/>
        </a:xfrm>
        <a:custGeom>
          <a:avLst/>
          <a:gdLst/>
          <a:ahLst/>
          <a:cxnLst/>
          <a:rect l="0" t="0" r="0" b="0"/>
          <a:pathLst>
            <a:path>
              <a:moveTo>
                <a:pt x="0" y="0"/>
              </a:moveTo>
              <a:lnTo>
                <a:pt x="0" y="808129"/>
              </a:lnTo>
              <a:lnTo>
                <a:pt x="219842" y="80812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2F9D2EB-88DA-490B-A34B-A01434763B35}">
      <dsp:nvSpPr>
        <dsp:cNvPr id="0" name=""/>
        <dsp:cNvSpPr/>
      </dsp:nvSpPr>
      <dsp:spPr>
        <a:xfrm>
          <a:off x="4494615" y="2834801"/>
          <a:ext cx="238026" cy="808129"/>
        </a:xfrm>
        <a:custGeom>
          <a:avLst/>
          <a:gdLst/>
          <a:ahLst/>
          <a:cxnLst/>
          <a:rect l="0" t="0" r="0" b="0"/>
          <a:pathLst>
            <a:path>
              <a:moveTo>
                <a:pt x="238026" y="0"/>
              </a:moveTo>
              <a:lnTo>
                <a:pt x="238026" y="808129"/>
              </a:lnTo>
              <a:lnTo>
                <a:pt x="0" y="808129"/>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28BEDD-8A02-4317-8EF5-1DED7EBF30F0}">
      <dsp:nvSpPr>
        <dsp:cNvPr id="0" name=""/>
        <dsp:cNvSpPr/>
      </dsp:nvSpPr>
      <dsp:spPr>
        <a:xfrm>
          <a:off x="3396273" y="1309561"/>
          <a:ext cx="1336369" cy="435074"/>
        </a:xfrm>
        <a:custGeom>
          <a:avLst/>
          <a:gdLst/>
          <a:ahLst/>
          <a:cxnLst/>
          <a:rect l="0" t="0" r="0" b="0"/>
          <a:pathLst>
            <a:path>
              <a:moveTo>
                <a:pt x="0" y="0"/>
              </a:moveTo>
              <a:lnTo>
                <a:pt x="0" y="206139"/>
              </a:lnTo>
              <a:lnTo>
                <a:pt x="1336369" y="206139"/>
              </a:lnTo>
              <a:lnTo>
                <a:pt x="1336369" y="43507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E8DBAF-8DAB-4843-9D04-63107E164144}">
      <dsp:nvSpPr>
        <dsp:cNvPr id="0" name=""/>
        <dsp:cNvSpPr/>
      </dsp:nvSpPr>
      <dsp:spPr>
        <a:xfrm>
          <a:off x="2094440" y="1309561"/>
          <a:ext cx="1301832" cy="435074"/>
        </a:xfrm>
        <a:custGeom>
          <a:avLst/>
          <a:gdLst/>
          <a:ahLst/>
          <a:cxnLst/>
          <a:rect l="0" t="0" r="0" b="0"/>
          <a:pathLst>
            <a:path>
              <a:moveTo>
                <a:pt x="1301832" y="0"/>
              </a:moveTo>
              <a:lnTo>
                <a:pt x="1301832" y="206139"/>
              </a:lnTo>
              <a:lnTo>
                <a:pt x="0" y="206139"/>
              </a:lnTo>
              <a:lnTo>
                <a:pt x="0" y="43507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29A561-4B4A-4A81-AFA7-8A432230054C}">
      <dsp:nvSpPr>
        <dsp:cNvPr id="0" name=""/>
        <dsp:cNvSpPr/>
      </dsp:nvSpPr>
      <dsp:spPr>
        <a:xfrm>
          <a:off x="2306107" y="219395"/>
          <a:ext cx="2180332" cy="10901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Common Core Standards</a:t>
          </a:r>
          <a:endParaRPr lang="en-US" sz="2500" kern="1200" dirty="0"/>
        </a:p>
      </dsp:txBody>
      <dsp:txXfrm>
        <a:off x="2306107" y="219395"/>
        <a:ext cx="2180332" cy="1090166"/>
      </dsp:txXfrm>
    </dsp:sp>
    <dsp:sp modelId="{364D9620-858D-4873-AB76-576C1BFE7C72}">
      <dsp:nvSpPr>
        <dsp:cNvPr id="0" name=""/>
        <dsp:cNvSpPr/>
      </dsp:nvSpPr>
      <dsp:spPr>
        <a:xfrm>
          <a:off x="1004274" y="1744635"/>
          <a:ext cx="2180332" cy="109016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English Language Arts/ Literacy</a:t>
          </a:r>
          <a:endParaRPr lang="en-US" sz="2500" kern="1200" dirty="0"/>
        </a:p>
      </dsp:txBody>
      <dsp:txXfrm>
        <a:off x="1004274" y="1744635"/>
        <a:ext cx="2180332" cy="1090166"/>
      </dsp:txXfrm>
    </dsp:sp>
    <dsp:sp modelId="{E1FFC44B-292F-45E3-B15A-E67AF3A72FF7}">
      <dsp:nvSpPr>
        <dsp:cNvPr id="0" name=""/>
        <dsp:cNvSpPr/>
      </dsp:nvSpPr>
      <dsp:spPr>
        <a:xfrm>
          <a:off x="3642476" y="1744635"/>
          <a:ext cx="2180332" cy="109016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Mathematics</a:t>
          </a:r>
          <a:endParaRPr lang="en-US" sz="2500" kern="1200" dirty="0"/>
        </a:p>
      </dsp:txBody>
      <dsp:txXfrm>
        <a:off x="3642476" y="1744635"/>
        <a:ext cx="2180332" cy="1090166"/>
      </dsp:txXfrm>
    </dsp:sp>
    <dsp:sp modelId="{C1A96E3F-89A0-499E-90F7-12A592ED84AC}">
      <dsp:nvSpPr>
        <dsp:cNvPr id="0" name=""/>
        <dsp:cNvSpPr/>
      </dsp:nvSpPr>
      <dsp:spPr>
        <a:xfrm>
          <a:off x="2314283" y="3097847"/>
          <a:ext cx="2180332" cy="109016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Process Standards</a:t>
          </a:r>
          <a:endParaRPr lang="en-US" sz="2500" kern="1200" dirty="0"/>
        </a:p>
      </dsp:txBody>
      <dsp:txXfrm>
        <a:off x="2314283" y="3097847"/>
        <a:ext cx="2180332" cy="1090166"/>
      </dsp:txXfrm>
    </dsp:sp>
    <dsp:sp modelId="{80E3E7C5-F9F0-4E94-8DB5-60370DD64F4B}">
      <dsp:nvSpPr>
        <dsp:cNvPr id="0" name=""/>
        <dsp:cNvSpPr/>
      </dsp:nvSpPr>
      <dsp:spPr>
        <a:xfrm>
          <a:off x="4952485" y="3097847"/>
          <a:ext cx="2180332" cy="109016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Content Standards</a:t>
          </a:r>
          <a:endParaRPr lang="en-US" sz="2500" kern="1200" dirty="0"/>
        </a:p>
      </dsp:txBody>
      <dsp:txXfrm>
        <a:off x="4952485" y="3097847"/>
        <a:ext cx="2180332" cy="10901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E84C5-D1BE-4A2C-A633-1AC80214E88C}">
      <dsp:nvSpPr>
        <dsp:cNvPr id="0" name=""/>
        <dsp:cNvSpPr/>
      </dsp:nvSpPr>
      <dsp:spPr>
        <a:xfrm>
          <a:off x="0" y="3521"/>
          <a:ext cx="10672355" cy="9114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b="0" kern="1200" dirty="0" smtClean="0"/>
            <a:t>Investigate patterns of association in bivariate data.</a:t>
          </a:r>
          <a:endParaRPr lang="en-US" sz="3800" b="0" kern="1200" dirty="0"/>
        </a:p>
      </dsp:txBody>
      <dsp:txXfrm>
        <a:off x="44492" y="48013"/>
        <a:ext cx="10583371" cy="822446"/>
      </dsp:txXfrm>
    </dsp:sp>
    <dsp:sp modelId="{86828E95-2926-4927-ADED-CB185AC32346}">
      <dsp:nvSpPr>
        <dsp:cNvPr id="0" name=""/>
        <dsp:cNvSpPr/>
      </dsp:nvSpPr>
      <dsp:spPr>
        <a:xfrm>
          <a:off x="0" y="914951"/>
          <a:ext cx="10672355" cy="3067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48260" rIns="270256" bIns="48260" numCol="1" spcCol="1270" anchor="t" anchorCtr="0">
          <a:noAutofit/>
        </a:bodyPr>
        <a:lstStyle/>
        <a:p>
          <a:pPr marL="285750" lvl="1" indent="-285750" algn="l" defTabSz="1333500" rtl="0">
            <a:lnSpc>
              <a:spcPct val="90000"/>
            </a:lnSpc>
            <a:spcBef>
              <a:spcPct val="0"/>
            </a:spcBef>
            <a:spcAft>
              <a:spcPct val="20000"/>
            </a:spcAft>
            <a:buChar char="••"/>
          </a:pPr>
          <a:r>
            <a:rPr lang="en-US" sz="3000" kern="1200" dirty="0" smtClean="0">
              <a:hlinkClick xmlns:r="http://schemas.openxmlformats.org/officeDocument/2006/relationships" r:id="rId1"/>
            </a:rPr>
            <a:t>CCSS.MATH.CONTENT.8.SP.A.3</a:t>
          </a:r>
          <a:r>
            <a:rPr lang="en-US" sz="3000" kern="1200" dirty="0" smtClean="0"/>
            <a:t> Use the equation of a linear model to solve problems in the context of bivariate measurement data, </a:t>
          </a:r>
          <a:r>
            <a:rPr lang="en-US" sz="3000" b="1" kern="1200" dirty="0" smtClean="0">
              <a:solidFill>
                <a:srgbClr val="7030A0"/>
              </a:solidFill>
            </a:rPr>
            <a:t>interpreting the slope and intercept</a:t>
          </a:r>
          <a:r>
            <a:rPr lang="en-US" sz="3000" kern="1200" dirty="0" smtClean="0"/>
            <a:t>. </a:t>
          </a:r>
          <a:r>
            <a:rPr lang="en-US" sz="3000" i="1" kern="1200" dirty="0" smtClean="0"/>
            <a:t>For example, in a linear model for a biology experiment, interpret a slope of 1.5 cm/</a:t>
          </a:r>
          <a:r>
            <a:rPr lang="en-US" sz="3000" i="1" kern="1200" dirty="0" err="1" smtClean="0"/>
            <a:t>hr</a:t>
          </a:r>
          <a:r>
            <a:rPr lang="en-US" sz="3000" i="1" kern="1200" dirty="0" smtClean="0"/>
            <a:t> as meaning that an additional hour of sunlight each day is associated with an additional 1.5 cm in mature plant height</a:t>
          </a:r>
          <a:r>
            <a:rPr lang="en-US" sz="3000" kern="1200" dirty="0" smtClean="0"/>
            <a:t>.</a:t>
          </a:r>
          <a:endParaRPr lang="en-US" sz="3000" kern="1200" dirty="0"/>
        </a:p>
      </dsp:txBody>
      <dsp:txXfrm>
        <a:off x="0" y="914951"/>
        <a:ext cx="10672355" cy="30677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AEE71-3D1F-4AEB-8A30-A4EB43556847}">
      <dsp:nvSpPr>
        <dsp:cNvPr id="0" name=""/>
        <dsp:cNvSpPr/>
      </dsp:nvSpPr>
      <dsp:spPr>
        <a:xfrm>
          <a:off x="0" y="49173"/>
          <a:ext cx="10672355"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0" kern="1200" dirty="0" smtClean="0"/>
            <a:t>Investigate patterns of association in bivariate data.</a:t>
          </a:r>
          <a:endParaRPr lang="en-US" sz="3100" b="0" kern="1200" dirty="0"/>
        </a:p>
      </dsp:txBody>
      <dsp:txXfrm>
        <a:off x="36296" y="85469"/>
        <a:ext cx="10599763" cy="670943"/>
      </dsp:txXfrm>
    </dsp:sp>
    <dsp:sp modelId="{DFC47AE5-D27C-4729-8CD4-9EBCAB98205B}">
      <dsp:nvSpPr>
        <dsp:cNvPr id="0" name=""/>
        <dsp:cNvSpPr/>
      </dsp:nvSpPr>
      <dsp:spPr>
        <a:xfrm>
          <a:off x="0" y="792708"/>
          <a:ext cx="10672355" cy="3144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hlinkClick xmlns:r="http://schemas.openxmlformats.org/officeDocument/2006/relationships" r:id="rId1"/>
            </a:rPr>
            <a:t>CCSS.MATH.CONTENT.8.SP.A.4</a:t>
          </a:r>
          <a:r>
            <a:rPr lang="en-US" sz="2400" kern="1200" dirty="0" smtClean="0"/>
            <a:t> Understand that patterns of association can also be seen in </a:t>
          </a:r>
          <a:r>
            <a:rPr lang="en-US" sz="2400" b="1" kern="1200" dirty="0" smtClean="0">
              <a:solidFill>
                <a:srgbClr val="7030A0"/>
              </a:solidFill>
            </a:rPr>
            <a:t>bivariate categorical data</a:t>
          </a:r>
          <a:r>
            <a:rPr lang="en-US" sz="2400" b="1" kern="1200" dirty="0" smtClean="0">
              <a:solidFill>
                <a:schemeClr val="accent4"/>
              </a:solidFill>
            </a:rPr>
            <a:t> </a:t>
          </a:r>
          <a:r>
            <a:rPr lang="en-US" sz="2400" kern="1200" dirty="0" smtClean="0"/>
            <a:t>by displaying frequencies and relative frequencies in a two-way table. </a:t>
          </a:r>
          <a:r>
            <a:rPr lang="en-US" sz="2400" b="1" kern="1200" dirty="0" smtClean="0">
              <a:solidFill>
                <a:srgbClr val="7030A0"/>
              </a:solidFill>
            </a:rPr>
            <a:t>Construct and interpret a two-way table </a:t>
          </a:r>
          <a:r>
            <a:rPr lang="en-US" sz="2400" kern="1200" dirty="0" smtClean="0"/>
            <a:t>summarizing data on two categorical variables collected from the same subjects. </a:t>
          </a:r>
          <a:r>
            <a:rPr lang="en-US" sz="2400" b="1" kern="1200" dirty="0" smtClean="0">
              <a:solidFill>
                <a:srgbClr val="7030A0"/>
              </a:solidFill>
            </a:rPr>
            <a:t>Use relative frequencies calculated for rows or columns to describe possible association between the two variables</a:t>
          </a:r>
          <a:r>
            <a:rPr lang="en-US" sz="2400" kern="1200" dirty="0" smtClean="0"/>
            <a:t>. </a:t>
          </a:r>
          <a:r>
            <a:rPr lang="en-US" sz="2400" i="1" kern="1200" dirty="0" smtClean="0"/>
            <a:t>For example, collect data from students in your class on whether or not they have a curfew on school nights and whether or not they have assigned chores at home. Is there evidence that those who have a curfew also tend to have chores?</a:t>
          </a:r>
          <a:endParaRPr lang="en-US" sz="2400" kern="1200" dirty="0"/>
        </a:p>
      </dsp:txBody>
      <dsp:txXfrm>
        <a:off x="0" y="792708"/>
        <a:ext cx="10672355" cy="31443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10756-8870-45B0-B78E-00F0F1F9480C}">
      <dsp:nvSpPr>
        <dsp:cNvPr id="0" name=""/>
        <dsp:cNvSpPr/>
      </dsp:nvSpPr>
      <dsp:spPr>
        <a:xfrm>
          <a:off x="0" y="220286"/>
          <a:ext cx="10672355"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Interpreting Categorical and Quantitative Data (S-ID)</a:t>
          </a:r>
          <a:endParaRPr lang="en-US" sz="2800" kern="1200" dirty="0"/>
        </a:p>
      </dsp:txBody>
      <dsp:txXfrm>
        <a:off x="32784" y="253070"/>
        <a:ext cx="10606787" cy="606012"/>
      </dsp:txXfrm>
    </dsp:sp>
    <dsp:sp modelId="{968B48F2-69E9-4764-8BCD-A2FD2E826A06}">
      <dsp:nvSpPr>
        <dsp:cNvPr id="0" name=""/>
        <dsp:cNvSpPr/>
      </dsp:nvSpPr>
      <dsp:spPr>
        <a:xfrm>
          <a:off x="0" y="891866"/>
          <a:ext cx="10672355"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Summarize, represent, and interpret data on a single count or measurement variable</a:t>
          </a:r>
          <a:endParaRPr lang="en-US" sz="2200" kern="1200" dirty="0"/>
        </a:p>
        <a:p>
          <a:pPr marL="228600" lvl="1" indent="-228600" algn="l" defTabSz="977900" rtl="0">
            <a:lnSpc>
              <a:spcPct val="90000"/>
            </a:lnSpc>
            <a:spcBef>
              <a:spcPct val="0"/>
            </a:spcBef>
            <a:spcAft>
              <a:spcPct val="20000"/>
            </a:spcAft>
            <a:buChar char="••"/>
          </a:pPr>
          <a:r>
            <a:rPr lang="en-US" sz="2200" kern="1200" smtClean="0"/>
            <a:t>Summarize, represent, and interpret data on two categorical and quantitative variables</a:t>
          </a:r>
          <a:endParaRPr lang="en-US" sz="2200" kern="1200"/>
        </a:p>
        <a:p>
          <a:pPr marL="228600" lvl="1" indent="-228600" algn="l" defTabSz="977900" rtl="0">
            <a:lnSpc>
              <a:spcPct val="90000"/>
            </a:lnSpc>
            <a:spcBef>
              <a:spcPct val="0"/>
            </a:spcBef>
            <a:spcAft>
              <a:spcPct val="20000"/>
            </a:spcAft>
            <a:buChar char="••"/>
          </a:pPr>
          <a:r>
            <a:rPr lang="en-US" sz="2200" kern="1200" smtClean="0"/>
            <a:t>Interpret linear models</a:t>
          </a:r>
          <a:endParaRPr lang="en-US" sz="2200" kern="1200"/>
        </a:p>
      </dsp:txBody>
      <dsp:txXfrm>
        <a:off x="0" y="891866"/>
        <a:ext cx="10672355" cy="1130220"/>
      </dsp:txXfrm>
    </dsp:sp>
    <dsp:sp modelId="{DD2A81F9-F53A-4F37-9A7F-F4B595EEB53A}">
      <dsp:nvSpPr>
        <dsp:cNvPr id="0" name=""/>
        <dsp:cNvSpPr/>
      </dsp:nvSpPr>
      <dsp:spPr>
        <a:xfrm>
          <a:off x="0" y="2022086"/>
          <a:ext cx="10672355"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Making Inferences and Justifying Conclusions (S-IC)</a:t>
          </a:r>
          <a:endParaRPr lang="en-US" sz="2800" kern="1200" dirty="0"/>
        </a:p>
      </dsp:txBody>
      <dsp:txXfrm>
        <a:off x="32784" y="2054870"/>
        <a:ext cx="10606787" cy="606012"/>
      </dsp:txXfrm>
    </dsp:sp>
    <dsp:sp modelId="{ECC5DC62-9C52-40D0-8877-D78146877A52}">
      <dsp:nvSpPr>
        <dsp:cNvPr id="0" name=""/>
        <dsp:cNvSpPr/>
      </dsp:nvSpPr>
      <dsp:spPr>
        <a:xfrm>
          <a:off x="0" y="2693666"/>
          <a:ext cx="10672355"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t>Understand and evaluate random processes underlying statistical experiments</a:t>
          </a:r>
          <a:endParaRPr lang="en-US" sz="2200" kern="1200" dirty="0"/>
        </a:p>
        <a:p>
          <a:pPr marL="228600" lvl="1" indent="-228600" algn="l" defTabSz="977900" rtl="0">
            <a:lnSpc>
              <a:spcPct val="90000"/>
            </a:lnSpc>
            <a:spcBef>
              <a:spcPct val="0"/>
            </a:spcBef>
            <a:spcAft>
              <a:spcPct val="20000"/>
            </a:spcAft>
            <a:buChar char="••"/>
          </a:pPr>
          <a:r>
            <a:rPr lang="en-US" sz="2200" kern="1200" dirty="0" smtClean="0"/>
            <a:t>Make inferences and justify conclusions from sample surveys, experiments and observational studies</a:t>
          </a:r>
          <a:endParaRPr lang="en-US" sz="2200" kern="1200" dirty="0"/>
        </a:p>
      </dsp:txBody>
      <dsp:txXfrm>
        <a:off x="0" y="2693666"/>
        <a:ext cx="10672355" cy="10722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3F3E2-9BF8-45E0-A7AA-02D74E7D69C2}">
      <dsp:nvSpPr>
        <dsp:cNvPr id="0" name=""/>
        <dsp:cNvSpPr/>
      </dsp:nvSpPr>
      <dsp:spPr>
        <a:xfrm>
          <a:off x="0" y="16706"/>
          <a:ext cx="10672355"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Conditional Probability and the Rules of Probability (S-CP)</a:t>
          </a:r>
          <a:endParaRPr lang="en-US" sz="3200" kern="1200" dirty="0"/>
        </a:p>
      </dsp:txBody>
      <dsp:txXfrm>
        <a:off x="37467" y="54173"/>
        <a:ext cx="10597421" cy="692586"/>
      </dsp:txXfrm>
    </dsp:sp>
    <dsp:sp modelId="{2A8A91C4-0C16-418B-A1C1-7309508A5CD8}">
      <dsp:nvSpPr>
        <dsp:cNvPr id="0" name=""/>
        <dsp:cNvSpPr/>
      </dsp:nvSpPr>
      <dsp:spPr>
        <a:xfrm>
          <a:off x="0" y="784226"/>
          <a:ext cx="10672355"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smtClean="0"/>
            <a:t>Understand independence and conditional probability and use them to interpret data</a:t>
          </a:r>
          <a:endParaRPr lang="en-US" sz="2500" kern="1200"/>
        </a:p>
        <a:p>
          <a:pPr marL="228600" lvl="1" indent="-228600" algn="l" defTabSz="1111250" rtl="0">
            <a:lnSpc>
              <a:spcPct val="90000"/>
            </a:lnSpc>
            <a:spcBef>
              <a:spcPct val="0"/>
            </a:spcBef>
            <a:spcAft>
              <a:spcPct val="20000"/>
            </a:spcAft>
            <a:buChar char="••"/>
          </a:pPr>
          <a:r>
            <a:rPr lang="en-US" sz="2500" kern="1200" smtClean="0"/>
            <a:t>Use the rules of probability to compute probabilities of compound events in a uniform probability model</a:t>
          </a:r>
          <a:endParaRPr lang="en-US" sz="2500" kern="1200"/>
        </a:p>
      </dsp:txBody>
      <dsp:txXfrm>
        <a:off x="0" y="784226"/>
        <a:ext cx="10672355" cy="1556640"/>
      </dsp:txXfrm>
    </dsp:sp>
    <dsp:sp modelId="{7B03438D-7F81-439E-A432-E1699534048B}">
      <dsp:nvSpPr>
        <dsp:cNvPr id="0" name=""/>
        <dsp:cNvSpPr/>
      </dsp:nvSpPr>
      <dsp:spPr>
        <a:xfrm>
          <a:off x="0" y="2340866"/>
          <a:ext cx="10672355"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Using Probability to Make Decisions (S-MD)</a:t>
          </a:r>
          <a:endParaRPr lang="en-US" sz="3200" kern="1200" dirty="0"/>
        </a:p>
      </dsp:txBody>
      <dsp:txXfrm>
        <a:off x="37467" y="2378333"/>
        <a:ext cx="10597421" cy="692586"/>
      </dsp:txXfrm>
    </dsp:sp>
    <dsp:sp modelId="{BAB55563-2F7D-4305-A189-02D9681C42BD}">
      <dsp:nvSpPr>
        <dsp:cNvPr id="0" name=""/>
        <dsp:cNvSpPr/>
      </dsp:nvSpPr>
      <dsp:spPr>
        <a:xfrm>
          <a:off x="0" y="3108386"/>
          <a:ext cx="10672355"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smtClean="0"/>
            <a:t>Calculate expected values and use them to solve problems</a:t>
          </a:r>
          <a:endParaRPr lang="en-US" sz="2500" kern="1200"/>
        </a:p>
        <a:p>
          <a:pPr marL="228600" lvl="1" indent="-228600" algn="l" defTabSz="1111250" rtl="0">
            <a:lnSpc>
              <a:spcPct val="90000"/>
            </a:lnSpc>
            <a:spcBef>
              <a:spcPct val="0"/>
            </a:spcBef>
            <a:spcAft>
              <a:spcPct val="20000"/>
            </a:spcAft>
            <a:buChar char="••"/>
          </a:pPr>
          <a:r>
            <a:rPr lang="en-US" sz="2500" kern="1200" smtClean="0"/>
            <a:t>Use probability to evaluate outcomes of decisions</a:t>
          </a:r>
          <a:endParaRPr lang="en-US" sz="2500" kern="1200"/>
        </a:p>
      </dsp:txBody>
      <dsp:txXfrm>
        <a:off x="0" y="3108386"/>
        <a:ext cx="10672355" cy="8611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1EA0-FDD9-4C38-A871-61CB05526459}">
      <dsp:nvSpPr>
        <dsp:cNvPr id="0" name=""/>
        <dsp:cNvSpPr/>
      </dsp:nvSpPr>
      <dsp:spPr>
        <a:xfrm>
          <a:off x="0" y="127375"/>
          <a:ext cx="10672355" cy="1591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0" kern="1200" dirty="0" smtClean="0"/>
            <a:t>Summarize, represent, and interpret data on a single count or measurement variable</a:t>
          </a:r>
          <a:endParaRPr lang="en-US" sz="4000" b="0" kern="1200" dirty="0"/>
        </a:p>
      </dsp:txBody>
      <dsp:txXfrm>
        <a:off x="77676" y="205051"/>
        <a:ext cx="10517003" cy="1435848"/>
      </dsp:txXfrm>
    </dsp:sp>
    <dsp:sp modelId="{558058B9-214A-4D58-9876-ECB20FD79078}">
      <dsp:nvSpPr>
        <dsp:cNvPr id="0" name=""/>
        <dsp:cNvSpPr/>
      </dsp:nvSpPr>
      <dsp:spPr>
        <a:xfrm>
          <a:off x="0" y="1718575"/>
          <a:ext cx="10672355"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50800" rIns="284480" bIns="50800" numCol="1" spcCol="1270" anchor="t" anchorCtr="0">
          <a:noAutofit/>
        </a:bodyPr>
        <a:lstStyle/>
        <a:p>
          <a:pPr marL="285750" lvl="1" indent="-285750" algn="l" defTabSz="1377950" rtl="0">
            <a:lnSpc>
              <a:spcPct val="90000"/>
            </a:lnSpc>
            <a:spcBef>
              <a:spcPct val="0"/>
            </a:spcBef>
            <a:spcAft>
              <a:spcPct val="20000"/>
            </a:spcAft>
            <a:buChar char="••"/>
          </a:pPr>
          <a:r>
            <a:rPr lang="en-US" sz="3100" kern="1200" dirty="0" smtClean="0">
              <a:hlinkClick xmlns:r="http://schemas.openxmlformats.org/officeDocument/2006/relationships" r:id="rId1"/>
            </a:rPr>
            <a:t>CCSS.MATH.CONTENT.HSS.ID.A.4</a:t>
          </a:r>
          <a:r>
            <a:rPr lang="en-US" sz="3100" kern="1200" dirty="0" smtClean="0"/>
            <a:t> </a:t>
          </a:r>
          <a:r>
            <a:rPr lang="en-US" sz="3100" b="1" kern="1200" dirty="0" smtClean="0">
              <a:solidFill>
                <a:srgbClr val="7030A0"/>
              </a:solidFill>
            </a:rPr>
            <a:t>Use the mean and standard deviation of a data set to fit it to a normal distribution </a:t>
          </a:r>
          <a:r>
            <a:rPr lang="en-US" sz="3100" kern="1200" dirty="0" smtClean="0"/>
            <a:t>and to estimate population percentages. </a:t>
          </a:r>
          <a:r>
            <a:rPr lang="en-US" sz="3100" b="1" kern="1200" dirty="0" smtClean="0">
              <a:solidFill>
                <a:srgbClr val="7030A0"/>
              </a:solidFill>
            </a:rPr>
            <a:t>Recognize that there are data sets for which such a procedure is not appropriate</a:t>
          </a:r>
          <a:r>
            <a:rPr lang="en-US" sz="3100" kern="1200" dirty="0" smtClean="0"/>
            <a:t>. Use calculators, spreadsheets, and tables to estimate areas under the normal curve.</a:t>
          </a:r>
          <a:endParaRPr lang="en-US" sz="3100" kern="1200" dirty="0"/>
        </a:p>
      </dsp:txBody>
      <dsp:txXfrm>
        <a:off x="0" y="1718575"/>
        <a:ext cx="10672355" cy="27324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1EA0-FDD9-4C38-A871-61CB05526459}">
      <dsp:nvSpPr>
        <dsp:cNvPr id="0" name=""/>
        <dsp:cNvSpPr/>
      </dsp:nvSpPr>
      <dsp:spPr>
        <a:xfrm>
          <a:off x="0" y="27520"/>
          <a:ext cx="10672355" cy="13127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0" i="0" kern="1200" dirty="0" smtClean="0"/>
            <a:t>Summarize, represent, and interpret data on two categorical and quantitative variables</a:t>
          </a:r>
          <a:endParaRPr lang="en-US" sz="3300" b="0" kern="1200" dirty="0"/>
        </a:p>
      </dsp:txBody>
      <dsp:txXfrm>
        <a:off x="64083" y="91603"/>
        <a:ext cx="10544189" cy="1184574"/>
      </dsp:txXfrm>
    </dsp:sp>
    <dsp:sp modelId="{558058B9-214A-4D58-9876-ECB20FD79078}">
      <dsp:nvSpPr>
        <dsp:cNvPr id="0" name=""/>
        <dsp:cNvSpPr/>
      </dsp:nvSpPr>
      <dsp:spPr>
        <a:xfrm>
          <a:off x="0" y="1340260"/>
          <a:ext cx="10672355" cy="321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b="0" i="0" kern="1200" dirty="0" smtClean="0">
              <a:hlinkClick xmlns:r="http://schemas.openxmlformats.org/officeDocument/2006/relationships" r:id="rId1"/>
            </a:rPr>
            <a:t>CCSS.MATH.CONTENT.HSS.ID.B.5</a:t>
          </a:r>
          <a:r>
            <a:rPr lang="en-US" sz="2600" b="0" i="0" kern="1200" dirty="0" smtClean="0"/>
            <a:t> </a:t>
          </a:r>
          <a:r>
            <a:rPr lang="en-US" sz="2600" b="1" i="0" kern="1200" dirty="0" smtClean="0">
              <a:solidFill>
                <a:srgbClr val="7030A0"/>
              </a:solidFill>
            </a:rPr>
            <a:t>Summarize categorical data for two categories in two-way frequency tables</a:t>
          </a:r>
          <a:r>
            <a:rPr lang="en-US" sz="2600" b="0" i="0" kern="1200" dirty="0" smtClean="0"/>
            <a:t>. Interpret relative frequencies in the context of the data (including joint, marginal, and conditional relative frequencies). Recognize possible associations and trends in the data.</a:t>
          </a:r>
          <a:endParaRPr lang="en-US" sz="2600" kern="1200" dirty="0"/>
        </a:p>
        <a:p>
          <a:pPr marL="228600" lvl="1" indent="-228600" algn="l" defTabSz="1155700">
            <a:lnSpc>
              <a:spcPct val="90000"/>
            </a:lnSpc>
            <a:spcBef>
              <a:spcPct val="0"/>
            </a:spcBef>
            <a:spcAft>
              <a:spcPct val="20000"/>
            </a:spcAft>
            <a:buChar char="••"/>
          </a:pPr>
          <a:r>
            <a:rPr lang="en-US" sz="2600" b="0" i="0" kern="1200" dirty="0" smtClean="0">
              <a:hlinkClick xmlns:r="http://schemas.openxmlformats.org/officeDocument/2006/relationships" r:id="rId2"/>
            </a:rPr>
            <a:t>CCSS.MATH.CONTENT.HSS.ID.B.6</a:t>
          </a:r>
          <a:r>
            <a:rPr lang="en-US" sz="2600" b="0" i="0" kern="1200" dirty="0" smtClean="0"/>
            <a:t> Represent data on two quantitative variables on a scatter plot, and describe how the variables are related.</a:t>
          </a:r>
          <a:endParaRPr lang="en-US" sz="2600" b="0" i="0" kern="1200" dirty="0"/>
        </a:p>
        <a:p>
          <a:pPr marL="457200" lvl="2" indent="-228600" algn="l" defTabSz="1155700">
            <a:lnSpc>
              <a:spcPct val="90000"/>
            </a:lnSpc>
            <a:spcBef>
              <a:spcPct val="0"/>
            </a:spcBef>
            <a:spcAft>
              <a:spcPct val="20000"/>
            </a:spcAft>
            <a:buChar char="••"/>
          </a:pPr>
          <a:r>
            <a:rPr lang="en-US" sz="2600" b="0" i="0" kern="1200" dirty="0" smtClean="0"/>
            <a:t>Informally assess the fit of a function by </a:t>
          </a:r>
          <a:r>
            <a:rPr lang="en-US" sz="2600" b="1" i="0" kern="1200" dirty="0" smtClean="0">
              <a:solidFill>
                <a:srgbClr val="7030A0"/>
              </a:solidFill>
            </a:rPr>
            <a:t>plotting and analyzing residuals</a:t>
          </a:r>
          <a:r>
            <a:rPr lang="en-US" sz="2600" b="0" i="0" kern="1200" dirty="0" smtClean="0"/>
            <a:t>.</a:t>
          </a:r>
          <a:endParaRPr lang="en-US" sz="2600" b="0" i="0" kern="1200" dirty="0"/>
        </a:p>
      </dsp:txBody>
      <dsp:txXfrm>
        <a:off x="0" y="1340260"/>
        <a:ext cx="10672355" cy="32105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1EA0-FDD9-4C38-A871-61CB05526459}">
      <dsp:nvSpPr>
        <dsp:cNvPr id="0" name=""/>
        <dsp:cNvSpPr/>
      </dsp:nvSpPr>
      <dsp:spPr>
        <a:xfrm>
          <a:off x="0" y="2785"/>
          <a:ext cx="10672355" cy="9833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b="0" i="0" kern="1200" dirty="0" smtClean="0"/>
            <a:t>Interpret linear models</a:t>
          </a:r>
          <a:endParaRPr lang="en-US" sz="4100" b="0" kern="1200" dirty="0"/>
        </a:p>
      </dsp:txBody>
      <dsp:txXfrm>
        <a:off x="48005" y="50790"/>
        <a:ext cx="10576345" cy="887374"/>
      </dsp:txXfrm>
    </dsp:sp>
    <dsp:sp modelId="{558058B9-214A-4D58-9876-ECB20FD79078}">
      <dsp:nvSpPr>
        <dsp:cNvPr id="0" name=""/>
        <dsp:cNvSpPr/>
      </dsp:nvSpPr>
      <dsp:spPr>
        <a:xfrm>
          <a:off x="0" y="986170"/>
          <a:ext cx="10672355" cy="1570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52070" rIns="291592" bIns="52070" numCol="1" spcCol="1270" anchor="t" anchorCtr="0">
          <a:noAutofit/>
        </a:bodyPr>
        <a:lstStyle/>
        <a:p>
          <a:pPr marL="285750" lvl="1" indent="-285750" algn="l" defTabSz="1422400" rtl="0">
            <a:lnSpc>
              <a:spcPct val="90000"/>
            </a:lnSpc>
            <a:spcBef>
              <a:spcPct val="0"/>
            </a:spcBef>
            <a:spcAft>
              <a:spcPct val="20000"/>
            </a:spcAft>
            <a:buChar char="••"/>
          </a:pPr>
          <a:endParaRPr lang="en-US" sz="3200" kern="1200" dirty="0"/>
        </a:p>
        <a:p>
          <a:pPr marL="285750" lvl="1" indent="-285750" algn="l" defTabSz="1422400">
            <a:lnSpc>
              <a:spcPct val="90000"/>
            </a:lnSpc>
            <a:spcBef>
              <a:spcPct val="0"/>
            </a:spcBef>
            <a:spcAft>
              <a:spcPct val="20000"/>
            </a:spcAft>
            <a:buChar char="••"/>
          </a:pPr>
          <a:r>
            <a:rPr lang="en-US" sz="3200" b="0" i="0" kern="1200" dirty="0" smtClean="0">
              <a:hlinkClick xmlns:r="http://schemas.openxmlformats.org/officeDocument/2006/relationships" r:id="rId1"/>
            </a:rPr>
            <a:t>CCSS.MATH.CONTENT.HSS.ID.C.9</a:t>
          </a:r>
          <a:r>
            <a:rPr lang="en-US" sz="3200" b="0" i="0" kern="1200" dirty="0" smtClean="0"/>
            <a:t> </a:t>
          </a:r>
          <a:r>
            <a:rPr lang="en-US" sz="3200" b="1" i="0" kern="1200" dirty="0" smtClean="0">
              <a:solidFill>
                <a:srgbClr val="7030A0"/>
              </a:solidFill>
            </a:rPr>
            <a:t>Distinguish between correlation and causation</a:t>
          </a:r>
          <a:r>
            <a:rPr lang="en-US" sz="3200" b="0" i="0" kern="1200" dirty="0" smtClean="0"/>
            <a:t>.</a:t>
          </a:r>
          <a:endParaRPr lang="en-US" sz="3200" b="0" i="0" kern="1200" dirty="0"/>
        </a:p>
      </dsp:txBody>
      <dsp:txXfrm>
        <a:off x="0" y="986170"/>
        <a:ext cx="10672355" cy="15700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1EA0-FDD9-4C38-A871-61CB05526459}">
      <dsp:nvSpPr>
        <dsp:cNvPr id="0" name=""/>
        <dsp:cNvSpPr/>
      </dsp:nvSpPr>
      <dsp:spPr>
        <a:xfrm>
          <a:off x="0" y="95830"/>
          <a:ext cx="10672355" cy="13127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0" i="0" kern="1200" dirty="0" smtClean="0"/>
            <a:t>Understand and evaluate random processes underlying statistical experiments</a:t>
          </a:r>
          <a:endParaRPr lang="en-US" sz="3300" b="0" kern="1200" dirty="0"/>
        </a:p>
      </dsp:txBody>
      <dsp:txXfrm>
        <a:off x="64083" y="159913"/>
        <a:ext cx="10544189" cy="1184574"/>
      </dsp:txXfrm>
    </dsp:sp>
    <dsp:sp modelId="{558058B9-214A-4D58-9876-ECB20FD79078}">
      <dsp:nvSpPr>
        <dsp:cNvPr id="0" name=""/>
        <dsp:cNvSpPr/>
      </dsp:nvSpPr>
      <dsp:spPr>
        <a:xfrm>
          <a:off x="0" y="1408570"/>
          <a:ext cx="10672355" cy="307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b="0" i="0" kern="1200" dirty="0" smtClean="0">
              <a:hlinkClick xmlns:r="http://schemas.openxmlformats.org/officeDocument/2006/relationships" r:id="rId1"/>
            </a:rPr>
            <a:t>CCSS.MATH.CONTENT.HSS.IC.A.1</a:t>
          </a:r>
          <a:r>
            <a:rPr lang="en-US" sz="2600" b="0" i="0" kern="1200" dirty="0" smtClean="0"/>
            <a:t> Understand statistics as a process for </a:t>
          </a:r>
          <a:r>
            <a:rPr lang="en-US" sz="2600" b="1" i="0" kern="1200" dirty="0" smtClean="0">
              <a:solidFill>
                <a:srgbClr val="7030A0"/>
              </a:solidFill>
            </a:rPr>
            <a:t>making inferences about population parameters based on a random sample</a:t>
          </a:r>
          <a:r>
            <a:rPr lang="en-US" sz="2600" b="0" i="0" kern="1200" dirty="0" smtClean="0">
              <a:solidFill>
                <a:srgbClr val="7030A0"/>
              </a:solidFill>
            </a:rPr>
            <a:t> </a:t>
          </a:r>
          <a:r>
            <a:rPr lang="en-US" sz="2600" b="0" i="0" kern="1200" dirty="0" smtClean="0"/>
            <a:t>from that population.</a:t>
          </a:r>
          <a:endParaRPr lang="en-US" sz="2600" kern="1200" dirty="0"/>
        </a:p>
        <a:p>
          <a:pPr marL="228600" lvl="1" indent="-228600" algn="l" defTabSz="1155700">
            <a:lnSpc>
              <a:spcPct val="90000"/>
            </a:lnSpc>
            <a:spcBef>
              <a:spcPct val="0"/>
            </a:spcBef>
            <a:spcAft>
              <a:spcPct val="20000"/>
            </a:spcAft>
            <a:buChar char="••"/>
          </a:pPr>
          <a:r>
            <a:rPr lang="en-US" sz="2600" b="0" i="0" kern="1200" dirty="0" smtClean="0">
              <a:hlinkClick xmlns:r="http://schemas.openxmlformats.org/officeDocument/2006/relationships" r:id="rId2"/>
            </a:rPr>
            <a:t>CCSS.MATH.CONTENT.HSS.IC.A.2</a:t>
          </a:r>
          <a:r>
            <a:rPr lang="en-US" sz="2600" b="0" i="0" kern="1200" dirty="0" smtClean="0"/>
            <a:t> Decide if a </a:t>
          </a:r>
          <a:r>
            <a:rPr lang="en-US" sz="2600" b="1" i="0" kern="1200" dirty="0" smtClean="0">
              <a:solidFill>
                <a:srgbClr val="7030A0"/>
              </a:solidFill>
            </a:rPr>
            <a:t>specified model is consistent with results from a given data-generating process</a:t>
          </a:r>
          <a:r>
            <a:rPr lang="en-US" sz="2600" b="0" i="0" kern="1200" dirty="0" smtClean="0"/>
            <a:t>, e.g., using simulation. </a:t>
          </a:r>
          <a:r>
            <a:rPr lang="en-US" sz="2600" b="0" i="1" kern="1200" dirty="0" smtClean="0"/>
            <a:t>For example, a model says a spinning coin falls heads up with probability 0.5. Would a result of 5 tails in a row cause you to question the model</a:t>
          </a:r>
          <a:r>
            <a:rPr lang="en-US" sz="2600" b="0" i="0" kern="1200" dirty="0" smtClean="0"/>
            <a:t>?</a:t>
          </a:r>
          <a:endParaRPr lang="en-US" sz="2600" b="0" i="0" kern="1200" dirty="0"/>
        </a:p>
      </dsp:txBody>
      <dsp:txXfrm>
        <a:off x="0" y="1408570"/>
        <a:ext cx="10672355" cy="30739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1EA0-FDD9-4C38-A871-61CB05526459}">
      <dsp:nvSpPr>
        <dsp:cNvPr id="0" name=""/>
        <dsp:cNvSpPr/>
      </dsp:nvSpPr>
      <dsp:spPr>
        <a:xfrm>
          <a:off x="0" y="51415"/>
          <a:ext cx="10672355" cy="1113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i="0" kern="1200" dirty="0" smtClean="0"/>
            <a:t>Make inferences and justify conclusions from sample surveys, experiments, and observational studies</a:t>
          </a:r>
          <a:endParaRPr lang="en-US" sz="2800" b="0" kern="1200" dirty="0"/>
        </a:p>
      </dsp:txBody>
      <dsp:txXfrm>
        <a:off x="54373" y="105788"/>
        <a:ext cx="10563609" cy="1005094"/>
      </dsp:txXfrm>
    </dsp:sp>
    <dsp:sp modelId="{558058B9-214A-4D58-9876-ECB20FD79078}">
      <dsp:nvSpPr>
        <dsp:cNvPr id="0" name=""/>
        <dsp:cNvSpPr/>
      </dsp:nvSpPr>
      <dsp:spPr>
        <a:xfrm>
          <a:off x="0" y="1165255"/>
          <a:ext cx="10672355" cy="336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35560" rIns="199136" bIns="35560" numCol="1" spcCol="1270" anchor="t" anchorCtr="0">
          <a:noAutofit/>
        </a:bodyPr>
        <a:lstStyle/>
        <a:p>
          <a:pPr marL="228600" lvl="1" indent="-228600" algn="l" defTabSz="977900" rtl="0">
            <a:lnSpc>
              <a:spcPct val="90000"/>
            </a:lnSpc>
            <a:spcBef>
              <a:spcPct val="0"/>
            </a:spcBef>
            <a:spcAft>
              <a:spcPct val="20000"/>
            </a:spcAft>
            <a:buChar char="••"/>
          </a:pPr>
          <a:endParaRPr lang="en-US" sz="2200" kern="1200" dirty="0"/>
        </a:p>
        <a:p>
          <a:pPr marL="228600" lvl="1" indent="-228600" algn="l" defTabSz="977900">
            <a:lnSpc>
              <a:spcPct val="90000"/>
            </a:lnSpc>
            <a:spcBef>
              <a:spcPct val="0"/>
            </a:spcBef>
            <a:spcAft>
              <a:spcPct val="20000"/>
            </a:spcAft>
            <a:buChar char="••"/>
          </a:pPr>
          <a:r>
            <a:rPr lang="en-US" sz="2200" b="0" i="0" kern="1200" dirty="0" smtClean="0">
              <a:hlinkClick xmlns:r="http://schemas.openxmlformats.org/officeDocument/2006/relationships" r:id="rId1"/>
            </a:rPr>
            <a:t>CCSS.MATH.CONTENT.HSS.IC.B.3</a:t>
          </a:r>
          <a:r>
            <a:rPr lang="en-US" sz="2200" b="0" i="0" kern="1200" dirty="0" smtClean="0"/>
            <a:t> </a:t>
          </a:r>
          <a:r>
            <a:rPr lang="en-US" sz="2200" b="1" i="0" kern="1200" dirty="0" smtClean="0">
              <a:solidFill>
                <a:srgbClr val="7030A0"/>
              </a:solidFill>
            </a:rPr>
            <a:t>Recognize the purposes of and differences among sample surveys, experiments, and observational studies; explain how randomization relates to each</a:t>
          </a:r>
          <a:r>
            <a:rPr lang="en-US" sz="2200" b="0" i="0" kern="1200" dirty="0" smtClean="0"/>
            <a:t>.</a:t>
          </a:r>
          <a:endParaRPr lang="en-US" sz="2200" b="0" i="0" kern="1200" dirty="0"/>
        </a:p>
        <a:p>
          <a:pPr marL="228600" lvl="1" indent="-228600" algn="l" defTabSz="977900">
            <a:lnSpc>
              <a:spcPct val="90000"/>
            </a:lnSpc>
            <a:spcBef>
              <a:spcPct val="0"/>
            </a:spcBef>
            <a:spcAft>
              <a:spcPct val="20000"/>
            </a:spcAft>
            <a:buChar char="••"/>
          </a:pPr>
          <a:r>
            <a:rPr lang="en-US" sz="2200" b="0" i="0" kern="1200" dirty="0" smtClean="0">
              <a:hlinkClick xmlns:r="http://schemas.openxmlformats.org/officeDocument/2006/relationships" r:id="rId2"/>
            </a:rPr>
            <a:t>CCSS.MATH.CONTENT.HSS.IC.B.4</a:t>
          </a:r>
          <a:r>
            <a:rPr lang="en-US" sz="2200" b="0" i="0" kern="1200" dirty="0" smtClean="0"/>
            <a:t> Use data from a sample survey to </a:t>
          </a:r>
          <a:r>
            <a:rPr lang="en-US" sz="2200" b="1" i="0" kern="1200" dirty="0" smtClean="0">
              <a:solidFill>
                <a:srgbClr val="7030A0"/>
              </a:solidFill>
            </a:rPr>
            <a:t>estimate a population mean or proportion</a:t>
          </a:r>
          <a:r>
            <a:rPr lang="en-US" sz="2200" b="0" i="0" kern="1200" dirty="0" smtClean="0">
              <a:solidFill>
                <a:srgbClr val="7030A0"/>
              </a:solidFill>
            </a:rPr>
            <a:t>; </a:t>
          </a:r>
          <a:r>
            <a:rPr lang="en-US" sz="2200" b="1" i="0" kern="1200" dirty="0" smtClean="0">
              <a:solidFill>
                <a:srgbClr val="7030A0"/>
              </a:solidFill>
            </a:rPr>
            <a:t>develop a margin of error through the use of simulation</a:t>
          </a:r>
          <a:r>
            <a:rPr lang="en-US" sz="2200" b="0" i="0" kern="1200" dirty="0" smtClean="0"/>
            <a:t> models for random sampling.</a:t>
          </a:r>
          <a:endParaRPr lang="en-US" sz="2200" b="0" i="0" kern="1200" dirty="0"/>
        </a:p>
        <a:p>
          <a:pPr marL="228600" lvl="1" indent="-228600" algn="l" defTabSz="977900">
            <a:lnSpc>
              <a:spcPct val="90000"/>
            </a:lnSpc>
            <a:spcBef>
              <a:spcPct val="0"/>
            </a:spcBef>
            <a:spcAft>
              <a:spcPct val="20000"/>
            </a:spcAft>
            <a:buChar char="••"/>
          </a:pPr>
          <a:r>
            <a:rPr lang="en-US" sz="2200" b="0" i="0" kern="1200" dirty="0" smtClean="0">
              <a:hlinkClick xmlns:r="http://schemas.openxmlformats.org/officeDocument/2006/relationships" r:id="rId3"/>
            </a:rPr>
            <a:t>CCSS.MATH.CONTENT.HSS.IC.B.5</a:t>
          </a:r>
          <a:r>
            <a:rPr lang="en-US" sz="2200" b="0" i="0" kern="1200" dirty="0" smtClean="0"/>
            <a:t> </a:t>
          </a:r>
          <a:r>
            <a:rPr lang="en-US" sz="2200" b="1" i="0" kern="1200" dirty="0" smtClean="0">
              <a:solidFill>
                <a:srgbClr val="7030A0"/>
              </a:solidFill>
            </a:rPr>
            <a:t>Use data from a randomized experiment to compare two treatments; use simulations to decide if differences between parameters are significant</a:t>
          </a:r>
          <a:r>
            <a:rPr lang="en-US" sz="2200" b="0" i="0" kern="1200" dirty="0" smtClean="0"/>
            <a:t>.</a:t>
          </a:r>
          <a:endParaRPr lang="en-US" sz="2200" b="0" i="0" kern="1200" dirty="0"/>
        </a:p>
      </dsp:txBody>
      <dsp:txXfrm>
        <a:off x="0" y="1165255"/>
        <a:ext cx="10672355" cy="33616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1EA0-FDD9-4C38-A871-61CB05526459}">
      <dsp:nvSpPr>
        <dsp:cNvPr id="0" name=""/>
        <dsp:cNvSpPr/>
      </dsp:nvSpPr>
      <dsp:spPr>
        <a:xfrm>
          <a:off x="0" y="47500"/>
          <a:ext cx="10672355" cy="10740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i="0" kern="1200" dirty="0" smtClean="0"/>
            <a:t>Understand independence and conditional probability and use them to interpret data</a:t>
          </a:r>
          <a:endParaRPr lang="en-US" sz="2700" b="0" kern="1200" dirty="0"/>
        </a:p>
      </dsp:txBody>
      <dsp:txXfrm>
        <a:off x="52431" y="99931"/>
        <a:ext cx="10567493" cy="969198"/>
      </dsp:txXfrm>
    </dsp:sp>
    <dsp:sp modelId="{558058B9-214A-4D58-9876-ECB20FD79078}">
      <dsp:nvSpPr>
        <dsp:cNvPr id="0" name=""/>
        <dsp:cNvSpPr/>
      </dsp:nvSpPr>
      <dsp:spPr>
        <a:xfrm>
          <a:off x="0" y="1121560"/>
          <a:ext cx="10672355" cy="340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b="0" i="0" kern="1200" dirty="0" smtClean="0">
              <a:hlinkClick xmlns:r="http://schemas.openxmlformats.org/officeDocument/2006/relationships" r:id="rId1"/>
            </a:rPr>
            <a:t>CCSS.MATH.CONTENT.HSS.CP.A.4</a:t>
          </a:r>
          <a:r>
            <a:rPr lang="en-US" sz="2100" b="0" i="0" kern="1200" dirty="0" smtClean="0"/>
            <a:t> Construct and interpret two-way frequency tables of data when two categories are associated with each object being classified. </a:t>
          </a:r>
          <a:r>
            <a:rPr lang="en-US" sz="2100" b="1" i="0" kern="1200" dirty="0" smtClean="0">
              <a:solidFill>
                <a:srgbClr val="7030A0"/>
              </a:solidFill>
            </a:rPr>
            <a:t>Use the two-way table</a:t>
          </a:r>
          <a:r>
            <a:rPr lang="en-US" sz="2100" b="1" i="0" kern="1200" dirty="0" smtClean="0">
              <a:solidFill>
                <a:schemeClr val="accent4"/>
              </a:solidFill>
            </a:rPr>
            <a:t> </a:t>
          </a:r>
          <a:r>
            <a:rPr lang="en-US" sz="2100" b="0" i="0" kern="1200" dirty="0" smtClean="0">
              <a:solidFill>
                <a:schemeClr val="tx1"/>
              </a:solidFill>
            </a:rPr>
            <a:t>as a sample space</a:t>
          </a:r>
          <a:r>
            <a:rPr lang="en-US" sz="2100" b="1" i="0" kern="1200" dirty="0" smtClean="0">
              <a:solidFill>
                <a:schemeClr val="accent4"/>
              </a:solidFill>
            </a:rPr>
            <a:t> </a:t>
          </a:r>
          <a:r>
            <a:rPr lang="en-US" sz="2100" b="1" i="0" kern="1200" dirty="0" smtClean="0">
              <a:solidFill>
                <a:srgbClr val="7030A0"/>
              </a:solidFill>
            </a:rPr>
            <a:t>to decide if events are independent and to approximate conditional probabilities</a:t>
          </a:r>
          <a:r>
            <a:rPr lang="en-US" sz="2100" b="0" i="0" kern="1200" dirty="0" smtClean="0"/>
            <a:t>. </a:t>
          </a:r>
          <a:r>
            <a:rPr lang="en-US" sz="2100" b="0" i="1" kern="1200" dirty="0" smtClean="0"/>
            <a:t>For example, collect data from a random sample of students in your school on their favorite subject among math, science, and English. Estimate the probability that a randomly selected student from your school will favor science given that the student is in tenth grade. Do the same for other subjects and compare the results.</a:t>
          </a:r>
          <a:endParaRPr lang="en-US" sz="2100" kern="1200" dirty="0"/>
        </a:p>
        <a:p>
          <a:pPr marL="228600" lvl="1" indent="-228600" algn="l" defTabSz="933450">
            <a:lnSpc>
              <a:spcPct val="90000"/>
            </a:lnSpc>
            <a:spcBef>
              <a:spcPct val="0"/>
            </a:spcBef>
            <a:spcAft>
              <a:spcPct val="20000"/>
            </a:spcAft>
            <a:buChar char="••"/>
          </a:pPr>
          <a:r>
            <a:rPr lang="en-US" sz="2100" b="0" i="0" kern="1200" dirty="0" smtClean="0">
              <a:hlinkClick xmlns:r="http://schemas.openxmlformats.org/officeDocument/2006/relationships" r:id="rId2"/>
            </a:rPr>
            <a:t>CCSS.MATH.CONTENT.HSS.CP.A.5</a:t>
          </a:r>
          <a:r>
            <a:rPr lang="en-US" sz="2100" b="0" i="0" kern="1200" dirty="0" smtClean="0"/>
            <a:t> Recognize and </a:t>
          </a:r>
          <a:r>
            <a:rPr lang="en-US" sz="2100" b="1" i="0" kern="1200" dirty="0" smtClean="0">
              <a:solidFill>
                <a:srgbClr val="7030A0"/>
              </a:solidFill>
            </a:rPr>
            <a:t>explain the concepts of conditional probability and independence in everyday language</a:t>
          </a:r>
          <a:r>
            <a:rPr lang="en-US" sz="2100" b="0" i="0" kern="1200" dirty="0" smtClean="0">
              <a:solidFill>
                <a:srgbClr val="7030A0"/>
              </a:solidFill>
            </a:rPr>
            <a:t> </a:t>
          </a:r>
          <a:r>
            <a:rPr lang="en-US" sz="2100" b="0" i="0" kern="1200" dirty="0" smtClean="0"/>
            <a:t>and everyday situations. </a:t>
          </a:r>
          <a:r>
            <a:rPr lang="en-US" sz="2100" b="0" i="1" kern="1200" dirty="0" smtClean="0"/>
            <a:t>For example, compare the chance of having lung cancer if you are a smoker with the chance of being a smoker if you have lung cancer.</a:t>
          </a:r>
          <a:endParaRPr lang="en-US" sz="2100" b="0" i="0" kern="1200" dirty="0"/>
        </a:p>
      </dsp:txBody>
      <dsp:txXfrm>
        <a:off x="0" y="1121560"/>
        <a:ext cx="10672355" cy="3409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6417D-08A3-41CE-A101-D13A291CA28E}">
      <dsp:nvSpPr>
        <dsp:cNvPr id="0" name=""/>
        <dsp:cNvSpPr/>
      </dsp:nvSpPr>
      <dsp:spPr>
        <a:xfrm>
          <a:off x="0" y="2884"/>
          <a:ext cx="9629774" cy="50543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Grade 6</a:t>
          </a:r>
          <a:endParaRPr lang="en-US" sz="2200" kern="1200" dirty="0"/>
        </a:p>
      </dsp:txBody>
      <dsp:txXfrm>
        <a:off x="24673" y="27557"/>
        <a:ext cx="9580428" cy="456093"/>
      </dsp:txXfrm>
    </dsp:sp>
    <dsp:sp modelId="{5EFD51F3-B838-4DF5-A0A5-B794F356D164}">
      <dsp:nvSpPr>
        <dsp:cNvPr id="0" name=""/>
        <dsp:cNvSpPr/>
      </dsp:nvSpPr>
      <dsp:spPr>
        <a:xfrm>
          <a:off x="0" y="508323"/>
          <a:ext cx="9629774" cy="71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45"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b="0" i="0" kern="1200" dirty="0" smtClean="0"/>
            <a:t>Develop understanding of statistical variability.</a:t>
          </a:r>
          <a:endParaRPr lang="en-US" sz="2200" kern="1200" dirty="0"/>
        </a:p>
        <a:p>
          <a:pPr marL="228600" lvl="1" indent="-228600" algn="l" defTabSz="977900">
            <a:lnSpc>
              <a:spcPct val="90000"/>
            </a:lnSpc>
            <a:spcBef>
              <a:spcPct val="0"/>
            </a:spcBef>
            <a:spcAft>
              <a:spcPct val="20000"/>
            </a:spcAft>
            <a:buChar char="••"/>
          </a:pPr>
          <a:r>
            <a:rPr lang="en-US" sz="2200" b="0" i="0" kern="1200" dirty="0" smtClean="0"/>
            <a:t>Summarize and describe distributions.</a:t>
          </a:r>
          <a:endParaRPr lang="en-US" sz="2200" b="0" i="0" kern="1200" dirty="0"/>
        </a:p>
      </dsp:txBody>
      <dsp:txXfrm>
        <a:off x="0" y="508323"/>
        <a:ext cx="9629774" cy="715391"/>
      </dsp:txXfrm>
    </dsp:sp>
    <dsp:sp modelId="{D3AC5DAF-4F81-42B5-882A-676FDF5DC3D4}">
      <dsp:nvSpPr>
        <dsp:cNvPr id="0" name=""/>
        <dsp:cNvSpPr/>
      </dsp:nvSpPr>
      <dsp:spPr>
        <a:xfrm>
          <a:off x="0" y="1223715"/>
          <a:ext cx="9629774" cy="50543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Grade 7</a:t>
          </a:r>
          <a:endParaRPr lang="en-US" sz="2200" kern="1200" dirty="0"/>
        </a:p>
      </dsp:txBody>
      <dsp:txXfrm>
        <a:off x="24673" y="1248388"/>
        <a:ext cx="9580428" cy="456093"/>
      </dsp:txXfrm>
    </dsp:sp>
    <dsp:sp modelId="{6B01E827-9A6F-4B4F-902B-177ADD67C60C}">
      <dsp:nvSpPr>
        <dsp:cNvPr id="0" name=""/>
        <dsp:cNvSpPr/>
      </dsp:nvSpPr>
      <dsp:spPr>
        <a:xfrm>
          <a:off x="0" y="1729154"/>
          <a:ext cx="9629774" cy="139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45"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b="0" i="0" kern="1200" dirty="0" smtClean="0"/>
            <a:t>Use random sampling to draw inferences about a population.</a:t>
          </a:r>
          <a:endParaRPr lang="en-US" sz="2200" b="0" i="0" kern="1200" dirty="0"/>
        </a:p>
        <a:p>
          <a:pPr marL="228600" lvl="1" indent="-228600" algn="l" defTabSz="977900">
            <a:lnSpc>
              <a:spcPct val="90000"/>
            </a:lnSpc>
            <a:spcBef>
              <a:spcPct val="0"/>
            </a:spcBef>
            <a:spcAft>
              <a:spcPct val="20000"/>
            </a:spcAft>
            <a:buChar char="••"/>
          </a:pPr>
          <a:r>
            <a:rPr lang="en-US" sz="2200" b="0" i="0" kern="1200" dirty="0" smtClean="0"/>
            <a:t>Draw informal comparative inferences about two populations.</a:t>
          </a:r>
          <a:endParaRPr lang="en-US" sz="2200" b="0" i="0" kern="1200" dirty="0"/>
        </a:p>
        <a:p>
          <a:pPr marL="228600" lvl="1" indent="-228600" algn="l" defTabSz="977900">
            <a:lnSpc>
              <a:spcPct val="90000"/>
            </a:lnSpc>
            <a:spcBef>
              <a:spcPct val="0"/>
            </a:spcBef>
            <a:spcAft>
              <a:spcPct val="20000"/>
            </a:spcAft>
            <a:buChar char="••"/>
          </a:pPr>
          <a:r>
            <a:rPr lang="en-US" sz="2200" b="0" i="0" kern="1200" dirty="0" smtClean="0"/>
            <a:t>Investigate chance processes and develop, use, and evaluate probability models.</a:t>
          </a:r>
          <a:endParaRPr lang="en-US" sz="2200" b="0" i="0" kern="1200" dirty="0"/>
        </a:p>
      </dsp:txBody>
      <dsp:txXfrm>
        <a:off x="0" y="1729154"/>
        <a:ext cx="9629774" cy="1391038"/>
      </dsp:txXfrm>
    </dsp:sp>
    <dsp:sp modelId="{E9CD24E6-50FF-4BD4-95D2-C531999BDB48}">
      <dsp:nvSpPr>
        <dsp:cNvPr id="0" name=""/>
        <dsp:cNvSpPr/>
      </dsp:nvSpPr>
      <dsp:spPr>
        <a:xfrm>
          <a:off x="0" y="3120193"/>
          <a:ext cx="9629774" cy="50543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Grade 8</a:t>
          </a:r>
          <a:endParaRPr lang="en-US" sz="2200" kern="1200" dirty="0"/>
        </a:p>
      </dsp:txBody>
      <dsp:txXfrm>
        <a:off x="24673" y="3144866"/>
        <a:ext cx="9580428" cy="456093"/>
      </dsp:txXfrm>
    </dsp:sp>
    <dsp:sp modelId="{2AA6A6BF-8F7D-41C3-91FE-F4A4CD4B062F}">
      <dsp:nvSpPr>
        <dsp:cNvPr id="0" name=""/>
        <dsp:cNvSpPr/>
      </dsp:nvSpPr>
      <dsp:spPr>
        <a:xfrm>
          <a:off x="0" y="3625632"/>
          <a:ext cx="9629774" cy="35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45"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b="0" i="0" kern="1200" dirty="0" smtClean="0"/>
            <a:t>Investigate patterns of association in bivariate data.</a:t>
          </a:r>
          <a:endParaRPr lang="en-US" sz="2200" b="0" i="0" kern="1200" dirty="0"/>
        </a:p>
      </dsp:txBody>
      <dsp:txXfrm>
        <a:off x="0" y="3625632"/>
        <a:ext cx="9629774" cy="3576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1EA0-FDD9-4C38-A871-61CB05526459}">
      <dsp:nvSpPr>
        <dsp:cNvPr id="0" name=""/>
        <dsp:cNvSpPr/>
      </dsp:nvSpPr>
      <dsp:spPr>
        <a:xfrm>
          <a:off x="0" y="212920"/>
          <a:ext cx="10672355" cy="1471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b="0" i="0" kern="1200" dirty="0" smtClean="0"/>
            <a:t>Use the rules of probability to compute probabilities of compound events</a:t>
          </a:r>
          <a:endParaRPr lang="en-US" sz="3700" b="0" kern="1200" dirty="0"/>
        </a:p>
      </dsp:txBody>
      <dsp:txXfrm>
        <a:off x="71850" y="284770"/>
        <a:ext cx="10528655" cy="1328160"/>
      </dsp:txXfrm>
    </dsp:sp>
    <dsp:sp modelId="{558058B9-214A-4D58-9876-ECB20FD79078}">
      <dsp:nvSpPr>
        <dsp:cNvPr id="0" name=""/>
        <dsp:cNvSpPr/>
      </dsp:nvSpPr>
      <dsp:spPr>
        <a:xfrm>
          <a:off x="0" y="1684780"/>
          <a:ext cx="10672355" cy="2680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b="0" i="0" kern="1200" dirty="0" smtClean="0">
              <a:hlinkClick xmlns:r="http://schemas.openxmlformats.org/officeDocument/2006/relationships" r:id="rId1"/>
            </a:rPr>
            <a:t>CCSS.MATH.CONTENT.HSS.CP.B.6</a:t>
          </a:r>
          <a:r>
            <a:rPr lang="en-US" sz="2900" b="0" i="0" kern="1200" dirty="0" smtClean="0"/>
            <a:t> Find the </a:t>
          </a:r>
          <a:r>
            <a:rPr lang="en-US" sz="2900" b="1" i="0" kern="1200" dirty="0" smtClean="0">
              <a:solidFill>
                <a:srgbClr val="7030A0"/>
              </a:solidFill>
            </a:rPr>
            <a:t>conditional probability </a:t>
          </a:r>
          <a:r>
            <a:rPr lang="en-US" sz="2900" b="0" i="0" kern="1200" dirty="0" smtClean="0"/>
            <a:t>of </a:t>
          </a:r>
          <a:r>
            <a:rPr lang="en-US" sz="2900" b="0" i="1" kern="1200" dirty="0" smtClean="0"/>
            <a:t>A</a:t>
          </a:r>
          <a:r>
            <a:rPr lang="en-US" sz="2900" b="0" i="0" kern="1200" dirty="0" smtClean="0"/>
            <a:t> given </a:t>
          </a:r>
          <a:r>
            <a:rPr lang="en-US" sz="2900" b="0" i="1" kern="1200" dirty="0" smtClean="0"/>
            <a:t>B</a:t>
          </a:r>
          <a:r>
            <a:rPr lang="en-US" sz="2900" b="0" i="0" kern="1200" dirty="0" smtClean="0"/>
            <a:t> as the fraction of </a:t>
          </a:r>
          <a:r>
            <a:rPr lang="en-US" sz="2900" b="0" i="1" kern="1200" dirty="0" smtClean="0"/>
            <a:t>B</a:t>
          </a:r>
          <a:r>
            <a:rPr lang="en-US" sz="2900" b="0" i="0" kern="1200" dirty="0" smtClean="0"/>
            <a:t>'s outcomes that also belong to </a:t>
          </a:r>
          <a:r>
            <a:rPr lang="en-US" sz="2900" b="0" i="1" kern="1200" dirty="0" smtClean="0"/>
            <a:t>A</a:t>
          </a:r>
          <a:r>
            <a:rPr lang="en-US" sz="2900" b="0" i="0" kern="1200" dirty="0" smtClean="0"/>
            <a:t>, and interpret the answer in terms of the model.</a:t>
          </a:r>
          <a:endParaRPr lang="en-US" sz="2900" kern="1200" dirty="0"/>
        </a:p>
        <a:p>
          <a:pPr marL="285750" lvl="1" indent="-285750" algn="l" defTabSz="1289050">
            <a:lnSpc>
              <a:spcPct val="90000"/>
            </a:lnSpc>
            <a:spcBef>
              <a:spcPct val="0"/>
            </a:spcBef>
            <a:spcAft>
              <a:spcPct val="20000"/>
            </a:spcAft>
            <a:buChar char="••"/>
          </a:pPr>
          <a:r>
            <a:rPr lang="en-US" sz="2900" b="0" i="0" kern="1200" dirty="0" smtClean="0">
              <a:hlinkClick xmlns:r="http://schemas.openxmlformats.org/officeDocument/2006/relationships" r:id="rId2"/>
            </a:rPr>
            <a:t>CCSS.MATH.CONTENT.HSS.CP.B.7</a:t>
          </a:r>
          <a:r>
            <a:rPr lang="en-US" sz="2900" b="0" i="0" kern="1200" dirty="0" smtClean="0"/>
            <a:t> Apply the Addition Rule, P(A or B) = P(A) + P(B) - P(A and B), and interpret the </a:t>
          </a:r>
          <a:r>
            <a:rPr lang="en-US" sz="2900" b="1" i="0" kern="1200" dirty="0" smtClean="0">
              <a:solidFill>
                <a:srgbClr val="7030A0"/>
              </a:solidFill>
            </a:rPr>
            <a:t>answer in terms of the model</a:t>
          </a:r>
          <a:r>
            <a:rPr lang="en-US" sz="2900" b="0" i="0" kern="1200" dirty="0" smtClean="0"/>
            <a:t>.</a:t>
          </a:r>
          <a:endParaRPr lang="en-US" sz="2900" b="0" i="0" kern="1200" dirty="0"/>
        </a:p>
      </dsp:txBody>
      <dsp:txXfrm>
        <a:off x="0" y="1684780"/>
        <a:ext cx="10672355" cy="26806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1EA0-FDD9-4C38-A871-61CB05526459}">
      <dsp:nvSpPr>
        <dsp:cNvPr id="0" name=""/>
        <dsp:cNvSpPr/>
      </dsp:nvSpPr>
      <dsp:spPr>
        <a:xfrm>
          <a:off x="0" y="50695"/>
          <a:ext cx="10672355"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i="0" kern="1200" dirty="0" smtClean="0"/>
            <a:t>Calculate expected values and use them to solve problems</a:t>
          </a:r>
          <a:endParaRPr lang="en-US" sz="3200" b="0" kern="1200" dirty="0"/>
        </a:p>
      </dsp:txBody>
      <dsp:txXfrm>
        <a:off x="37467" y="88162"/>
        <a:ext cx="10597421" cy="692586"/>
      </dsp:txXfrm>
    </dsp:sp>
    <dsp:sp modelId="{558058B9-214A-4D58-9876-ECB20FD79078}">
      <dsp:nvSpPr>
        <dsp:cNvPr id="0" name=""/>
        <dsp:cNvSpPr/>
      </dsp:nvSpPr>
      <dsp:spPr>
        <a:xfrm>
          <a:off x="0" y="818215"/>
          <a:ext cx="10672355" cy="370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b="0" i="0" kern="1200" dirty="0" smtClean="0">
              <a:hlinkClick xmlns:r="http://schemas.openxmlformats.org/officeDocument/2006/relationships" r:id="rId1"/>
            </a:rPr>
            <a:t>CCSS.MATH.CONTENT.HSS.MD.A.1</a:t>
          </a:r>
          <a:r>
            <a:rPr lang="en-US" sz="2500" b="0" i="0" kern="1200" dirty="0" smtClean="0"/>
            <a:t> (+) </a:t>
          </a:r>
          <a:r>
            <a:rPr lang="en-US" sz="2500" b="1" i="0" kern="1200" dirty="0" smtClean="0">
              <a:solidFill>
                <a:srgbClr val="7030A0"/>
              </a:solidFill>
            </a:rPr>
            <a:t>Define a random variable </a:t>
          </a:r>
          <a:r>
            <a:rPr lang="en-US" sz="2500" b="0" i="0" kern="1200" dirty="0" smtClean="0"/>
            <a:t>for a quantity of interest by assigning a numerical value to each event in a sample space; </a:t>
          </a:r>
          <a:r>
            <a:rPr lang="en-US" sz="2500" b="1" i="0" kern="1200" dirty="0" smtClean="0">
              <a:solidFill>
                <a:srgbClr val="7030A0"/>
              </a:solidFill>
            </a:rPr>
            <a:t>graph the corresponding probability distribution</a:t>
          </a:r>
          <a:r>
            <a:rPr lang="en-US" sz="2500" b="0" i="0" kern="1200" dirty="0" smtClean="0"/>
            <a:t> using the same graphical displays as for data distributions.</a:t>
          </a:r>
          <a:endParaRPr lang="en-US" sz="2500" kern="1200" dirty="0"/>
        </a:p>
        <a:p>
          <a:pPr marL="228600" lvl="1" indent="-228600" algn="l" defTabSz="1111250">
            <a:lnSpc>
              <a:spcPct val="90000"/>
            </a:lnSpc>
            <a:spcBef>
              <a:spcPct val="0"/>
            </a:spcBef>
            <a:spcAft>
              <a:spcPct val="20000"/>
            </a:spcAft>
            <a:buChar char="••"/>
          </a:pPr>
          <a:r>
            <a:rPr lang="en-US" sz="2500" b="0" i="0" kern="1200" dirty="0" smtClean="0">
              <a:hlinkClick xmlns:r="http://schemas.openxmlformats.org/officeDocument/2006/relationships" r:id="rId2"/>
            </a:rPr>
            <a:t>CCSS.MATH.CONTENT.HSS.MD.A.4</a:t>
          </a:r>
          <a:r>
            <a:rPr lang="en-US" sz="2500" b="0" i="0" kern="1200" dirty="0" smtClean="0"/>
            <a:t> (+) </a:t>
          </a:r>
          <a:r>
            <a:rPr lang="en-US" sz="2500" b="1" i="0" kern="1200" dirty="0" smtClean="0">
              <a:solidFill>
                <a:srgbClr val="7030A0"/>
              </a:solidFill>
            </a:rPr>
            <a:t>Develop a probability distribution </a:t>
          </a:r>
          <a:r>
            <a:rPr lang="en-US" sz="2500" b="0" i="0" kern="1200" dirty="0" smtClean="0"/>
            <a:t>for a random variable defined for a sample space </a:t>
          </a:r>
          <a:r>
            <a:rPr lang="en-US" sz="2500" b="1" i="0" kern="1200" dirty="0" smtClean="0">
              <a:solidFill>
                <a:srgbClr val="7030A0"/>
              </a:solidFill>
            </a:rPr>
            <a:t>in which probabilities are assigned empirically</a:t>
          </a:r>
          <a:r>
            <a:rPr lang="en-US" sz="2500" b="0" i="0" kern="1200" dirty="0" smtClean="0"/>
            <a:t>; find the expected value. </a:t>
          </a:r>
          <a:r>
            <a:rPr lang="en-US" sz="2500" b="0" i="1" kern="1200" dirty="0" smtClean="0"/>
            <a:t>For example, find a current data distribution on the number of TV sets per household in the United States, and calculate the expected number of sets per household. How many TV sets would you expect to find in 100 randomly selected households?</a:t>
          </a:r>
          <a:endParaRPr lang="en-US" sz="2500" b="0" i="0" kern="1200" dirty="0"/>
        </a:p>
      </dsp:txBody>
      <dsp:txXfrm>
        <a:off x="0" y="818215"/>
        <a:ext cx="10672355" cy="37094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1EA0-FDD9-4C38-A871-61CB05526459}">
      <dsp:nvSpPr>
        <dsp:cNvPr id="0" name=""/>
        <dsp:cNvSpPr/>
      </dsp:nvSpPr>
      <dsp:spPr>
        <a:xfrm>
          <a:off x="0" y="449057"/>
          <a:ext cx="10672355" cy="9354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b="0" i="0" kern="1200" dirty="0" smtClean="0"/>
            <a:t>Use probability to evaluate outcomes of decisions</a:t>
          </a:r>
          <a:endParaRPr lang="en-US" sz="3900" b="0" kern="1200" dirty="0"/>
        </a:p>
      </dsp:txBody>
      <dsp:txXfrm>
        <a:off x="45663" y="494720"/>
        <a:ext cx="10581029" cy="844089"/>
      </dsp:txXfrm>
    </dsp:sp>
    <dsp:sp modelId="{558058B9-214A-4D58-9876-ECB20FD79078}">
      <dsp:nvSpPr>
        <dsp:cNvPr id="0" name=""/>
        <dsp:cNvSpPr/>
      </dsp:nvSpPr>
      <dsp:spPr>
        <a:xfrm>
          <a:off x="0" y="1384472"/>
          <a:ext cx="10672355" cy="2744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49530" rIns="277368" bIns="49530" numCol="1" spcCol="1270" anchor="t" anchorCtr="0">
          <a:noAutofit/>
        </a:bodyPr>
        <a:lstStyle/>
        <a:p>
          <a:pPr marL="285750" lvl="1" indent="-285750" algn="l" defTabSz="1333500" rtl="0">
            <a:lnSpc>
              <a:spcPct val="90000"/>
            </a:lnSpc>
            <a:spcBef>
              <a:spcPct val="0"/>
            </a:spcBef>
            <a:spcAft>
              <a:spcPct val="20000"/>
            </a:spcAft>
            <a:buChar char="••"/>
          </a:pPr>
          <a:r>
            <a:rPr lang="en-US" sz="3000" b="0" i="0" kern="1200" dirty="0" smtClean="0">
              <a:hlinkClick xmlns:r="http://schemas.openxmlformats.org/officeDocument/2006/relationships" r:id="rId1"/>
            </a:rPr>
            <a:t>CCSS.MATH.CONTENT.HSS.MD.B.5</a:t>
          </a:r>
          <a:r>
            <a:rPr lang="en-US" sz="3000" b="0" i="0" kern="1200" dirty="0" smtClean="0"/>
            <a:t> (+) </a:t>
          </a:r>
          <a:r>
            <a:rPr lang="en-US" sz="3000" b="1" i="0" kern="1200" dirty="0" smtClean="0">
              <a:solidFill>
                <a:srgbClr val="7030A0"/>
              </a:solidFill>
            </a:rPr>
            <a:t>Weigh the possible outcomes of a decision</a:t>
          </a:r>
          <a:r>
            <a:rPr lang="en-US" sz="3000" b="0" i="0" kern="1200" dirty="0" smtClean="0"/>
            <a:t> by assigning probabilities to payoff values and </a:t>
          </a:r>
          <a:r>
            <a:rPr lang="en-US" sz="3000" b="1" i="0" kern="1200" dirty="0" smtClean="0">
              <a:solidFill>
                <a:srgbClr val="7030A0"/>
              </a:solidFill>
            </a:rPr>
            <a:t>finding expected values</a:t>
          </a:r>
          <a:r>
            <a:rPr lang="en-US" sz="3000" b="0" i="0" kern="1200" dirty="0" smtClean="0"/>
            <a:t>.</a:t>
          </a:r>
          <a:endParaRPr lang="en-US" sz="3000" kern="1200" dirty="0"/>
        </a:p>
        <a:p>
          <a:pPr marL="285750" lvl="1" indent="-285750" algn="l" defTabSz="1333500">
            <a:lnSpc>
              <a:spcPct val="90000"/>
            </a:lnSpc>
            <a:spcBef>
              <a:spcPct val="0"/>
            </a:spcBef>
            <a:spcAft>
              <a:spcPct val="20000"/>
            </a:spcAft>
            <a:buChar char="••"/>
          </a:pPr>
          <a:r>
            <a:rPr lang="en-US" sz="3000" b="0" i="0" kern="1200" dirty="0" smtClean="0">
              <a:hlinkClick xmlns:r="http://schemas.openxmlformats.org/officeDocument/2006/relationships" r:id="rId2"/>
            </a:rPr>
            <a:t>CCSS.MATH.CONTENT.HSS.MD.B.7</a:t>
          </a:r>
          <a:r>
            <a:rPr lang="en-US" sz="3000" b="0" i="0" kern="1200" dirty="0" smtClean="0"/>
            <a:t> (+) </a:t>
          </a:r>
          <a:r>
            <a:rPr lang="en-US" sz="3000" b="1" i="0" kern="1200" dirty="0" smtClean="0">
              <a:solidFill>
                <a:srgbClr val="7030A0"/>
              </a:solidFill>
            </a:rPr>
            <a:t>Analyze decisions and strategies using probability concepts</a:t>
          </a:r>
          <a:r>
            <a:rPr lang="en-US" sz="3000" b="0" i="0" kern="1200" dirty="0" smtClean="0"/>
            <a:t> (e.g., product testing, medical testing, pulling a hockey goalie at the end of a game).</a:t>
          </a:r>
          <a:endParaRPr lang="en-US" sz="3000" b="0" i="0" kern="1200" dirty="0"/>
        </a:p>
      </dsp:txBody>
      <dsp:txXfrm>
        <a:off x="0" y="1384472"/>
        <a:ext cx="10672355" cy="2744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88575-5228-420F-A4FF-DE39D2BB4EAD}">
      <dsp:nvSpPr>
        <dsp:cNvPr id="0" name=""/>
        <dsp:cNvSpPr/>
      </dsp:nvSpPr>
      <dsp:spPr>
        <a:xfrm>
          <a:off x="0" y="60378"/>
          <a:ext cx="10411097" cy="7915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0" kern="1200" smtClean="0"/>
            <a:t>Develop understanding of statistical variability.</a:t>
          </a:r>
          <a:endParaRPr lang="en-US" sz="3300" b="0" kern="1200"/>
        </a:p>
      </dsp:txBody>
      <dsp:txXfrm>
        <a:off x="38638" y="99016"/>
        <a:ext cx="10333821" cy="714229"/>
      </dsp:txXfrm>
    </dsp:sp>
    <dsp:sp modelId="{52EF13E0-38E3-42F4-B394-1C53E14BE809}">
      <dsp:nvSpPr>
        <dsp:cNvPr id="0" name=""/>
        <dsp:cNvSpPr/>
      </dsp:nvSpPr>
      <dsp:spPr>
        <a:xfrm>
          <a:off x="0" y="851883"/>
          <a:ext cx="10411097" cy="307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552"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smtClean="0">
              <a:hlinkClick xmlns:r="http://schemas.openxmlformats.org/officeDocument/2006/relationships" r:id="rId1"/>
            </a:rPr>
            <a:t>CCSS.MATH.CONTENT.6.SP.A.1</a:t>
          </a:r>
          <a:r>
            <a:rPr lang="en-US" sz="2600" kern="1200" dirty="0" smtClean="0"/>
            <a:t> </a:t>
          </a:r>
          <a:r>
            <a:rPr lang="en-US" sz="2600" b="1" kern="1200" dirty="0" smtClean="0">
              <a:solidFill>
                <a:srgbClr val="7030A0"/>
              </a:solidFill>
            </a:rPr>
            <a:t>Recognize a statistical question as one that anticipates variability</a:t>
          </a:r>
          <a:r>
            <a:rPr lang="en-US" sz="2600" kern="1200" dirty="0" smtClean="0"/>
            <a:t> in the data related to the question and accounts for it in the answers. </a:t>
          </a:r>
          <a:r>
            <a:rPr lang="en-US" sz="2600" i="1" kern="1200" dirty="0" smtClean="0"/>
            <a:t>For example, "How old am I?" is not a statistical question, but "How old are the students in my school?" is a statistical question because one anticipates variability in students' ages</a:t>
          </a:r>
          <a:r>
            <a:rPr lang="en-US" sz="2600" kern="1200" dirty="0" smtClean="0"/>
            <a:t>.</a:t>
          </a:r>
          <a:endParaRPr lang="en-US" sz="2600" kern="1200" dirty="0"/>
        </a:p>
        <a:p>
          <a:pPr marL="228600" lvl="1" indent="-228600" algn="l" defTabSz="1155700" rtl="0">
            <a:lnSpc>
              <a:spcPct val="90000"/>
            </a:lnSpc>
            <a:spcBef>
              <a:spcPct val="0"/>
            </a:spcBef>
            <a:spcAft>
              <a:spcPct val="20000"/>
            </a:spcAft>
            <a:buChar char="••"/>
          </a:pPr>
          <a:r>
            <a:rPr lang="en-US" sz="2600" kern="1200" dirty="0" smtClean="0">
              <a:hlinkClick xmlns:r="http://schemas.openxmlformats.org/officeDocument/2006/relationships" r:id="rId2"/>
            </a:rPr>
            <a:t>CCSS.MATH.CONTENT.6.SP.A.2</a:t>
          </a:r>
          <a:r>
            <a:rPr lang="en-US" sz="2600" kern="1200" dirty="0" smtClean="0"/>
            <a:t> Understand that </a:t>
          </a:r>
          <a:r>
            <a:rPr lang="en-US" sz="2600" b="1" kern="1200" dirty="0" smtClean="0">
              <a:solidFill>
                <a:srgbClr val="7030A0"/>
              </a:solidFill>
            </a:rPr>
            <a:t>a set of data </a:t>
          </a:r>
          <a:r>
            <a:rPr lang="en-US" sz="2600" kern="1200" dirty="0" smtClean="0"/>
            <a:t>collected to answer a statistical question has a distribution which can be </a:t>
          </a:r>
          <a:r>
            <a:rPr lang="en-US" sz="2600" b="1" kern="1200" dirty="0" smtClean="0">
              <a:solidFill>
                <a:srgbClr val="7030A0"/>
              </a:solidFill>
            </a:rPr>
            <a:t>described by its center, spread, and overall shape</a:t>
          </a:r>
          <a:r>
            <a:rPr lang="en-US" sz="2600" kern="1200" dirty="0" smtClean="0"/>
            <a:t>.</a:t>
          </a:r>
          <a:endParaRPr lang="en-US" sz="2600" kern="1200" dirty="0"/>
        </a:p>
      </dsp:txBody>
      <dsp:txXfrm>
        <a:off x="0" y="851883"/>
        <a:ext cx="10411097" cy="3073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08412-4664-44EB-A98A-B044DA4EE488}">
      <dsp:nvSpPr>
        <dsp:cNvPr id="0" name=""/>
        <dsp:cNvSpPr/>
      </dsp:nvSpPr>
      <dsp:spPr>
        <a:xfrm>
          <a:off x="0" y="45407"/>
          <a:ext cx="10421983" cy="9354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b="0" kern="1200" smtClean="0"/>
            <a:t>Summarize and describe distributions.</a:t>
          </a:r>
          <a:endParaRPr lang="en-US" sz="3900" b="0" kern="1200"/>
        </a:p>
      </dsp:txBody>
      <dsp:txXfrm>
        <a:off x="45663" y="91070"/>
        <a:ext cx="10330657" cy="844089"/>
      </dsp:txXfrm>
    </dsp:sp>
    <dsp:sp modelId="{C7A41285-174F-45E1-BD75-B750F8AEC79F}">
      <dsp:nvSpPr>
        <dsp:cNvPr id="0" name=""/>
        <dsp:cNvSpPr/>
      </dsp:nvSpPr>
      <dsp:spPr>
        <a:xfrm>
          <a:off x="0" y="980822"/>
          <a:ext cx="10421983"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898" tIns="49530" rIns="277368" bIns="49530" numCol="1" spcCol="1270" anchor="t" anchorCtr="0">
          <a:noAutofit/>
        </a:bodyPr>
        <a:lstStyle/>
        <a:p>
          <a:pPr marL="285750" lvl="1" indent="-285750" algn="l" defTabSz="1333500" rtl="0">
            <a:lnSpc>
              <a:spcPct val="90000"/>
            </a:lnSpc>
            <a:spcBef>
              <a:spcPct val="0"/>
            </a:spcBef>
            <a:spcAft>
              <a:spcPct val="20000"/>
            </a:spcAft>
            <a:buChar char="••"/>
          </a:pPr>
          <a:r>
            <a:rPr lang="en-US" sz="3000" kern="1200" dirty="0" smtClean="0">
              <a:hlinkClick xmlns:r="http://schemas.openxmlformats.org/officeDocument/2006/relationships" r:id="rId1"/>
            </a:rPr>
            <a:t>CCSS.MATH.CONTENT.6.SP.B.5</a:t>
          </a:r>
          <a:r>
            <a:rPr lang="en-US" sz="3000" kern="1200" dirty="0" smtClean="0"/>
            <a:t> Summarize numerical data sets in relation to their context, such as by:</a:t>
          </a:r>
          <a:endParaRPr lang="en-US" sz="3000" kern="1200" dirty="0"/>
        </a:p>
        <a:p>
          <a:pPr marL="571500" lvl="2" indent="-285750" algn="l" defTabSz="1333500" rtl="0">
            <a:lnSpc>
              <a:spcPct val="90000"/>
            </a:lnSpc>
            <a:spcBef>
              <a:spcPct val="0"/>
            </a:spcBef>
            <a:spcAft>
              <a:spcPct val="20000"/>
            </a:spcAft>
            <a:buChar char="••"/>
          </a:pPr>
          <a:r>
            <a:rPr lang="en-US" sz="3000" kern="1200" dirty="0" smtClean="0"/>
            <a:t>Giving quantitative measures of center (median and/or mean) and variability (interquartile range and/or mean absolute deviation), as well as </a:t>
          </a:r>
          <a:r>
            <a:rPr lang="en-US" sz="3000" b="1" kern="1200" dirty="0" smtClean="0">
              <a:solidFill>
                <a:srgbClr val="7030A0"/>
              </a:solidFill>
            </a:rPr>
            <a:t>describing any overall pattern and any striking deviations from the overall pattern with reference to the context</a:t>
          </a:r>
          <a:r>
            <a:rPr lang="en-US" sz="3000" kern="1200" dirty="0" smtClean="0"/>
            <a:t> in which the data were gathered.</a:t>
          </a:r>
          <a:endParaRPr lang="en-US" sz="3000" kern="1200" dirty="0"/>
        </a:p>
      </dsp:txBody>
      <dsp:txXfrm>
        <a:off x="0" y="980822"/>
        <a:ext cx="10421983" cy="3552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AC9C3-9390-4E40-8047-2C43E5B3BF81}">
      <dsp:nvSpPr>
        <dsp:cNvPr id="0" name=""/>
        <dsp:cNvSpPr/>
      </dsp:nvSpPr>
      <dsp:spPr>
        <a:xfrm>
          <a:off x="0" y="200680"/>
          <a:ext cx="10515601"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kern="1200" smtClean="0"/>
            <a:t>Use random sampling to draw inferences about a population.</a:t>
          </a:r>
          <a:endParaRPr lang="en-US" sz="2700" b="0" kern="1200"/>
        </a:p>
      </dsp:txBody>
      <dsp:txXfrm>
        <a:off x="31613" y="232293"/>
        <a:ext cx="10452375" cy="584369"/>
      </dsp:txXfrm>
    </dsp:sp>
    <dsp:sp modelId="{78F8B6C6-64AD-47BA-A9D0-FE51EF259B3D}">
      <dsp:nvSpPr>
        <dsp:cNvPr id="0" name=""/>
        <dsp:cNvSpPr/>
      </dsp:nvSpPr>
      <dsp:spPr>
        <a:xfrm>
          <a:off x="0" y="848275"/>
          <a:ext cx="10515601" cy="340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smtClean="0">
              <a:hlinkClick xmlns:r="http://schemas.openxmlformats.org/officeDocument/2006/relationships" r:id="rId1"/>
            </a:rPr>
            <a:t>CCSS.MATH.CONTENT.7.SP.A.1</a:t>
          </a:r>
          <a:r>
            <a:rPr lang="en-US" sz="2100" kern="1200" dirty="0" smtClean="0"/>
            <a:t> Understand that statistics can be used to gain information about a population by examining a sample of the population; generalizations about a population from a sample are valid only if the sample is representative of that population. </a:t>
          </a:r>
          <a:r>
            <a:rPr lang="en-US" sz="2100" b="1" kern="1200" dirty="0" smtClean="0">
              <a:solidFill>
                <a:srgbClr val="7030A0"/>
              </a:solidFill>
            </a:rPr>
            <a:t>Understand that random sampling tends to produce representative samples and support valid inferences</a:t>
          </a:r>
          <a:r>
            <a:rPr lang="en-US" sz="2100" kern="1200" dirty="0" smtClean="0"/>
            <a:t>.</a:t>
          </a:r>
          <a:endParaRPr lang="en-US" sz="2100" kern="1200" dirty="0"/>
        </a:p>
        <a:p>
          <a:pPr marL="228600" lvl="1" indent="-228600" algn="l" defTabSz="933450" rtl="0">
            <a:lnSpc>
              <a:spcPct val="90000"/>
            </a:lnSpc>
            <a:spcBef>
              <a:spcPct val="0"/>
            </a:spcBef>
            <a:spcAft>
              <a:spcPct val="20000"/>
            </a:spcAft>
            <a:buChar char="••"/>
          </a:pPr>
          <a:r>
            <a:rPr lang="en-US" sz="2100" kern="1200" dirty="0" smtClean="0">
              <a:hlinkClick xmlns:r="http://schemas.openxmlformats.org/officeDocument/2006/relationships" r:id="rId2"/>
            </a:rPr>
            <a:t>CCSS.MATH.CONTENT.7.SP.A.2</a:t>
          </a:r>
          <a:r>
            <a:rPr lang="en-US" sz="2100" kern="1200" dirty="0" smtClean="0"/>
            <a:t> </a:t>
          </a:r>
          <a:r>
            <a:rPr lang="en-US" sz="2100" b="1" kern="1200" dirty="0" smtClean="0">
              <a:solidFill>
                <a:srgbClr val="7030A0"/>
              </a:solidFill>
            </a:rPr>
            <a:t>Use data from a random sample to draw inferences</a:t>
          </a:r>
          <a:r>
            <a:rPr lang="en-US" sz="2100" kern="1200" dirty="0" smtClean="0"/>
            <a:t> about a population with an unknown characteristic of interest. </a:t>
          </a:r>
          <a:r>
            <a:rPr lang="en-US" sz="2100" b="1" kern="1200" dirty="0" smtClean="0">
              <a:solidFill>
                <a:srgbClr val="7030A0"/>
              </a:solidFill>
            </a:rPr>
            <a:t>Generate multiple samples (or simulated samples) of the same size to gauge the variation in estimates or predictions</a:t>
          </a:r>
          <a:r>
            <a:rPr lang="en-US" sz="2100" kern="1200" dirty="0" smtClean="0"/>
            <a:t>. </a:t>
          </a:r>
          <a:r>
            <a:rPr lang="en-US" sz="2100" i="1" kern="1200" dirty="0" smtClean="0"/>
            <a:t>For example, estimate the mean word length in a book by randomly sampling words from the book; predict the winner of a school election based on randomly sampled survey data. Gauge how far off the estimate or prediction might be</a:t>
          </a:r>
          <a:r>
            <a:rPr lang="en-US" sz="2100" kern="1200" dirty="0" smtClean="0"/>
            <a:t>.</a:t>
          </a:r>
          <a:endParaRPr lang="en-US" sz="2100" kern="1200" dirty="0"/>
        </a:p>
      </dsp:txBody>
      <dsp:txXfrm>
        <a:off x="0" y="848275"/>
        <a:ext cx="10515601" cy="3409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62E3E-03FE-45B0-8E2E-6A0CFE167B1D}">
      <dsp:nvSpPr>
        <dsp:cNvPr id="0" name=""/>
        <dsp:cNvSpPr/>
      </dsp:nvSpPr>
      <dsp:spPr>
        <a:xfrm>
          <a:off x="0" y="15305"/>
          <a:ext cx="10672355"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smtClean="0"/>
            <a:t>Draw informal comparative inferences about two populations.</a:t>
          </a:r>
          <a:endParaRPr lang="en-US" sz="2800" b="0" kern="1200"/>
        </a:p>
      </dsp:txBody>
      <dsp:txXfrm>
        <a:off x="32784" y="48089"/>
        <a:ext cx="10606787" cy="606012"/>
      </dsp:txXfrm>
    </dsp:sp>
    <dsp:sp modelId="{DBE5029D-AF41-482D-A6CB-CB7309282C46}">
      <dsp:nvSpPr>
        <dsp:cNvPr id="0" name=""/>
        <dsp:cNvSpPr/>
      </dsp:nvSpPr>
      <dsp:spPr>
        <a:xfrm>
          <a:off x="0" y="686885"/>
          <a:ext cx="10672355"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hlinkClick xmlns:r="http://schemas.openxmlformats.org/officeDocument/2006/relationships" r:id="rId1"/>
            </a:rPr>
            <a:t>CCSS.MATH.CONTENT.7.SP.B.3</a:t>
          </a:r>
          <a:r>
            <a:rPr lang="en-US" sz="2200" kern="1200" dirty="0" smtClean="0"/>
            <a:t> Informally </a:t>
          </a:r>
          <a:r>
            <a:rPr lang="en-US" sz="2200" b="1" kern="1200" dirty="0" smtClean="0">
              <a:solidFill>
                <a:srgbClr val="7030A0"/>
              </a:solidFill>
            </a:rPr>
            <a:t>assess the degree of visual overlap of two </a:t>
          </a:r>
          <a:r>
            <a:rPr lang="en-US" sz="2200" kern="1200" dirty="0" smtClean="0"/>
            <a:t>numerical data </a:t>
          </a:r>
          <a:r>
            <a:rPr lang="en-US" sz="2200" b="1" kern="1200" dirty="0" smtClean="0">
              <a:solidFill>
                <a:srgbClr val="7030A0"/>
              </a:solidFill>
            </a:rPr>
            <a:t>distributions</a:t>
          </a:r>
          <a:r>
            <a:rPr lang="en-US" sz="2200" kern="1200" dirty="0" smtClean="0"/>
            <a:t> with similar </a:t>
          </a:r>
          <a:r>
            <a:rPr lang="en-US" sz="2200" kern="1200" dirty="0" err="1" smtClean="0"/>
            <a:t>variabilities</a:t>
          </a:r>
          <a:r>
            <a:rPr lang="en-US" sz="2200" kern="1200" dirty="0" smtClean="0"/>
            <a:t>, </a:t>
          </a:r>
          <a:r>
            <a:rPr lang="en-US" sz="2200" b="1" kern="1200" dirty="0" smtClean="0">
              <a:solidFill>
                <a:srgbClr val="7030A0"/>
              </a:solidFill>
            </a:rPr>
            <a:t>measuring the difference between the centers by expressing it as a multiple of a measure of variability</a:t>
          </a:r>
          <a:r>
            <a:rPr lang="en-US" sz="2200" kern="1200" dirty="0" smtClean="0"/>
            <a:t>. </a:t>
          </a:r>
          <a:r>
            <a:rPr lang="en-US" sz="2200" i="1" kern="1200" dirty="0" smtClean="0"/>
            <a:t>For example, the mean height of players on the basketball team is 10 cm greater than the mean height of players on the soccer team, about twice the variability (mean absolute deviation) on either team; on a dot plot, the separation between the two distributions of heights is noticeable</a:t>
          </a:r>
          <a:r>
            <a:rPr lang="en-US" sz="2200" kern="1200" dirty="0" smtClean="0"/>
            <a:t>.</a:t>
          </a:r>
          <a:endParaRPr lang="en-US" sz="2200" kern="1200" dirty="0"/>
        </a:p>
        <a:p>
          <a:pPr marL="228600" lvl="1" indent="-228600" algn="l" defTabSz="977900" rtl="0">
            <a:lnSpc>
              <a:spcPct val="90000"/>
            </a:lnSpc>
            <a:spcBef>
              <a:spcPct val="0"/>
            </a:spcBef>
            <a:spcAft>
              <a:spcPct val="20000"/>
            </a:spcAft>
            <a:buChar char="••"/>
          </a:pPr>
          <a:r>
            <a:rPr lang="en-US" sz="2200" kern="1200" dirty="0" smtClean="0">
              <a:hlinkClick xmlns:r="http://schemas.openxmlformats.org/officeDocument/2006/relationships" r:id="rId2"/>
            </a:rPr>
            <a:t>CCSS.MATH.CONTENT.7.SP.B.4</a:t>
          </a:r>
          <a:r>
            <a:rPr lang="en-US" sz="2200" kern="1200" dirty="0" smtClean="0"/>
            <a:t> </a:t>
          </a:r>
          <a:r>
            <a:rPr lang="en-US" sz="2200" b="1" kern="1200" dirty="0" smtClean="0">
              <a:solidFill>
                <a:srgbClr val="7030A0"/>
              </a:solidFill>
            </a:rPr>
            <a:t>Use measures of center and measures of variability for numerical data from random samples to draw informal comparative inferences about two populations</a:t>
          </a:r>
          <a:r>
            <a:rPr lang="en-US" sz="2200" kern="1200" dirty="0" smtClean="0"/>
            <a:t>. </a:t>
          </a:r>
          <a:r>
            <a:rPr lang="en-US" sz="2200" i="1" kern="1200" dirty="0" smtClean="0"/>
            <a:t>For example, decide whether the words in a chapter of a seventh-grade science book are generally longer than the words in a chapter of a fourth-grade science book</a:t>
          </a:r>
          <a:r>
            <a:rPr lang="en-US" sz="2200" kern="1200" dirty="0" smtClean="0"/>
            <a:t>.</a:t>
          </a:r>
          <a:endParaRPr lang="en-US" sz="2200" kern="1200" dirty="0"/>
        </a:p>
      </dsp:txBody>
      <dsp:txXfrm>
        <a:off x="0" y="686885"/>
        <a:ext cx="10672355" cy="3825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56510-0CC1-4340-AF6C-CD1E8D90906C}">
      <dsp:nvSpPr>
        <dsp:cNvPr id="0" name=""/>
        <dsp:cNvSpPr/>
      </dsp:nvSpPr>
      <dsp:spPr>
        <a:xfrm>
          <a:off x="0" y="63712"/>
          <a:ext cx="10620104" cy="1591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0" kern="1200" smtClean="0"/>
            <a:t>Investigate chance processes and develop, use, and evaluate probability models.</a:t>
          </a:r>
          <a:endParaRPr lang="en-US" sz="4000" b="0" kern="1200"/>
        </a:p>
      </dsp:txBody>
      <dsp:txXfrm>
        <a:off x="77676" y="141388"/>
        <a:ext cx="10464752" cy="1435848"/>
      </dsp:txXfrm>
    </dsp:sp>
    <dsp:sp modelId="{342D417E-82CE-45F7-9C2B-4553EB3D7C04}">
      <dsp:nvSpPr>
        <dsp:cNvPr id="0" name=""/>
        <dsp:cNvSpPr/>
      </dsp:nvSpPr>
      <dsp:spPr>
        <a:xfrm>
          <a:off x="0" y="1654912"/>
          <a:ext cx="10620104" cy="2661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188" tIns="50800" rIns="284480" bIns="50800" numCol="1" spcCol="1270" anchor="t" anchorCtr="0">
          <a:noAutofit/>
        </a:bodyPr>
        <a:lstStyle/>
        <a:p>
          <a:pPr marL="285750" lvl="1" indent="-285750" algn="l" defTabSz="1377950" rtl="0">
            <a:lnSpc>
              <a:spcPct val="90000"/>
            </a:lnSpc>
            <a:spcBef>
              <a:spcPct val="0"/>
            </a:spcBef>
            <a:spcAft>
              <a:spcPct val="20000"/>
            </a:spcAft>
            <a:buChar char="••"/>
          </a:pPr>
          <a:r>
            <a:rPr lang="en-US" sz="3100" kern="1200" dirty="0" smtClean="0">
              <a:hlinkClick xmlns:r="http://schemas.openxmlformats.org/officeDocument/2006/relationships" r:id="rId1"/>
            </a:rPr>
            <a:t>CCSS.MATH.CONTENT.7.SP.C.7</a:t>
          </a:r>
          <a:r>
            <a:rPr lang="en-US" sz="3100" kern="1200" dirty="0" smtClean="0"/>
            <a:t> Develop a probability model and use it to find probabilities of events. </a:t>
          </a:r>
          <a:r>
            <a:rPr lang="en-US" sz="3100" b="1" kern="1200" dirty="0" smtClean="0">
              <a:solidFill>
                <a:srgbClr val="7030A0"/>
              </a:solidFill>
            </a:rPr>
            <a:t>Compare probabilities from a model to observed frequencies</a:t>
          </a:r>
          <a:r>
            <a:rPr lang="en-US" sz="3100" kern="1200" dirty="0" smtClean="0"/>
            <a:t>; if the agreement is not good, explain possible sources of the discrepancy.</a:t>
          </a:r>
          <a:endParaRPr lang="en-US" sz="3100" kern="1200" dirty="0"/>
        </a:p>
      </dsp:txBody>
      <dsp:txXfrm>
        <a:off x="0" y="1654912"/>
        <a:ext cx="10620104" cy="26612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597B3-FE65-4785-8380-39ED63A36A70}">
      <dsp:nvSpPr>
        <dsp:cNvPr id="0" name=""/>
        <dsp:cNvSpPr/>
      </dsp:nvSpPr>
      <dsp:spPr>
        <a:xfrm>
          <a:off x="0" y="28855"/>
          <a:ext cx="10672355" cy="1829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en-US" sz="4600" b="0" kern="1200" smtClean="0"/>
            <a:t>Investigate chance processes and develop, use, and evaluate probability models.</a:t>
          </a:r>
          <a:endParaRPr lang="en-US" sz="4600" b="0" kern="1200"/>
        </a:p>
      </dsp:txBody>
      <dsp:txXfrm>
        <a:off x="89327" y="118182"/>
        <a:ext cx="10493701" cy="1651226"/>
      </dsp:txXfrm>
    </dsp:sp>
    <dsp:sp modelId="{6941F706-7C24-4460-A6CA-C5566B6DEB3B}">
      <dsp:nvSpPr>
        <dsp:cNvPr id="0" name=""/>
        <dsp:cNvSpPr/>
      </dsp:nvSpPr>
      <dsp:spPr>
        <a:xfrm>
          <a:off x="0" y="1858735"/>
          <a:ext cx="10672355" cy="248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smtClean="0">
              <a:hlinkClick xmlns:r="http://schemas.openxmlformats.org/officeDocument/2006/relationships" r:id="rId1"/>
            </a:rPr>
            <a:t>CCSS.MATH.CONTENT.7.SP.C.8</a:t>
          </a:r>
          <a:r>
            <a:rPr lang="en-US" sz="2200" kern="1200" dirty="0" smtClean="0"/>
            <a:t> </a:t>
          </a:r>
          <a:r>
            <a:rPr lang="en-US" sz="2200" b="1" kern="1200" dirty="0" smtClean="0">
              <a:solidFill>
                <a:srgbClr val="7030A0"/>
              </a:solidFill>
            </a:rPr>
            <a:t>Find probabilities of compound events using</a:t>
          </a:r>
          <a:r>
            <a:rPr lang="en-US" sz="2200" b="1" kern="1200" dirty="0" smtClean="0">
              <a:solidFill>
                <a:schemeClr val="accent4"/>
              </a:solidFill>
            </a:rPr>
            <a:t> </a:t>
          </a:r>
          <a:r>
            <a:rPr lang="en-US" sz="2200" kern="1200" dirty="0" smtClean="0"/>
            <a:t>organized lists, tables, tree diagrams, and </a:t>
          </a:r>
          <a:r>
            <a:rPr lang="en-US" sz="2200" b="1" kern="1200" dirty="0" smtClean="0">
              <a:solidFill>
                <a:srgbClr val="7030A0"/>
              </a:solidFill>
            </a:rPr>
            <a:t>simulation</a:t>
          </a:r>
          <a:r>
            <a:rPr lang="en-US" sz="2200" kern="1200" dirty="0" smtClean="0"/>
            <a:t>.</a:t>
          </a:r>
          <a:endParaRPr lang="en-US" sz="2200" kern="1200" dirty="0"/>
        </a:p>
        <a:p>
          <a:pPr marL="457200" lvl="2" indent="-228600" algn="l" defTabSz="889000" rtl="0">
            <a:lnSpc>
              <a:spcPct val="90000"/>
            </a:lnSpc>
            <a:spcBef>
              <a:spcPct val="0"/>
            </a:spcBef>
            <a:spcAft>
              <a:spcPct val="20000"/>
            </a:spcAft>
            <a:buChar char="••"/>
          </a:pPr>
          <a:r>
            <a:rPr lang="en-US" sz="2000" b="1" kern="1200" dirty="0" smtClean="0">
              <a:solidFill>
                <a:srgbClr val="7030A0"/>
              </a:solidFill>
            </a:rPr>
            <a:t>Design and use a simulation to generate frequencies for compound events</a:t>
          </a:r>
          <a:r>
            <a:rPr lang="en-US" sz="2000" kern="1200" dirty="0" smtClean="0"/>
            <a:t>. </a:t>
          </a:r>
          <a:r>
            <a:rPr lang="en-US" sz="2000" i="1" kern="1200" dirty="0" smtClean="0"/>
            <a:t>For example, use random digits as a simulation tool to approximate the answer to the question: If 40% of donors have type A blood, what is the probability that it will take at least 4 donors to find one with type A blood?</a:t>
          </a:r>
          <a:endParaRPr lang="en-US" sz="2000" kern="1200" dirty="0"/>
        </a:p>
      </dsp:txBody>
      <dsp:txXfrm>
        <a:off x="0" y="1858735"/>
        <a:ext cx="10672355" cy="24875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7478E-B715-4C1B-803E-160BADC8F266}">
      <dsp:nvSpPr>
        <dsp:cNvPr id="0" name=""/>
        <dsp:cNvSpPr/>
      </dsp:nvSpPr>
      <dsp:spPr>
        <a:xfrm>
          <a:off x="0" y="107358"/>
          <a:ext cx="10672355" cy="15514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b="0" kern="1200" dirty="0" smtClean="0"/>
            <a:t>Investigate patterns of association in bivariate data.</a:t>
          </a:r>
          <a:endParaRPr lang="en-US" sz="3900" b="0" kern="1200" dirty="0"/>
        </a:p>
      </dsp:txBody>
      <dsp:txXfrm>
        <a:off x="75734" y="183092"/>
        <a:ext cx="10520887" cy="1399952"/>
      </dsp:txXfrm>
    </dsp:sp>
    <dsp:sp modelId="{42311474-090B-4592-933F-620D9B34F799}">
      <dsp:nvSpPr>
        <dsp:cNvPr id="0" name=""/>
        <dsp:cNvSpPr/>
      </dsp:nvSpPr>
      <dsp:spPr>
        <a:xfrm>
          <a:off x="0" y="1658778"/>
          <a:ext cx="10672355"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847" tIns="49530" rIns="277368" bIns="49530" numCol="1" spcCol="1270" anchor="t" anchorCtr="0">
          <a:noAutofit/>
        </a:bodyPr>
        <a:lstStyle/>
        <a:p>
          <a:pPr marL="285750" lvl="1" indent="-285750" algn="l" defTabSz="1333500" rtl="0">
            <a:lnSpc>
              <a:spcPct val="90000"/>
            </a:lnSpc>
            <a:spcBef>
              <a:spcPct val="0"/>
            </a:spcBef>
            <a:spcAft>
              <a:spcPct val="20000"/>
            </a:spcAft>
            <a:buChar char="••"/>
          </a:pPr>
          <a:r>
            <a:rPr lang="en-US" sz="3000" kern="1200" dirty="0" smtClean="0">
              <a:hlinkClick xmlns:r="http://schemas.openxmlformats.org/officeDocument/2006/relationships" r:id="rId1"/>
            </a:rPr>
            <a:t>CCSS.MATH.CONTENT.8.SP.A.2</a:t>
          </a:r>
          <a:r>
            <a:rPr lang="en-US" sz="3000" kern="1200" dirty="0" smtClean="0"/>
            <a:t> Know that straight lines are widely used to model relationships between two quantitative variables. For scatter plots that suggest a linear association, </a:t>
          </a:r>
          <a:r>
            <a:rPr lang="en-US" sz="3000" b="1" kern="1200" dirty="0" smtClean="0">
              <a:solidFill>
                <a:srgbClr val="7030A0"/>
              </a:solidFill>
            </a:rPr>
            <a:t>informally fit a straight line</a:t>
          </a:r>
          <a:r>
            <a:rPr lang="en-US" sz="3000" kern="1200" dirty="0" smtClean="0"/>
            <a:t>, and </a:t>
          </a:r>
          <a:r>
            <a:rPr lang="en-US" sz="3000" b="1" kern="1200" dirty="0" smtClean="0">
              <a:solidFill>
                <a:srgbClr val="7030A0"/>
              </a:solidFill>
            </a:rPr>
            <a:t>informally assess the model fit by judging the closeness of the data points to the line</a:t>
          </a:r>
          <a:r>
            <a:rPr lang="en-US" sz="3000" kern="1200" dirty="0" smtClean="0"/>
            <a:t>.</a:t>
          </a:r>
          <a:endParaRPr lang="en-US" sz="3000" kern="1200" dirty="0"/>
        </a:p>
      </dsp:txBody>
      <dsp:txXfrm>
        <a:off x="0" y="1658778"/>
        <a:ext cx="10672355" cy="22200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10/8/2014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10/8/2014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ED491D0-8E1B-49C7-849B-A28568D94497}" type="slidenum">
              <a:rPr lang="en-US" smtClean="0"/>
              <a:t>6</a:t>
            </a:fld>
            <a:endParaRPr lang="en-US"/>
          </a:p>
        </p:txBody>
      </p:sp>
    </p:spTree>
    <p:extLst>
      <p:ext uri="{BB962C8B-B14F-4D97-AF65-F5344CB8AC3E}">
        <p14:creationId xmlns:p14="http://schemas.microsoft.com/office/powerpoint/2010/main" val="222119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D491D0-8E1B-49C7-849B-A28568D94497}" type="slidenum">
              <a:rPr lang="en-US" smtClean="0"/>
              <a:t>18</a:t>
            </a:fld>
            <a:endParaRPr lang="en-US"/>
          </a:p>
        </p:txBody>
      </p:sp>
    </p:spTree>
    <p:extLst>
      <p:ext uri="{BB962C8B-B14F-4D97-AF65-F5344CB8AC3E}">
        <p14:creationId xmlns:p14="http://schemas.microsoft.com/office/powerpoint/2010/main" val="378384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D491D0-8E1B-49C7-849B-A28568D94497}" type="slidenum">
              <a:rPr lang="en-US" smtClean="0"/>
              <a:t>19</a:t>
            </a:fld>
            <a:endParaRPr lang="en-US"/>
          </a:p>
        </p:txBody>
      </p:sp>
    </p:spTree>
    <p:extLst>
      <p:ext uri="{BB962C8B-B14F-4D97-AF65-F5344CB8AC3E}">
        <p14:creationId xmlns:p14="http://schemas.microsoft.com/office/powerpoint/2010/main" val="154081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20</a:t>
            </a:fld>
            <a:endParaRPr lang="en-US"/>
          </a:p>
        </p:txBody>
      </p:sp>
    </p:spTree>
    <p:extLst>
      <p:ext uri="{BB962C8B-B14F-4D97-AF65-F5344CB8AC3E}">
        <p14:creationId xmlns:p14="http://schemas.microsoft.com/office/powerpoint/2010/main" val="314761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21</a:t>
            </a:fld>
            <a:endParaRPr lang="en-US"/>
          </a:p>
        </p:txBody>
      </p:sp>
    </p:spTree>
    <p:extLst>
      <p:ext uri="{BB962C8B-B14F-4D97-AF65-F5344CB8AC3E}">
        <p14:creationId xmlns:p14="http://schemas.microsoft.com/office/powerpoint/2010/main" val="1240125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22</a:t>
            </a:fld>
            <a:endParaRPr lang="en-US"/>
          </a:p>
        </p:txBody>
      </p:sp>
    </p:spTree>
    <p:extLst>
      <p:ext uri="{BB962C8B-B14F-4D97-AF65-F5344CB8AC3E}">
        <p14:creationId xmlns:p14="http://schemas.microsoft.com/office/powerpoint/2010/main" val="290163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23</a:t>
            </a:fld>
            <a:endParaRPr lang="en-US"/>
          </a:p>
        </p:txBody>
      </p:sp>
    </p:spTree>
    <p:extLst>
      <p:ext uri="{BB962C8B-B14F-4D97-AF65-F5344CB8AC3E}">
        <p14:creationId xmlns:p14="http://schemas.microsoft.com/office/powerpoint/2010/main" val="2662598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24</a:t>
            </a:fld>
            <a:endParaRPr lang="en-US"/>
          </a:p>
        </p:txBody>
      </p:sp>
    </p:spTree>
    <p:extLst>
      <p:ext uri="{BB962C8B-B14F-4D97-AF65-F5344CB8AC3E}">
        <p14:creationId xmlns:p14="http://schemas.microsoft.com/office/powerpoint/2010/main" val="171279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25</a:t>
            </a:fld>
            <a:endParaRPr lang="en-US"/>
          </a:p>
        </p:txBody>
      </p:sp>
    </p:spTree>
    <p:extLst>
      <p:ext uri="{BB962C8B-B14F-4D97-AF65-F5344CB8AC3E}">
        <p14:creationId xmlns:p14="http://schemas.microsoft.com/office/powerpoint/2010/main" val="416984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26</a:t>
            </a:fld>
            <a:endParaRPr lang="en-US"/>
          </a:p>
        </p:txBody>
      </p:sp>
    </p:spTree>
    <p:extLst>
      <p:ext uri="{BB962C8B-B14F-4D97-AF65-F5344CB8AC3E}">
        <p14:creationId xmlns:p14="http://schemas.microsoft.com/office/powerpoint/2010/main" val="2718806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27</a:t>
            </a:fld>
            <a:endParaRPr lang="en-US"/>
          </a:p>
        </p:txBody>
      </p:sp>
    </p:spTree>
    <p:extLst>
      <p:ext uri="{BB962C8B-B14F-4D97-AF65-F5344CB8AC3E}">
        <p14:creationId xmlns:p14="http://schemas.microsoft.com/office/powerpoint/2010/main" val="244606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ED491D0-8E1B-49C7-849B-A28568D94497}" type="slidenum">
              <a:rPr lang="en-US" smtClean="0"/>
              <a:t>7</a:t>
            </a:fld>
            <a:endParaRPr lang="en-US"/>
          </a:p>
        </p:txBody>
      </p:sp>
    </p:spTree>
    <p:extLst>
      <p:ext uri="{BB962C8B-B14F-4D97-AF65-F5344CB8AC3E}">
        <p14:creationId xmlns:p14="http://schemas.microsoft.com/office/powerpoint/2010/main" val="1178531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28</a:t>
            </a:fld>
            <a:endParaRPr lang="en-US"/>
          </a:p>
        </p:txBody>
      </p:sp>
    </p:spTree>
    <p:extLst>
      <p:ext uri="{BB962C8B-B14F-4D97-AF65-F5344CB8AC3E}">
        <p14:creationId xmlns:p14="http://schemas.microsoft.com/office/powerpoint/2010/main" val="303194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29</a:t>
            </a:fld>
            <a:endParaRPr lang="en-US"/>
          </a:p>
        </p:txBody>
      </p:sp>
    </p:spTree>
    <p:extLst>
      <p:ext uri="{BB962C8B-B14F-4D97-AF65-F5344CB8AC3E}">
        <p14:creationId xmlns:p14="http://schemas.microsoft.com/office/powerpoint/2010/main" val="52238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30</a:t>
            </a:fld>
            <a:endParaRPr lang="en-US"/>
          </a:p>
        </p:txBody>
      </p:sp>
    </p:spTree>
    <p:extLst>
      <p:ext uri="{BB962C8B-B14F-4D97-AF65-F5344CB8AC3E}">
        <p14:creationId xmlns:p14="http://schemas.microsoft.com/office/powerpoint/2010/main" val="1634430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31</a:t>
            </a:fld>
            <a:endParaRPr lang="en-US"/>
          </a:p>
        </p:txBody>
      </p:sp>
    </p:spTree>
    <p:extLst>
      <p:ext uri="{BB962C8B-B14F-4D97-AF65-F5344CB8AC3E}">
        <p14:creationId xmlns:p14="http://schemas.microsoft.com/office/powerpoint/2010/main" val="996282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34</a:t>
            </a:fld>
            <a:endParaRPr lang="en-US"/>
          </a:p>
        </p:txBody>
      </p:sp>
    </p:spTree>
    <p:extLst>
      <p:ext uri="{BB962C8B-B14F-4D97-AF65-F5344CB8AC3E}">
        <p14:creationId xmlns:p14="http://schemas.microsoft.com/office/powerpoint/2010/main" val="1290172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35</a:t>
            </a:fld>
            <a:endParaRPr lang="en-US"/>
          </a:p>
        </p:txBody>
      </p:sp>
    </p:spTree>
    <p:extLst>
      <p:ext uri="{BB962C8B-B14F-4D97-AF65-F5344CB8AC3E}">
        <p14:creationId xmlns:p14="http://schemas.microsoft.com/office/powerpoint/2010/main" val="1541577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36</a:t>
            </a:fld>
            <a:endParaRPr lang="en-US"/>
          </a:p>
        </p:txBody>
      </p:sp>
    </p:spTree>
    <p:extLst>
      <p:ext uri="{BB962C8B-B14F-4D97-AF65-F5344CB8AC3E}">
        <p14:creationId xmlns:p14="http://schemas.microsoft.com/office/powerpoint/2010/main" val="3247583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37</a:t>
            </a:fld>
            <a:endParaRPr lang="en-US"/>
          </a:p>
        </p:txBody>
      </p:sp>
    </p:spTree>
    <p:extLst>
      <p:ext uri="{BB962C8B-B14F-4D97-AF65-F5344CB8AC3E}">
        <p14:creationId xmlns:p14="http://schemas.microsoft.com/office/powerpoint/2010/main" val="2857316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42</a:t>
            </a:fld>
            <a:endParaRPr lang="en-US"/>
          </a:p>
        </p:txBody>
      </p:sp>
    </p:spTree>
    <p:extLst>
      <p:ext uri="{BB962C8B-B14F-4D97-AF65-F5344CB8AC3E}">
        <p14:creationId xmlns:p14="http://schemas.microsoft.com/office/powerpoint/2010/main" val="1721080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43</a:t>
            </a:fld>
            <a:endParaRPr lang="en-US"/>
          </a:p>
        </p:txBody>
      </p:sp>
    </p:spTree>
    <p:extLst>
      <p:ext uri="{BB962C8B-B14F-4D97-AF65-F5344CB8AC3E}">
        <p14:creationId xmlns:p14="http://schemas.microsoft.com/office/powerpoint/2010/main" val="87182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DED491D0-8E1B-49C7-849B-A28568D94497}" type="slidenum">
              <a:rPr lang="en-US" smtClean="0"/>
              <a:t>11</a:t>
            </a:fld>
            <a:endParaRPr lang="en-US"/>
          </a:p>
        </p:txBody>
      </p:sp>
    </p:spTree>
    <p:extLst>
      <p:ext uri="{BB962C8B-B14F-4D97-AF65-F5344CB8AC3E}">
        <p14:creationId xmlns:p14="http://schemas.microsoft.com/office/powerpoint/2010/main" val="1031745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44</a:t>
            </a:fld>
            <a:endParaRPr lang="en-US"/>
          </a:p>
        </p:txBody>
      </p:sp>
    </p:spTree>
    <p:extLst>
      <p:ext uri="{BB962C8B-B14F-4D97-AF65-F5344CB8AC3E}">
        <p14:creationId xmlns:p14="http://schemas.microsoft.com/office/powerpoint/2010/main" val="164905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45</a:t>
            </a:fld>
            <a:endParaRPr lang="en-US"/>
          </a:p>
        </p:txBody>
      </p:sp>
    </p:spTree>
    <p:extLst>
      <p:ext uri="{BB962C8B-B14F-4D97-AF65-F5344CB8AC3E}">
        <p14:creationId xmlns:p14="http://schemas.microsoft.com/office/powerpoint/2010/main" val="648752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D491D0-8E1B-49C7-849B-A28568D94497}" type="slidenum">
              <a:rPr lang="en-US" smtClean="0"/>
              <a:t>46</a:t>
            </a:fld>
            <a:endParaRPr lang="en-US"/>
          </a:p>
        </p:txBody>
      </p:sp>
    </p:spTree>
    <p:extLst>
      <p:ext uri="{BB962C8B-B14F-4D97-AF65-F5344CB8AC3E}">
        <p14:creationId xmlns:p14="http://schemas.microsoft.com/office/powerpoint/2010/main" val="2422509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D491D0-8E1B-49C7-849B-A28568D94497}" type="slidenum">
              <a:rPr lang="en-US" smtClean="0"/>
              <a:t>47</a:t>
            </a:fld>
            <a:endParaRPr lang="en-US"/>
          </a:p>
        </p:txBody>
      </p:sp>
    </p:spTree>
    <p:extLst>
      <p:ext uri="{BB962C8B-B14F-4D97-AF65-F5344CB8AC3E}">
        <p14:creationId xmlns:p14="http://schemas.microsoft.com/office/powerpoint/2010/main" val="4221034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D491D0-8E1B-49C7-849B-A28568D94497}" type="slidenum">
              <a:rPr lang="en-US" smtClean="0"/>
              <a:t>48</a:t>
            </a:fld>
            <a:endParaRPr lang="en-US"/>
          </a:p>
        </p:txBody>
      </p:sp>
    </p:spTree>
    <p:extLst>
      <p:ext uri="{BB962C8B-B14F-4D97-AF65-F5344CB8AC3E}">
        <p14:creationId xmlns:p14="http://schemas.microsoft.com/office/powerpoint/2010/main" val="135150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D491D0-8E1B-49C7-849B-A28568D94497}" type="slidenum">
              <a:rPr lang="en-US" smtClean="0"/>
              <a:t>49</a:t>
            </a:fld>
            <a:endParaRPr lang="en-US"/>
          </a:p>
        </p:txBody>
      </p:sp>
    </p:spTree>
    <p:extLst>
      <p:ext uri="{BB962C8B-B14F-4D97-AF65-F5344CB8AC3E}">
        <p14:creationId xmlns:p14="http://schemas.microsoft.com/office/powerpoint/2010/main" val="3288483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50</a:t>
            </a:fld>
            <a:endParaRPr lang="en-US"/>
          </a:p>
        </p:txBody>
      </p:sp>
    </p:spTree>
    <p:extLst>
      <p:ext uri="{BB962C8B-B14F-4D97-AF65-F5344CB8AC3E}">
        <p14:creationId xmlns:p14="http://schemas.microsoft.com/office/powerpoint/2010/main" val="4078040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51</a:t>
            </a:fld>
            <a:endParaRPr lang="en-US"/>
          </a:p>
        </p:txBody>
      </p:sp>
    </p:spTree>
    <p:extLst>
      <p:ext uri="{BB962C8B-B14F-4D97-AF65-F5344CB8AC3E}">
        <p14:creationId xmlns:p14="http://schemas.microsoft.com/office/powerpoint/2010/main" val="3620555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52</a:t>
            </a:fld>
            <a:endParaRPr lang="en-US"/>
          </a:p>
        </p:txBody>
      </p:sp>
    </p:spTree>
    <p:extLst>
      <p:ext uri="{BB962C8B-B14F-4D97-AF65-F5344CB8AC3E}">
        <p14:creationId xmlns:p14="http://schemas.microsoft.com/office/powerpoint/2010/main" val="1383819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ED491D0-8E1B-49C7-849B-A28568D94497}" type="slidenum">
              <a:rPr lang="en-US" smtClean="0"/>
              <a:t>53</a:t>
            </a:fld>
            <a:endParaRPr lang="en-US"/>
          </a:p>
        </p:txBody>
      </p:sp>
    </p:spTree>
    <p:extLst>
      <p:ext uri="{BB962C8B-B14F-4D97-AF65-F5344CB8AC3E}">
        <p14:creationId xmlns:p14="http://schemas.microsoft.com/office/powerpoint/2010/main" val="51100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D491D0-8E1B-49C7-849B-A28568D94497}" type="slidenum">
              <a:rPr lang="en-US" smtClean="0"/>
              <a:t>12</a:t>
            </a:fld>
            <a:endParaRPr lang="en-US"/>
          </a:p>
        </p:txBody>
      </p:sp>
    </p:spTree>
    <p:extLst>
      <p:ext uri="{BB962C8B-B14F-4D97-AF65-F5344CB8AC3E}">
        <p14:creationId xmlns:p14="http://schemas.microsoft.com/office/powerpoint/2010/main" val="2120262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54</a:t>
            </a:fld>
            <a:endParaRPr lang="en-US"/>
          </a:p>
        </p:txBody>
      </p:sp>
    </p:spTree>
    <p:extLst>
      <p:ext uri="{BB962C8B-B14F-4D97-AF65-F5344CB8AC3E}">
        <p14:creationId xmlns:p14="http://schemas.microsoft.com/office/powerpoint/2010/main" val="1019565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55</a:t>
            </a:fld>
            <a:endParaRPr lang="en-US"/>
          </a:p>
        </p:txBody>
      </p:sp>
    </p:spTree>
    <p:extLst>
      <p:ext uri="{BB962C8B-B14F-4D97-AF65-F5344CB8AC3E}">
        <p14:creationId xmlns:p14="http://schemas.microsoft.com/office/powerpoint/2010/main" val="957233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56</a:t>
            </a:fld>
            <a:endParaRPr lang="en-US"/>
          </a:p>
        </p:txBody>
      </p:sp>
    </p:spTree>
    <p:extLst>
      <p:ext uri="{BB962C8B-B14F-4D97-AF65-F5344CB8AC3E}">
        <p14:creationId xmlns:p14="http://schemas.microsoft.com/office/powerpoint/2010/main" val="35321617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57</a:t>
            </a:fld>
            <a:endParaRPr lang="en-US"/>
          </a:p>
        </p:txBody>
      </p:sp>
    </p:spTree>
    <p:extLst>
      <p:ext uri="{BB962C8B-B14F-4D97-AF65-F5344CB8AC3E}">
        <p14:creationId xmlns:p14="http://schemas.microsoft.com/office/powerpoint/2010/main" val="3923866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62</a:t>
            </a:fld>
            <a:endParaRPr lang="en-US"/>
          </a:p>
        </p:txBody>
      </p:sp>
    </p:spTree>
    <p:extLst>
      <p:ext uri="{BB962C8B-B14F-4D97-AF65-F5344CB8AC3E}">
        <p14:creationId xmlns:p14="http://schemas.microsoft.com/office/powerpoint/2010/main" val="260519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D491D0-8E1B-49C7-849B-A28568D94497}" type="slidenum">
              <a:rPr lang="en-US" smtClean="0"/>
              <a:t>13</a:t>
            </a:fld>
            <a:endParaRPr lang="en-US"/>
          </a:p>
        </p:txBody>
      </p:sp>
    </p:spTree>
    <p:extLst>
      <p:ext uri="{BB962C8B-B14F-4D97-AF65-F5344CB8AC3E}">
        <p14:creationId xmlns:p14="http://schemas.microsoft.com/office/powerpoint/2010/main" val="21672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D491D0-8E1B-49C7-849B-A28568D94497}" type="slidenum">
              <a:rPr lang="en-US" smtClean="0"/>
              <a:t>14</a:t>
            </a:fld>
            <a:endParaRPr lang="en-US"/>
          </a:p>
        </p:txBody>
      </p:sp>
    </p:spTree>
    <p:extLst>
      <p:ext uri="{BB962C8B-B14F-4D97-AF65-F5344CB8AC3E}">
        <p14:creationId xmlns:p14="http://schemas.microsoft.com/office/powerpoint/2010/main" val="208860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ED491D0-8E1B-49C7-849B-A28568D94497}" type="slidenum">
              <a:rPr lang="en-US" smtClean="0"/>
              <a:t>15</a:t>
            </a:fld>
            <a:endParaRPr lang="en-US"/>
          </a:p>
        </p:txBody>
      </p:sp>
    </p:spTree>
    <p:extLst>
      <p:ext uri="{BB962C8B-B14F-4D97-AF65-F5344CB8AC3E}">
        <p14:creationId xmlns:p14="http://schemas.microsoft.com/office/powerpoint/2010/main" val="60786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16</a:t>
            </a:fld>
            <a:endParaRPr lang="en-US"/>
          </a:p>
        </p:txBody>
      </p:sp>
    </p:spTree>
    <p:extLst>
      <p:ext uri="{BB962C8B-B14F-4D97-AF65-F5344CB8AC3E}">
        <p14:creationId xmlns:p14="http://schemas.microsoft.com/office/powerpoint/2010/main" val="243741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17</a:t>
            </a:fld>
            <a:endParaRPr lang="en-US"/>
          </a:p>
        </p:txBody>
      </p:sp>
    </p:spTree>
    <p:extLst>
      <p:ext uri="{BB962C8B-B14F-4D97-AF65-F5344CB8AC3E}">
        <p14:creationId xmlns:p14="http://schemas.microsoft.com/office/powerpoint/2010/main" val="2790644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US"/>
              <a:t>10/8/2014</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10/8/2014</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t>10/8/2014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10/8/2014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10/8/2014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10/8/2014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10/8/2014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10/8/2014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t>10/8/2014</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hechingerreport.org/content/teachers-souring-common-core-finds-one-survey_1758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ducationnext.org/2014-ednext-poll-no-common-opinion-on-the-common-co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hyperlink" Target="http://www.wgal.com/news/complaints-of-racism-at-susquehanna-valley-school-prompt-state-meeting/2818378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CommonCoreStatisticsStandard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www.nga.org/cms/home/news-room/news-releases/page_2009/col2-content/main-content-list/title_fifty-one-states-and-territories-join-common-core-state-standards-initiative.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mstat.org/membership/K12teachers" TargetMode="External"/><Relationship Id="rId2" Type="http://schemas.openxmlformats.org/officeDocument/2006/relationships/hyperlink" Target="http://www.amstat.org/membership/becomeamember.cf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xml.rels><?xml version="1.0" encoding="UTF-8" standalone="yes"?>
<Relationships xmlns="http://schemas.openxmlformats.org/package/2006/relationships"><Relationship Id="rId2" Type="http://schemas.openxmlformats.org/officeDocument/2006/relationships/hyperlink" Target="mailto:cblumberg@gmail.com?subject=WSS%20Statistics%20Education%20Activiti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corestandards.org/assets/CCSSI_Mathematics_Appendix_A.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rossmanchance.com/icots8/AskGoodQuestionsICOTS.pp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Is%20This%20Penny%20Fair.pdf" TargetMode="External"/><Relationship Id="rId7"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hyperlink" Target="Random%20Sampling%20-%20Show%20Me%20The%20Money.pdf"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learner.org/courses/againstallodds/" TargetMode="External"/><Relationship Id="rId13" Type="http://schemas.openxmlformats.org/officeDocument/2006/relationships/image" Target="../media/image28.png"/><Relationship Id="rId3" Type="http://schemas.openxmlformats.org/officeDocument/2006/relationships/hyperlink" Target="http://www.amstat.org/education/stew/" TargetMode="External"/><Relationship Id="rId7" Type="http://schemas.openxmlformats.org/officeDocument/2006/relationships/hyperlink" Target="https://www.causeweb.org/about/" TargetMode="External"/><Relationship Id="rId12" Type="http://schemas.openxmlformats.org/officeDocument/2006/relationships/image" Target="../media/image27.png"/><Relationship Id="rId2" Type="http://schemas.openxmlformats.org/officeDocument/2006/relationships/notesSlide" Target="../notesSlides/notesSlide43.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census.gov/census-sis/index/teach/Math-and-Statistics/High-School-Statistics/Interpreting-Data.html" TargetMode="External"/><Relationship Id="rId11" Type="http://schemas.openxmlformats.org/officeDocument/2006/relationships/image" Target="../media/image26.gif"/><Relationship Id="rId5" Type="http://schemas.openxmlformats.org/officeDocument/2006/relationships/hyperlink" Target="http://thisisstatistics.org/" TargetMode="External"/><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hyperlink" Target="http://illuminations.nctm.org/" TargetMode="External"/><Relationship Id="rId9" Type="http://schemas.openxmlformats.org/officeDocument/2006/relationships/hyperlink" Target="http://locus.statisticseducation.org/" TargetMode="External"/><Relationship Id="rId14"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parcconline.org/sites/parcc/files/PARCC_SampleItems_Mathematics_HSAlgIIMathIIIGreenTeaStudy_081913_Final_0.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mrtysonstats.com/" TargetMode="External"/><Relationship Id="rId7" Type="http://schemas.openxmlformats.org/officeDocument/2006/relationships/hyperlink" Target="https://www.linkedin.com/pub/doug-tyson/1b/687/819"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hyperlink" Target="https://www.facebook.com/tyson.doug" TargetMode="External"/><Relationship Id="rId5" Type="http://schemas.openxmlformats.org/officeDocument/2006/relationships/hyperlink" Target="https://twitter.com/tyson_doug" TargetMode="External"/><Relationship Id="rId4" Type="http://schemas.openxmlformats.org/officeDocument/2006/relationships/hyperlink" Target="mailto:tyson.doug@gmail.com"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mailto:cblumberg@gmail.com?subject=WSS%20Statistics%20Education%20Activit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0" dirty="0"/>
              <a:t>Statistics Education as part of the Common Core: </a:t>
            </a:r>
            <a:r>
              <a:rPr lang="en-US" b="0" dirty="0" smtClean="0"/>
              <a:t/>
            </a:r>
            <a:br>
              <a:rPr lang="en-US" b="0" dirty="0" smtClean="0"/>
            </a:br>
            <a:r>
              <a:rPr lang="en-US" b="0" dirty="0" smtClean="0"/>
              <a:t>What</a:t>
            </a:r>
            <a:r>
              <a:rPr lang="en-US" b="0" dirty="0"/>
              <a:t>, Why, and How?</a:t>
            </a:r>
            <a:endParaRPr lang="en-US" dirty="0"/>
          </a:p>
        </p:txBody>
      </p:sp>
      <p:sp>
        <p:nvSpPr>
          <p:cNvPr id="3" name="Subtitle 2"/>
          <p:cNvSpPr>
            <a:spLocks noGrp="1"/>
          </p:cNvSpPr>
          <p:nvPr>
            <p:ph type="subTitle" idx="1"/>
          </p:nvPr>
        </p:nvSpPr>
        <p:spPr>
          <a:xfrm>
            <a:off x="3142541" y="4484229"/>
            <a:ext cx="8500062" cy="865321"/>
          </a:xfrm>
        </p:spPr>
        <p:txBody>
          <a:bodyPr>
            <a:noAutofit/>
          </a:bodyPr>
          <a:lstStyle/>
          <a:p>
            <a:r>
              <a:rPr lang="en-US" sz="3200" dirty="0" smtClean="0"/>
              <a:t>Doug Tyson</a:t>
            </a:r>
            <a:br>
              <a:rPr lang="en-US" sz="3200" dirty="0" smtClean="0"/>
            </a:br>
            <a:r>
              <a:rPr lang="en-US" sz="3200" dirty="0" smtClean="0"/>
              <a:t>Central York High School, York, PA</a:t>
            </a:r>
            <a:endParaRPr lang="en-US" sz="3200"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t>Why Should We Teach Statistics?</a:t>
            </a:r>
            <a:endParaRPr lang="en-US" sz="4000" dirty="0"/>
          </a:p>
        </p:txBody>
      </p:sp>
      <p:sp>
        <p:nvSpPr>
          <p:cNvPr id="7" name="Content Placeholder 6"/>
          <p:cNvSpPr>
            <a:spLocks noGrp="1"/>
          </p:cNvSpPr>
          <p:nvPr>
            <p:ph idx="1"/>
          </p:nvPr>
        </p:nvSpPr>
        <p:spPr>
          <a:xfrm>
            <a:off x="1280160" y="2190749"/>
            <a:ext cx="5760720" cy="4301491"/>
          </a:xfrm>
        </p:spPr>
        <p:txBody>
          <a:bodyPr>
            <a:normAutofit/>
          </a:bodyPr>
          <a:lstStyle/>
          <a:p>
            <a:pPr lvl="1" fontAlgn="ctr"/>
            <a:r>
              <a:rPr lang="en-US" sz="3200" dirty="0"/>
              <a:t>“Statistical thinking will one day be as necessary for efficient citizenship as the ability to read and write.” </a:t>
            </a:r>
            <a:r>
              <a:rPr lang="en-US" sz="3200" dirty="0" smtClean="0"/>
              <a:t/>
            </a:r>
            <a:br>
              <a:rPr lang="en-US" sz="3200" dirty="0" smtClean="0"/>
            </a:br>
            <a:r>
              <a:rPr lang="en-US" sz="3200" dirty="0" smtClean="0"/>
              <a:t>	-</a:t>
            </a:r>
            <a:r>
              <a:rPr lang="en-US" sz="3200" dirty="0"/>
              <a:t>H.G. </a:t>
            </a:r>
            <a:r>
              <a:rPr lang="en-US" sz="3200" dirty="0" smtClean="0"/>
              <a:t>Wells</a:t>
            </a:r>
          </a:p>
          <a:p>
            <a:pPr lvl="1" fontAlgn="ctr"/>
            <a:endParaRPr lang="en-US" sz="3200" b="1" dirty="0"/>
          </a:p>
          <a:p>
            <a:pPr lvl="1" fontAlgn="ctr"/>
            <a:r>
              <a:rPr lang="en-US" sz="3200" dirty="0"/>
              <a:t> “That day is upon us.” </a:t>
            </a:r>
            <a:r>
              <a:rPr lang="en-US" sz="3200" dirty="0" smtClean="0"/>
              <a:t/>
            </a:r>
            <a:br>
              <a:rPr lang="en-US" sz="3200" dirty="0" smtClean="0"/>
            </a:br>
            <a:r>
              <a:rPr lang="en-US" sz="3200" dirty="0" smtClean="0"/>
              <a:t>	-</a:t>
            </a:r>
            <a:r>
              <a:rPr lang="en-US" sz="3200" dirty="0"/>
              <a:t>Doug Tyson</a:t>
            </a:r>
            <a:endParaRPr lang="en-US" sz="3200" b="1" dirty="0"/>
          </a:p>
          <a:p>
            <a:endParaRPr lang="en-US" dirty="0"/>
          </a:p>
        </p:txBody>
      </p:sp>
      <p:pic>
        <p:nvPicPr>
          <p:cNvPr id="14338" name="Picture 2" descr="http://i.telegraph.co.uk/multimedia/archive/01486/wells_148666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737" y="2105038"/>
            <a:ext cx="3383280" cy="21182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4340" name="Picture 4" descr="https://fbcdn-sphotos-h-a.akamaihd.net/hphotos-ak-xap1/v/t1.0-9/10404508_10152297598161298_1380351709906847119_n.jpg?oh=cdb12b8026dc4d61281ef7c97d674685&amp;oe=54ADBA5B&amp;__gda__=1422662670_78f235272f673f31a645d02a037900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153" y="4137555"/>
            <a:ext cx="2471511" cy="24715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4340"/>
                                        </p:tgtEl>
                                        <p:attrNameLst>
                                          <p:attrName>style.visibility</p:attrName>
                                        </p:attrNameLst>
                                      </p:cBhvr>
                                      <p:to>
                                        <p:strVal val="visible"/>
                                      </p:to>
                                    </p:set>
                                    <p:animEffect transition="in" filter="fade">
                                      <p:cBhvr>
                                        <p:cTn id="22"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t>Dueling Polls: A Case Study</a:t>
            </a:r>
            <a:endParaRPr lang="en-US" sz="4000" dirty="0"/>
          </a:p>
        </p:txBody>
      </p:sp>
      <p:sp>
        <p:nvSpPr>
          <p:cNvPr id="14" name="Content Placeholder 13"/>
          <p:cNvSpPr>
            <a:spLocks noGrp="1"/>
          </p:cNvSpPr>
          <p:nvPr>
            <p:ph idx="1"/>
          </p:nvPr>
        </p:nvSpPr>
        <p:spPr/>
        <p:txBody>
          <a:bodyPr>
            <a:normAutofit/>
          </a:bodyPr>
          <a:lstStyle/>
          <a:p>
            <a:pPr marL="0" indent="0">
              <a:buNone/>
            </a:pPr>
            <a:r>
              <a:rPr lang="en-US" sz="3200" b="1" dirty="0" smtClean="0"/>
              <a:t>More teachers are souring on Common Core, finds one survey</a:t>
            </a:r>
            <a:r>
              <a:rPr lang="en-US" dirty="0" smtClean="0"/>
              <a:t/>
            </a:r>
            <a:br>
              <a:rPr lang="en-US" dirty="0" smtClean="0"/>
            </a:br>
            <a:r>
              <a:rPr lang="en-US" sz="1600" dirty="0"/>
              <a:t>(Source: </a:t>
            </a:r>
            <a:r>
              <a:rPr lang="en-US" sz="1600" dirty="0">
                <a:hlinkClick r:id="rId3"/>
              </a:rPr>
              <a:t>http</a:t>
            </a:r>
            <a:r>
              <a:rPr lang="en-US" sz="1600" dirty="0" smtClean="0">
                <a:hlinkClick r:id="rId3"/>
              </a:rPr>
              <a:t>://hechingerreport.org/content/teachers-souring-common-core-finds-one-survey_17581/</a:t>
            </a:r>
            <a:r>
              <a:rPr lang="en-US" sz="1600" dirty="0" smtClean="0"/>
              <a:t>)</a:t>
            </a:r>
          </a:p>
          <a:p>
            <a:pPr marL="0" lvl="1" indent="0">
              <a:spcBef>
                <a:spcPts val="1500"/>
              </a:spcBef>
              <a:buNone/>
            </a:pPr>
            <a:r>
              <a:rPr lang="en-US" sz="3200" dirty="0"/>
              <a:t>“The percentage of teachers who are enthusiastic about Common Core – a set of academic guidelines in math and English that more than 40 states have adopted – is down from 73 percent last year to 68 this year, according to a poll of 1,600 teachers across the country.”</a:t>
            </a:r>
          </a:p>
          <a:p>
            <a:pPr marL="0" indent="0">
              <a:buNone/>
            </a:pPr>
            <a:endParaRPr lang="en-US" sz="1600" dirty="0" smtClean="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Dueling Polls: A Case Study</a:t>
            </a:r>
          </a:p>
        </p:txBody>
      </p:sp>
      <p:sp>
        <p:nvSpPr>
          <p:cNvPr id="14" name="Content Placeholder 13"/>
          <p:cNvSpPr>
            <a:spLocks noGrp="1"/>
          </p:cNvSpPr>
          <p:nvPr>
            <p:ph idx="1"/>
          </p:nvPr>
        </p:nvSpPr>
        <p:spPr/>
        <p:txBody>
          <a:bodyPr>
            <a:noAutofit/>
          </a:bodyPr>
          <a:lstStyle/>
          <a:p>
            <a:pPr marL="0" indent="0">
              <a:buNone/>
            </a:pPr>
            <a:r>
              <a:rPr lang="en-US" sz="3000" dirty="0" smtClean="0"/>
              <a:t>From the comments in the previous article: </a:t>
            </a:r>
          </a:p>
          <a:p>
            <a:pPr marL="457200" lvl="1" indent="0">
              <a:buNone/>
            </a:pPr>
            <a:r>
              <a:rPr lang="en-US" sz="2800" dirty="0" smtClean="0"/>
              <a:t>“A </a:t>
            </a:r>
            <a:r>
              <a:rPr lang="en-US" sz="2800" dirty="0"/>
              <a:t>recent survey in EdWeek.com had much sharper declines in teacher approval of Common Core. Additionally, consider the </a:t>
            </a:r>
            <a:r>
              <a:rPr lang="en-US" sz="2800" dirty="0" err="1"/>
              <a:t>sponsers</a:t>
            </a:r>
            <a:r>
              <a:rPr lang="en-US" sz="2800" dirty="0"/>
              <a:t> [sic] of this survey–the Gates Foundation and Scholastic: the first paid for the development of the CC and the second will profit in the 100s of millions from publications and online programs. Take this survey with a big block of salt and don’t be soft-peddled!”</a:t>
            </a:r>
          </a:p>
        </p:txBody>
      </p:sp>
    </p:spTree>
    <p:extLst>
      <p:ext uri="{BB962C8B-B14F-4D97-AF65-F5344CB8AC3E}">
        <p14:creationId xmlns:p14="http://schemas.microsoft.com/office/powerpoint/2010/main" val="336290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Dueling Polls: A Case Study</a:t>
            </a:r>
          </a:p>
        </p:txBody>
      </p:sp>
      <p:sp>
        <p:nvSpPr>
          <p:cNvPr id="14" name="Content Placeholder 13"/>
          <p:cNvSpPr>
            <a:spLocks noGrp="1"/>
          </p:cNvSpPr>
          <p:nvPr>
            <p:ph idx="1"/>
          </p:nvPr>
        </p:nvSpPr>
        <p:spPr>
          <a:xfrm>
            <a:off x="1280160" y="2190749"/>
            <a:ext cx="9796812" cy="3986213"/>
          </a:xfrm>
        </p:spPr>
        <p:txBody>
          <a:bodyPr>
            <a:noAutofit/>
          </a:bodyPr>
          <a:lstStyle/>
          <a:p>
            <a:pPr marL="0" indent="0">
              <a:buNone/>
            </a:pPr>
            <a:r>
              <a:rPr lang="en-US" sz="3200" b="1" dirty="0" smtClean="0"/>
              <a:t>No </a:t>
            </a:r>
            <a:r>
              <a:rPr lang="en-US" sz="3200" b="1" dirty="0"/>
              <a:t>Common Opinion on the Common </a:t>
            </a:r>
            <a:r>
              <a:rPr lang="en-US" sz="3200" b="1" dirty="0" smtClean="0"/>
              <a:t>Core</a:t>
            </a:r>
            <a:r>
              <a:rPr lang="en-US" sz="3200" dirty="0" smtClean="0"/>
              <a:t/>
            </a:r>
            <a:br>
              <a:rPr lang="en-US" sz="3200" dirty="0" smtClean="0"/>
            </a:br>
            <a:r>
              <a:rPr lang="en-US" sz="1600" dirty="0"/>
              <a:t>(Source: </a:t>
            </a:r>
            <a:r>
              <a:rPr lang="en-US" sz="1600" dirty="0">
                <a:hlinkClick r:id="rId3"/>
              </a:rPr>
              <a:t>http://educationnext.org/2014-ednext-poll-no-common-opinion-on-the-common-core/</a:t>
            </a:r>
            <a:r>
              <a:rPr lang="en-US" sz="1600" dirty="0" smtClean="0"/>
              <a:t>)</a:t>
            </a:r>
          </a:p>
          <a:p>
            <a:pPr marL="457200" lvl="1" indent="0">
              <a:buNone/>
            </a:pPr>
            <a:r>
              <a:rPr lang="en-US" sz="3200" dirty="0" smtClean="0"/>
              <a:t>“Teachers</a:t>
            </a:r>
            <a:r>
              <a:rPr lang="en-US" sz="3200" dirty="0"/>
              <a:t>, too, have soured on the Common Core (see Figure 1). Just a year ago, 76% of teachers backed the Common Core, but the portion in favor has now plummeted to 46</a:t>
            </a:r>
            <a:r>
              <a:rPr lang="en-US" sz="3200" dirty="0" smtClean="0"/>
              <a:t>%.”</a:t>
            </a:r>
            <a:endParaRPr lang="en-US" sz="3200" dirty="0"/>
          </a:p>
        </p:txBody>
      </p:sp>
    </p:spTree>
    <p:extLst>
      <p:ext uri="{BB962C8B-B14F-4D97-AF65-F5344CB8AC3E}">
        <p14:creationId xmlns:p14="http://schemas.microsoft.com/office/powerpoint/2010/main" val="161200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t>Who has the Real Answer?</a:t>
            </a:r>
            <a:endParaRPr lang="en-US" sz="4000" dirty="0"/>
          </a:p>
        </p:txBody>
      </p:sp>
      <p:pic>
        <p:nvPicPr>
          <p:cNvPr id="2050" name="Picture 2" descr="http://static.guim.co.uk/sys-images/guardian/About/General/2012/11/15/1352994928354/Nate-Silver-New-York-Time-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985" y="2291083"/>
            <a:ext cx="6856981" cy="41141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1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t>Poor Graphs</a:t>
            </a:r>
            <a:endParaRPr lang="en-US" sz="4000" dirty="0"/>
          </a:p>
        </p:txBody>
      </p:sp>
      <p:pic>
        <p:nvPicPr>
          <p:cNvPr id="4100" name="Picture 4" descr="http://cloudfront.mediamatters.org/static/uploader/image/2014/03/31/obamacareenrollment-fnc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29" y="2210046"/>
            <a:ext cx="6121591" cy="36349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3778" y="887991"/>
            <a:ext cx="4636336" cy="5803095"/>
          </a:xfrm>
          <a:prstGeom prst="rect">
            <a:avLst/>
          </a:prstGeom>
          <a:noFill/>
          <a:ln>
            <a:noFill/>
          </a:ln>
        </p:spPr>
      </p:pic>
    </p:spTree>
    <p:extLst>
      <p:ext uri="{BB962C8B-B14F-4D97-AF65-F5344CB8AC3E}">
        <p14:creationId xmlns:p14="http://schemas.microsoft.com/office/powerpoint/2010/main" val="262820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Social Justice</a:t>
            </a:r>
            <a:endParaRPr lang="en-US" sz="4000" dirty="0"/>
          </a:p>
        </p:txBody>
      </p:sp>
      <p:sp>
        <p:nvSpPr>
          <p:cNvPr id="3" name="Content Placeholder 2"/>
          <p:cNvSpPr>
            <a:spLocks noGrp="1"/>
          </p:cNvSpPr>
          <p:nvPr>
            <p:ph idx="1"/>
          </p:nvPr>
        </p:nvSpPr>
        <p:spPr>
          <a:xfrm>
            <a:off x="1280160" y="2190749"/>
            <a:ext cx="9628632" cy="4325798"/>
          </a:xfrm>
        </p:spPr>
        <p:txBody>
          <a:bodyPr>
            <a:noAutofit/>
          </a:bodyPr>
          <a:lstStyle/>
          <a:p>
            <a:pPr marL="0" indent="0">
              <a:buNone/>
            </a:pPr>
            <a:r>
              <a:rPr lang="en-US" sz="3200" b="1" dirty="0" smtClean="0"/>
              <a:t>Commission </a:t>
            </a:r>
            <a:r>
              <a:rPr lang="en-US" sz="3200" b="1" dirty="0"/>
              <a:t>meeting held after complaints of racism in local </a:t>
            </a:r>
            <a:r>
              <a:rPr lang="en-US" sz="3200" b="1" dirty="0" smtClean="0"/>
              <a:t>school</a:t>
            </a:r>
            <a:br>
              <a:rPr lang="en-US" sz="3200" b="1" dirty="0" smtClean="0"/>
            </a:br>
            <a:r>
              <a:rPr lang="en-US" sz="1600" dirty="0"/>
              <a:t>(Source: </a:t>
            </a:r>
            <a:r>
              <a:rPr lang="en-US" sz="1600" dirty="0">
                <a:hlinkClick r:id="rId3"/>
              </a:rPr>
              <a:t>http://www.wgal.com/news/complaints-of-racism-at-susquehanna-valley-school-prompt-state-meeting/28183788</a:t>
            </a:r>
            <a:r>
              <a:rPr lang="en-US" sz="1600" dirty="0" smtClean="0"/>
              <a:t>)</a:t>
            </a:r>
            <a:endParaRPr lang="en-US" sz="1600" b="1" dirty="0"/>
          </a:p>
          <a:p>
            <a:pPr marL="457200" lvl="1" indent="0">
              <a:buNone/>
            </a:pPr>
            <a:r>
              <a:rPr lang="en-US" sz="2800" dirty="0" smtClean="0"/>
              <a:t>“With </a:t>
            </a:r>
            <a:r>
              <a:rPr lang="en-US" sz="2800" dirty="0"/>
              <a:t>black and white students about equal in numbers two years ago, now over 69 percent of in-school suspensions went to black students as opposed to almost 17 percent for whites. 62 percent of out-of-school suspensions were to black students, while whites accounted for only 20 percent</a:t>
            </a:r>
            <a:r>
              <a:rPr lang="en-US" sz="2800" dirty="0" smtClean="0"/>
              <a:t>.”</a:t>
            </a:r>
          </a:p>
        </p:txBody>
      </p:sp>
    </p:spTree>
    <p:extLst>
      <p:ext uri="{BB962C8B-B14F-4D97-AF65-F5344CB8AC3E}">
        <p14:creationId xmlns:p14="http://schemas.microsoft.com/office/powerpoint/2010/main" val="51432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Social Justice</a:t>
            </a:r>
            <a:endParaRPr lang="en-US" sz="4000" dirty="0"/>
          </a:p>
        </p:txBody>
      </p:sp>
      <p:sp>
        <p:nvSpPr>
          <p:cNvPr id="3" name="Content Placeholder 2"/>
          <p:cNvSpPr>
            <a:spLocks noGrp="1"/>
          </p:cNvSpPr>
          <p:nvPr>
            <p:ph idx="1"/>
          </p:nvPr>
        </p:nvSpPr>
        <p:spPr>
          <a:xfrm>
            <a:off x="1280160" y="2190749"/>
            <a:ext cx="5340559" cy="4325798"/>
          </a:xfrm>
        </p:spPr>
        <p:txBody>
          <a:bodyPr>
            <a:noAutofit/>
          </a:bodyPr>
          <a:lstStyle/>
          <a:p>
            <a:pPr marL="0" indent="0">
              <a:buNone/>
            </a:pPr>
            <a:r>
              <a:rPr lang="en-US" sz="3200" dirty="0" smtClean="0"/>
              <a:t>Statistics can not prove discrimination, but can detect patterns consistent with its practice.</a:t>
            </a:r>
          </a:p>
          <a:p>
            <a:pPr marL="457200" lvl="1" indent="0">
              <a:buNone/>
            </a:pPr>
            <a:r>
              <a:rPr lang="en-US" sz="3000" dirty="0" smtClean="0"/>
              <a:t>- Dick </a:t>
            </a:r>
            <a:r>
              <a:rPr lang="en-US" sz="3000" dirty="0" err="1" smtClean="0"/>
              <a:t>Scheaffer</a:t>
            </a:r>
            <a:endParaRPr lang="en-US" sz="3000" dirty="0" smtClean="0"/>
          </a:p>
        </p:txBody>
      </p:sp>
      <p:pic>
        <p:nvPicPr>
          <p:cNvPr id="5122" name="Picture 2" descr="http://www.stat.ufl.edu/personnel/pics/scheaff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0798">
            <a:off x="7406229" y="2294281"/>
            <a:ext cx="2699395" cy="36939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0514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t>CCSS Statistics: Why?</a:t>
            </a:r>
            <a:endParaRPr lang="en-US" sz="4000" dirty="0"/>
          </a:p>
        </p:txBody>
      </p:sp>
      <p:sp>
        <p:nvSpPr>
          <p:cNvPr id="14" name="Content Placeholder 13"/>
          <p:cNvSpPr>
            <a:spLocks noGrp="1"/>
          </p:cNvSpPr>
          <p:nvPr>
            <p:ph idx="1"/>
          </p:nvPr>
        </p:nvSpPr>
        <p:spPr/>
        <p:txBody>
          <a:bodyPr>
            <a:normAutofit/>
          </a:bodyPr>
          <a:lstStyle/>
          <a:p>
            <a:r>
              <a:rPr lang="en-US" sz="3200" dirty="0" smtClean="0"/>
              <a:t>Data analysis, inference, and prediction are increasingly important in all areas of our culture.</a:t>
            </a:r>
          </a:p>
          <a:p>
            <a:r>
              <a:rPr lang="en-US" sz="3200" dirty="0"/>
              <a:t>We need citizens that can think intelligently about randomness, variability, and error.</a:t>
            </a:r>
          </a:p>
          <a:p>
            <a:r>
              <a:rPr lang="en-US" sz="3200" dirty="0" smtClean="0"/>
              <a:t>We need to know what data and Statistics tells us and what it doesn’t tell us.</a:t>
            </a:r>
          </a:p>
        </p:txBody>
      </p:sp>
    </p:spTree>
    <p:extLst>
      <p:ext uri="{BB962C8B-B14F-4D97-AF65-F5344CB8AC3E}">
        <p14:creationId xmlns:p14="http://schemas.microsoft.com/office/powerpoint/2010/main" val="252915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t>Summary</a:t>
            </a:r>
            <a:endParaRPr lang="en-US" sz="4000" dirty="0"/>
          </a:p>
        </p:txBody>
      </p:sp>
      <p:sp>
        <p:nvSpPr>
          <p:cNvPr id="14" name="Content Placeholder 13"/>
          <p:cNvSpPr>
            <a:spLocks noGrp="1"/>
          </p:cNvSpPr>
          <p:nvPr>
            <p:ph idx="1"/>
          </p:nvPr>
        </p:nvSpPr>
        <p:spPr>
          <a:xfrm>
            <a:off x="4803494" y="3708400"/>
            <a:ext cx="6357992" cy="2468562"/>
          </a:xfrm>
        </p:spPr>
        <p:txBody>
          <a:bodyPr>
            <a:noAutofit/>
          </a:bodyPr>
          <a:lstStyle/>
          <a:p>
            <a:pPr marL="0" indent="0">
              <a:buNone/>
            </a:pPr>
            <a:r>
              <a:rPr lang="en-US" sz="3200" dirty="0" smtClean="0"/>
              <a:t>“You’re preaching to the choir.”</a:t>
            </a:r>
          </a:p>
          <a:p>
            <a:pPr marL="457200" lvl="1" indent="0">
              <a:buNone/>
            </a:pPr>
            <a:r>
              <a:rPr lang="en-US" sz="3200" dirty="0" smtClean="0"/>
              <a:t>- Carol Blumberg</a:t>
            </a:r>
            <a:endParaRPr lang="en-US" sz="3200" dirty="0"/>
          </a:p>
        </p:txBody>
      </p:sp>
      <p:pic>
        <p:nvPicPr>
          <p:cNvPr id="7170" name="Picture 2" descr="http://www.winona.edu/mathematics/Faculty/Photo/blumbe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0160" y="2190749"/>
            <a:ext cx="3126491" cy="4407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21740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Announcements</a:t>
            </a:r>
            <a:endParaRPr lang="en-US" sz="4000" dirty="0"/>
          </a:p>
        </p:txBody>
      </p:sp>
      <p:sp>
        <p:nvSpPr>
          <p:cNvPr id="3" name="Content Placeholder 2"/>
          <p:cNvSpPr>
            <a:spLocks noGrp="1"/>
          </p:cNvSpPr>
          <p:nvPr>
            <p:ph idx="1"/>
          </p:nvPr>
        </p:nvSpPr>
        <p:spPr/>
        <p:txBody>
          <a:bodyPr>
            <a:normAutofit/>
          </a:bodyPr>
          <a:lstStyle/>
          <a:p>
            <a:r>
              <a:rPr lang="en-US" sz="3200" dirty="0">
                <a:latin typeface="+mj-lt"/>
                <a:ea typeface="Calibri" panose="020F0502020204030204" pitchFamily="34" charset="0"/>
                <a:cs typeface="Arial" panose="020B0604020202020204" pitchFamily="34" charset="0"/>
              </a:rPr>
              <a:t>February—Introductory Statistics Content and Use of Technology—Panel of 2 or 3 speakers</a:t>
            </a:r>
          </a:p>
          <a:p>
            <a:endParaRPr lang="en-US" sz="3200" dirty="0">
              <a:latin typeface="+mj-lt"/>
              <a:ea typeface="Calibri" panose="020F0502020204030204" pitchFamily="34" charset="0"/>
              <a:cs typeface="Arial" panose="020B0604020202020204" pitchFamily="34" charset="0"/>
            </a:endParaRPr>
          </a:p>
          <a:p>
            <a:r>
              <a:rPr lang="en-US" sz="3200" dirty="0">
                <a:latin typeface="+mj-lt"/>
                <a:ea typeface="Calibri" panose="020F0502020204030204" pitchFamily="34" charset="0"/>
                <a:cs typeface="Arial" panose="020B0604020202020204" pitchFamily="34" charset="0"/>
              </a:rPr>
              <a:t>April—Nicholas Horton (Amherst College)—Integrating Data Science into the Statistics Curriculum</a:t>
            </a:r>
            <a:endParaRPr lang="en-US" sz="3200" dirty="0">
              <a:latin typeface="+mj-lt"/>
            </a:endParaRPr>
          </a:p>
        </p:txBody>
      </p:sp>
    </p:spTree>
    <p:extLst>
      <p:ext uri="{BB962C8B-B14F-4D97-AF65-F5344CB8AC3E}">
        <p14:creationId xmlns:p14="http://schemas.microsoft.com/office/powerpoint/2010/main" val="258395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400" b="0" dirty="0"/>
              <a:t>Statistics Education as part of the Common </a:t>
            </a:r>
            <a:r>
              <a:rPr lang="en-US" sz="4400" b="0" dirty="0" smtClean="0"/>
              <a:t>Core:</a:t>
            </a:r>
            <a:r>
              <a:rPr lang="en-US" b="0" dirty="0" smtClean="0"/>
              <a:t/>
            </a:r>
            <a:br>
              <a:rPr lang="en-US" b="0" dirty="0" smtClean="0"/>
            </a:br>
            <a:r>
              <a:rPr lang="en-US" b="0" dirty="0" smtClean="0"/>
              <a:t/>
            </a:r>
            <a:br>
              <a:rPr lang="en-US" b="0" dirty="0" smtClean="0"/>
            </a:br>
            <a:endParaRPr lang="en-US" dirty="0">
              <a:solidFill>
                <a:srgbClr val="7030A0"/>
              </a:solidFill>
            </a:endParaRPr>
          </a:p>
        </p:txBody>
      </p:sp>
      <p:sp>
        <p:nvSpPr>
          <p:cNvPr id="14" name="Text Placeholder 13"/>
          <p:cNvSpPr>
            <a:spLocks noGrp="1"/>
          </p:cNvSpPr>
          <p:nvPr>
            <p:ph type="body" idx="1"/>
          </p:nvPr>
        </p:nvSpPr>
        <p:spPr/>
        <p:txBody>
          <a:bodyPr>
            <a:normAutofit/>
          </a:bodyPr>
          <a:lstStyle/>
          <a:p>
            <a:r>
              <a:rPr lang="en-US" sz="3200" dirty="0"/>
              <a:t>Doug Tyson</a:t>
            </a:r>
            <a:br>
              <a:rPr lang="en-US" sz="3200" dirty="0"/>
            </a:br>
            <a:r>
              <a:rPr lang="en-US" sz="3200" dirty="0"/>
              <a:t>Central York High School, York, </a:t>
            </a:r>
            <a:r>
              <a:rPr lang="en-US" sz="3200" dirty="0" smtClean="0"/>
              <a:t>PA</a:t>
            </a:r>
            <a:endParaRPr lang="en-US" sz="3200" dirty="0"/>
          </a:p>
        </p:txBody>
      </p:sp>
      <p:sp>
        <p:nvSpPr>
          <p:cNvPr id="2" name="TextBox 1"/>
          <p:cNvSpPr txBox="1"/>
          <p:nvPr/>
        </p:nvSpPr>
        <p:spPr>
          <a:xfrm>
            <a:off x="5378703" y="2982686"/>
            <a:ext cx="3516085" cy="923330"/>
          </a:xfrm>
          <a:prstGeom prst="rect">
            <a:avLst/>
          </a:prstGeom>
          <a:noFill/>
        </p:spPr>
        <p:txBody>
          <a:bodyPr wrap="square" rtlCol="0">
            <a:spAutoFit/>
          </a:bodyPr>
          <a:lstStyle/>
          <a:p>
            <a:pPr algn="ctr"/>
            <a:r>
              <a:rPr lang="en-US" sz="5400" dirty="0" smtClean="0">
                <a:solidFill>
                  <a:srgbClr val="7030A0"/>
                </a:solidFill>
              </a:rPr>
              <a:t>WHAT?</a:t>
            </a:r>
            <a:endParaRPr lang="en-US" sz="5400" dirty="0"/>
          </a:p>
        </p:txBody>
      </p:sp>
    </p:spTree>
    <p:extLst>
      <p:ext uri="{BB962C8B-B14F-4D97-AF65-F5344CB8AC3E}">
        <p14:creationId xmlns:p14="http://schemas.microsoft.com/office/powerpoint/2010/main" val="23284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3000" fill="remove" grpId="0" nodeType="afterEffect">
                                  <p:stCondLst>
                                    <p:cond delay="0"/>
                                  </p:stCondLst>
                                  <p:childTnLst>
                                    <p:animClr clrSpc="rgb" dir="cw">
                                      <p:cBhvr override="childStyle">
                                        <p:cTn id="6" dur="500" autoRev="1" fill="remove"/>
                                        <p:tgtEl>
                                          <p:spTgt spid="2"/>
                                        </p:tgtEl>
                                        <p:attrNameLst>
                                          <p:attrName>style.color</p:attrName>
                                        </p:attrNameLst>
                                      </p:cBhvr>
                                      <p:to>
                                        <a:schemeClr val="bg1"/>
                                      </p:to>
                                    </p:animClr>
                                    <p:animClr clrSpc="rgb" dir="cw">
                                      <p:cBhvr>
                                        <p:cTn id="7" dur="500" autoRev="1" fill="remove"/>
                                        <p:tgtEl>
                                          <p:spTgt spid="2"/>
                                        </p:tgtEl>
                                        <p:attrNameLst>
                                          <p:attrName>fillcolor</p:attrName>
                                        </p:attrNameLst>
                                      </p:cBhvr>
                                      <p:to>
                                        <a:schemeClr val="bg1"/>
                                      </p:to>
                                    </p:animClr>
                                    <p:set>
                                      <p:cBhvr>
                                        <p:cTn id="8" dur="500" autoRev="1" fill="remove"/>
                                        <p:tgtEl>
                                          <p:spTgt spid="2"/>
                                        </p:tgtEl>
                                        <p:attrNameLst>
                                          <p:attrName>fill.type</p:attrName>
                                        </p:attrNameLst>
                                      </p:cBhvr>
                                      <p:to>
                                        <p:strVal val="solid"/>
                                      </p:to>
                                    </p:set>
                                    <p:set>
                                      <p:cBhvr>
                                        <p:cTn id="9" dur="50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What Content Should We Teach?</a:t>
            </a:r>
            <a:endParaRPr lang="en-US" sz="4000" dirty="0"/>
          </a:p>
        </p:txBody>
      </p:sp>
      <p:sp>
        <p:nvSpPr>
          <p:cNvPr id="5" name="Content Placeholder 4"/>
          <p:cNvSpPr>
            <a:spLocks noGrp="1"/>
          </p:cNvSpPr>
          <p:nvPr>
            <p:ph idx="1"/>
          </p:nvPr>
        </p:nvSpPr>
        <p:spPr>
          <a:xfrm>
            <a:off x="1280160" y="2190749"/>
            <a:ext cx="5904411" cy="3986213"/>
          </a:xfrm>
        </p:spPr>
        <p:txBody>
          <a:bodyPr>
            <a:normAutofit/>
          </a:bodyPr>
          <a:lstStyle/>
          <a:p>
            <a:pPr marL="0" indent="0">
              <a:buNone/>
            </a:pPr>
            <a:r>
              <a:rPr lang="en-US" sz="3200" dirty="0" smtClean="0"/>
              <a:t>“Many </a:t>
            </a:r>
            <a:r>
              <a:rPr lang="en-US" sz="3200" dirty="0"/>
              <a:t>mathematics teachers are uncomfortable with Statistics. They call it </a:t>
            </a:r>
            <a:r>
              <a:rPr lang="en-US" sz="3200" dirty="0" err="1"/>
              <a:t>Sadistics</a:t>
            </a:r>
            <a:r>
              <a:rPr lang="en-US" sz="3200" dirty="0"/>
              <a:t>, you know</a:t>
            </a:r>
            <a:r>
              <a:rPr lang="en-US" sz="3200" dirty="0" smtClean="0"/>
              <a:t>.“</a:t>
            </a:r>
          </a:p>
          <a:p>
            <a:pPr marL="0" indent="0">
              <a:buNone/>
            </a:pPr>
            <a:r>
              <a:rPr lang="en-US" sz="3200" dirty="0"/>
              <a:t>	</a:t>
            </a:r>
            <a:r>
              <a:rPr lang="en-US" sz="3200" dirty="0" smtClean="0"/>
              <a:t>- </a:t>
            </a:r>
            <a:r>
              <a:rPr lang="en-US" sz="3200" dirty="0" err="1"/>
              <a:t>Zalman</a:t>
            </a:r>
            <a:r>
              <a:rPr lang="en-US" sz="3200" dirty="0"/>
              <a:t> </a:t>
            </a:r>
            <a:r>
              <a:rPr lang="en-US" sz="3200" dirty="0" err="1"/>
              <a:t>Usiskin</a:t>
            </a:r>
            <a:endParaRPr lang="en-US" sz="3200" dirty="0"/>
          </a:p>
          <a:p>
            <a:pPr marL="0" indent="0">
              <a:buNone/>
            </a:pPr>
            <a:endParaRPr lang="en-US" sz="3200" dirty="0"/>
          </a:p>
        </p:txBody>
      </p:sp>
      <p:pic>
        <p:nvPicPr>
          <p:cNvPr id="6" name="Picture 2" descr="http://www.amesa.org.za/AMESA2013/Usisk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1760">
            <a:off x="7131802" y="2444522"/>
            <a:ext cx="3893911" cy="37084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7462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What Content Should We Teach?</a:t>
            </a:r>
            <a:endParaRPr lang="en-US" sz="4000" dirty="0"/>
          </a:p>
        </p:txBody>
      </p:sp>
      <p:sp>
        <p:nvSpPr>
          <p:cNvPr id="5" name="Content Placeholder 4"/>
          <p:cNvSpPr>
            <a:spLocks noGrp="1"/>
          </p:cNvSpPr>
          <p:nvPr>
            <p:ph idx="1"/>
          </p:nvPr>
        </p:nvSpPr>
        <p:spPr>
          <a:xfrm>
            <a:off x="1280160" y="2190749"/>
            <a:ext cx="5904411" cy="3986213"/>
          </a:xfrm>
        </p:spPr>
        <p:txBody>
          <a:bodyPr>
            <a:normAutofit/>
          </a:bodyPr>
          <a:lstStyle/>
          <a:p>
            <a:pPr marL="0" indent="0">
              <a:buNone/>
            </a:pPr>
            <a:r>
              <a:rPr lang="en-US" sz="3200" dirty="0" smtClean="0"/>
              <a:t>“I want </a:t>
            </a:r>
            <a:r>
              <a:rPr lang="en-US" sz="3200" dirty="0"/>
              <a:t>s</a:t>
            </a:r>
            <a:r>
              <a:rPr lang="en-US" sz="3200" dirty="0" smtClean="0"/>
              <a:t>tudents </a:t>
            </a:r>
            <a:r>
              <a:rPr lang="en-US" sz="3200" dirty="0"/>
              <a:t>in an intro course </a:t>
            </a:r>
            <a:r>
              <a:rPr lang="en-US" sz="3200" dirty="0" smtClean="0"/>
              <a:t>to </a:t>
            </a:r>
            <a:r>
              <a:rPr lang="en-US" sz="3200" dirty="0"/>
              <a:t>leave thinking </a:t>
            </a:r>
            <a:r>
              <a:rPr lang="en-US" sz="3200" dirty="0" smtClean="0"/>
              <a:t>Statistics </a:t>
            </a:r>
            <a:r>
              <a:rPr lang="en-US" sz="3200" dirty="0"/>
              <a:t>is </a:t>
            </a:r>
            <a:r>
              <a:rPr lang="en-US" sz="3200" b="1" i="1" dirty="0" smtClean="0"/>
              <a:t>relevant</a:t>
            </a:r>
            <a:r>
              <a:rPr lang="en-US" sz="3200" b="1" i="1" dirty="0"/>
              <a:t>, intuitive, and </a:t>
            </a:r>
            <a:r>
              <a:rPr lang="en-US" sz="3200" b="1" i="1" dirty="0" smtClean="0"/>
              <a:t>cool </a:t>
            </a:r>
            <a:r>
              <a:rPr lang="en-US" sz="3200" dirty="0"/>
              <a:t>[emphasis added]</a:t>
            </a:r>
            <a:r>
              <a:rPr lang="en-US" sz="3200" dirty="0" smtClean="0"/>
              <a:t>.“</a:t>
            </a:r>
          </a:p>
          <a:p>
            <a:pPr marL="0" indent="0">
              <a:buNone/>
            </a:pPr>
            <a:r>
              <a:rPr lang="en-US" sz="3200" dirty="0"/>
              <a:t>	</a:t>
            </a:r>
            <a:r>
              <a:rPr lang="en-US" sz="3200" dirty="0" smtClean="0"/>
              <a:t>-Dick De </a:t>
            </a:r>
            <a:r>
              <a:rPr lang="en-US" sz="3200" dirty="0" err="1" smtClean="0"/>
              <a:t>Veaux</a:t>
            </a:r>
            <a:endParaRPr lang="en-US" sz="3200" dirty="0"/>
          </a:p>
        </p:txBody>
      </p:sp>
      <p:pic>
        <p:nvPicPr>
          <p:cNvPr id="12290" name="Picture 2" descr="http://mediad.publicbroadcasting.net/p/wamc/files/styles/card_280/public/201306/de_veau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023" y="2278629"/>
            <a:ext cx="3118666" cy="38983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1750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The Common Core Initiative</a:t>
            </a:r>
            <a:endParaRPr lang="en-US" sz="4000" dirty="0"/>
          </a:p>
        </p:txBody>
      </p:sp>
      <p:sp>
        <p:nvSpPr>
          <p:cNvPr id="5" name="Content Placeholder 4"/>
          <p:cNvSpPr>
            <a:spLocks noGrp="1"/>
          </p:cNvSpPr>
          <p:nvPr>
            <p:ph idx="1"/>
          </p:nvPr>
        </p:nvSpPr>
        <p:spPr>
          <a:xfrm>
            <a:off x="1280159" y="2190749"/>
            <a:ext cx="5355772" cy="3986213"/>
          </a:xfrm>
        </p:spPr>
        <p:txBody>
          <a:bodyPr>
            <a:normAutofit/>
          </a:bodyPr>
          <a:lstStyle/>
          <a:p>
            <a:r>
              <a:rPr lang="en-US" sz="3200" dirty="0" smtClean="0"/>
              <a:t>The Common Core Initiative</a:t>
            </a:r>
          </a:p>
          <a:p>
            <a:pPr lvl="1"/>
            <a:r>
              <a:rPr lang="en-US" sz="3000" dirty="0" smtClean="0"/>
              <a:t>Mathematics</a:t>
            </a:r>
          </a:p>
          <a:p>
            <a:pPr lvl="1"/>
            <a:r>
              <a:rPr lang="en-US" sz="3000" dirty="0" smtClean="0"/>
              <a:t>English Language Arts/Literacy</a:t>
            </a:r>
          </a:p>
          <a:p>
            <a:r>
              <a:rPr lang="en-US" sz="3200" dirty="0" smtClean="0"/>
              <a:t>College &amp; career readiness</a:t>
            </a:r>
          </a:p>
          <a:p>
            <a:r>
              <a:rPr lang="en-US" sz="3200" dirty="0" smtClean="0">
                <a:hlinkClick r:id="rId3" action="ppaction://hlinkfile"/>
              </a:rPr>
              <a:t>Full set of statistics standards</a:t>
            </a:r>
            <a:endParaRPr lang="en-US" sz="3200" dirty="0" smtClean="0"/>
          </a:p>
          <a:p>
            <a:endParaRPr lang="en-US" sz="3200" dirty="0" smtClean="0"/>
          </a:p>
        </p:txBody>
      </p:sp>
      <p:pic>
        <p:nvPicPr>
          <p:cNvPr id="8" name="Picture 7"/>
          <p:cNvPicPr>
            <a:picLocks noChangeAspect="1"/>
          </p:cNvPicPr>
          <p:nvPr/>
        </p:nvPicPr>
        <p:blipFill>
          <a:blip r:embed="rId4"/>
          <a:stretch>
            <a:fillRect/>
          </a:stretch>
        </p:blipFill>
        <p:spPr>
          <a:xfrm>
            <a:off x="6818810" y="2801081"/>
            <a:ext cx="5072743" cy="18344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4286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Whence the Common Core Standards?</a:t>
            </a:r>
          </a:p>
        </p:txBody>
      </p:sp>
      <p:sp>
        <p:nvSpPr>
          <p:cNvPr id="3" name="Content Placeholder 2"/>
          <p:cNvSpPr>
            <a:spLocks noGrp="1"/>
          </p:cNvSpPr>
          <p:nvPr>
            <p:ph idx="1"/>
          </p:nvPr>
        </p:nvSpPr>
        <p:spPr/>
        <p:txBody>
          <a:bodyPr>
            <a:noAutofit/>
          </a:bodyPr>
          <a:lstStyle/>
          <a:p>
            <a:pPr marL="0" indent="0">
              <a:buNone/>
            </a:pPr>
            <a:r>
              <a:rPr lang="en-US" sz="3200" dirty="0" smtClean="0"/>
              <a:t>“The </a:t>
            </a:r>
            <a:r>
              <a:rPr lang="en-US" sz="3200" dirty="0"/>
              <a:t>state-led effort to develop the Common Core State Standards was launched in 2009 by state leaders, including governors and state commissioners of education </a:t>
            </a:r>
            <a:r>
              <a:rPr lang="en-US" sz="3200" dirty="0" smtClean="0"/>
              <a:t>from </a:t>
            </a:r>
            <a:r>
              <a:rPr lang="en-US" sz="3200" dirty="0" smtClean="0">
                <a:hlinkClick r:id="rId3"/>
              </a:rPr>
              <a:t>48 </a:t>
            </a:r>
            <a:r>
              <a:rPr lang="en-US" sz="3200" dirty="0">
                <a:hlinkClick r:id="rId3"/>
              </a:rPr>
              <a:t>states, two territories and the District of Columbia</a:t>
            </a:r>
            <a:r>
              <a:rPr lang="en-US" sz="3200" dirty="0"/>
              <a:t>, through their membership in the National Governors Association Center for Best Practices (NGA Center) and the Council of Chief State School Officers (CCSSO</a:t>
            </a:r>
            <a:r>
              <a:rPr lang="en-US" sz="3200" dirty="0" smtClean="0"/>
              <a:t>).”</a:t>
            </a:r>
            <a:endParaRPr lang="en-US" sz="3200" dirty="0"/>
          </a:p>
        </p:txBody>
      </p:sp>
    </p:spTree>
    <p:extLst>
      <p:ext uri="{BB962C8B-B14F-4D97-AF65-F5344CB8AC3E}">
        <p14:creationId xmlns:p14="http://schemas.microsoft.com/office/powerpoint/2010/main" val="5850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CCSS </a:t>
            </a:r>
            <a:r>
              <a:rPr lang="en-US" sz="4000" dirty="0" smtClean="0"/>
              <a:t>Standards Organization</a:t>
            </a:r>
            <a:endParaRPr lang="en-US" sz="4000" dirty="0"/>
          </a:p>
        </p:txBody>
      </p:sp>
      <p:graphicFrame>
        <p:nvGraphicFramePr>
          <p:cNvPr id="4" name="Diagram 3"/>
          <p:cNvGraphicFramePr/>
          <p:nvPr>
            <p:extLst>
              <p:ext uri="{D42A27DB-BD31-4B8C-83A1-F6EECF244321}">
                <p14:modId xmlns:p14="http://schemas.microsoft.com/office/powerpoint/2010/main" val="902542278"/>
              </p:ext>
            </p:extLst>
          </p:nvPr>
        </p:nvGraphicFramePr>
        <p:xfrm>
          <a:off x="2032000" y="1948543"/>
          <a:ext cx="8128000" cy="4189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6844937" y="4741816"/>
            <a:ext cx="2481943" cy="193330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71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Shifts in Mathematics</a:t>
            </a:r>
            <a:endParaRPr lang="en-US" sz="4000" dirty="0"/>
          </a:p>
        </p:txBody>
      </p:sp>
      <p:sp>
        <p:nvSpPr>
          <p:cNvPr id="3" name="Content Placeholder 2"/>
          <p:cNvSpPr>
            <a:spLocks noGrp="1"/>
          </p:cNvSpPr>
          <p:nvPr>
            <p:ph idx="1"/>
          </p:nvPr>
        </p:nvSpPr>
        <p:spPr/>
        <p:txBody>
          <a:bodyPr>
            <a:normAutofit/>
          </a:bodyPr>
          <a:lstStyle/>
          <a:p>
            <a:pPr marL="0" indent="0">
              <a:buNone/>
            </a:pPr>
            <a:r>
              <a:rPr lang="en-US" sz="3200" dirty="0" smtClean="0"/>
              <a:t>Shifts in Mathematics Education, according to CCSS:</a:t>
            </a:r>
          </a:p>
          <a:p>
            <a:pPr marL="457200" indent="-457200">
              <a:buFont typeface="+mj-lt"/>
              <a:buAutoNum type="arabicPeriod"/>
            </a:pPr>
            <a:r>
              <a:rPr lang="en-US" sz="3200" dirty="0"/>
              <a:t>Greater </a:t>
            </a:r>
            <a:r>
              <a:rPr lang="en-US" sz="3200" u="sng" dirty="0"/>
              <a:t>focus</a:t>
            </a:r>
            <a:r>
              <a:rPr lang="en-US" sz="3200" dirty="0"/>
              <a:t> on fewer </a:t>
            </a:r>
            <a:r>
              <a:rPr lang="en-US" sz="3200" dirty="0" smtClean="0"/>
              <a:t>topics</a:t>
            </a:r>
          </a:p>
          <a:p>
            <a:pPr marL="457200" indent="-457200">
              <a:buFont typeface="+mj-lt"/>
              <a:buAutoNum type="arabicPeriod"/>
            </a:pPr>
            <a:r>
              <a:rPr lang="en-US" sz="3200" u="sng" dirty="0"/>
              <a:t>Coherence</a:t>
            </a:r>
            <a:r>
              <a:rPr lang="en-US" sz="3200" dirty="0"/>
              <a:t>: Linking topics and thinking across </a:t>
            </a:r>
            <a:r>
              <a:rPr lang="en-US" sz="3200" dirty="0" smtClean="0"/>
              <a:t>grades</a:t>
            </a:r>
          </a:p>
          <a:p>
            <a:pPr marL="457200" indent="-457200">
              <a:buFont typeface="+mj-lt"/>
              <a:buAutoNum type="arabicPeriod"/>
            </a:pPr>
            <a:r>
              <a:rPr lang="en-US" sz="3200" u="sng" dirty="0"/>
              <a:t>Rigor</a:t>
            </a:r>
            <a:r>
              <a:rPr lang="en-US" sz="3200" dirty="0"/>
              <a:t>: Pursue conceptual understanding, procedural skills and fluency, and application with equal </a:t>
            </a:r>
            <a:r>
              <a:rPr lang="en-US" sz="3200" dirty="0" smtClean="0"/>
              <a:t>intensity</a:t>
            </a:r>
          </a:p>
        </p:txBody>
      </p:sp>
    </p:spTree>
    <p:extLst>
      <p:ext uri="{BB962C8B-B14F-4D97-AF65-F5344CB8AC3E}">
        <p14:creationId xmlns:p14="http://schemas.microsoft.com/office/powerpoint/2010/main" val="374665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GAISE Report</a:t>
            </a:r>
            <a:endParaRPr lang="en-US" sz="4000" dirty="0"/>
          </a:p>
        </p:txBody>
      </p:sp>
      <p:sp>
        <p:nvSpPr>
          <p:cNvPr id="5" name="Content Placeholder 4"/>
          <p:cNvSpPr>
            <a:spLocks noGrp="1"/>
          </p:cNvSpPr>
          <p:nvPr>
            <p:ph idx="1"/>
          </p:nvPr>
        </p:nvSpPr>
        <p:spPr>
          <a:xfrm>
            <a:off x="1280160" y="2190749"/>
            <a:ext cx="3814354" cy="3986213"/>
          </a:xfrm>
        </p:spPr>
        <p:txBody>
          <a:bodyPr>
            <a:normAutofit/>
          </a:bodyPr>
          <a:lstStyle/>
          <a:p>
            <a:r>
              <a:rPr lang="en-US" sz="3200" dirty="0" smtClean="0"/>
              <a:t>Whence the Statistics standards?</a:t>
            </a:r>
          </a:p>
          <a:p>
            <a:r>
              <a:rPr lang="en-US" sz="3200" dirty="0" smtClean="0"/>
              <a:t>The (ASA endorsed) GAISE Report for PreK-12, with modifications (2005)</a:t>
            </a:r>
          </a:p>
        </p:txBody>
      </p:sp>
      <p:pic>
        <p:nvPicPr>
          <p:cNvPr id="6" name="Picture 5"/>
          <p:cNvPicPr>
            <a:picLocks noChangeAspect="1"/>
          </p:cNvPicPr>
          <p:nvPr/>
        </p:nvPicPr>
        <p:blipFill>
          <a:blip r:embed="rId3"/>
          <a:stretch>
            <a:fillRect/>
          </a:stretch>
        </p:blipFill>
        <p:spPr>
          <a:xfrm>
            <a:off x="5410201" y="2098263"/>
            <a:ext cx="6444342" cy="45503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2492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WARNING</a:t>
            </a:r>
            <a:r>
              <a:rPr lang="en-US" dirty="0" smtClean="0"/>
              <a:t>!</a:t>
            </a:r>
            <a:endParaRPr lang="en-US" dirty="0"/>
          </a:p>
        </p:txBody>
      </p:sp>
      <p:sp>
        <p:nvSpPr>
          <p:cNvPr id="3" name="Content Placeholder 2"/>
          <p:cNvSpPr>
            <a:spLocks noGrp="1"/>
          </p:cNvSpPr>
          <p:nvPr>
            <p:ph idx="1"/>
          </p:nvPr>
        </p:nvSpPr>
        <p:spPr>
          <a:xfrm>
            <a:off x="1280160" y="2190749"/>
            <a:ext cx="6746240" cy="3986213"/>
          </a:xfrm>
        </p:spPr>
        <p:txBody>
          <a:bodyPr>
            <a:normAutofit fontScale="92500" lnSpcReduction="10000"/>
          </a:bodyPr>
          <a:lstStyle/>
          <a:p>
            <a:r>
              <a:rPr lang="en-US" sz="3200" dirty="0"/>
              <a:t>CCSS approaches statistics and probability from a </a:t>
            </a:r>
            <a:r>
              <a:rPr lang="en-US" sz="3200" dirty="0" err="1"/>
              <a:t>frequentist</a:t>
            </a:r>
            <a:r>
              <a:rPr lang="en-US" sz="3200" dirty="0"/>
              <a:t> point-of-view</a:t>
            </a:r>
            <a:r>
              <a:rPr lang="en-US" sz="3200" dirty="0" smtClean="0"/>
              <a:t>.</a:t>
            </a:r>
          </a:p>
          <a:p>
            <a:r>
              <a:rPr lang="en-US" sz="3200" dirty="0" smtClean="0"/>
              <a:t>CCSS ≠ standardized testing.</a:t>
            </a:r>
          </a:p>
          <a:p>
            <a:r>
              <a:rPr lang="en-US" sz="3200" dirty="0" smtClean="0"/>
              <a:t>Lots of text ahead.</a:t>
            </a:r>
          </a:p>
          <a:p>
            <a:r>
              <a:rPr lang="en-US" sz="3200" dirty="0" smtClean="0"/>
              <a:t>Text </a:t>
            </a:r>
            <a:r>
              <a:rPr lang="en-US" sz="9600" dirty="0" smtClean="0"/>
              <a:t>size</a:t>
            </a:r>
            <a:r>
              <a:rPr lang="en-US" sz="3200" dirty="0" smtClean="0"/>
              <a:t> </a:t>
            </a:r>
            <a:r>
              <a:rPr lang="en-US" sz="1800" dirty="0" smtClean="0"/>
              <a:t>may</a:t>
            </a:r>
            <a:r>
              <a:rPr lang="en-US" sz="3200" dirty="0" smtClean="0"/>
              <a:t> </a:t>
            </a:r>
            <a:r>
              <a:rPr lang="en-US" sz="5400" dirty="0" smtClean="0"/>
              <a:t>vary</a:t>
            </a:r>
            <a:r>
              <a:rPr lang="en-US" sz="3200" dirty="0" smtClean="0"/>
              <a:t>.</a:t>
            </a:r>
          </a:p>
        </p:txBody>
      </p:sp>
      <p:pic>
        <p:nvPicPr>
          <p:cNvPr id="10244" name="Picture 4" descr="http://img1.wikia.nocookie.net/__cb20110705195119/lego/images/c/cd/Warning_sig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0422" y="2651075"/>
            <a:ext cx="3554273" cy="306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3"/>
            <a:ext cx="10319657" cy="1362113"/>
          </a:xfrm>
        </p:spPr>
        <p:txBody>
          <a:bodyPr>
            <a:normAutofit/>
          </a:bodyPr>
          <a:lstStyle/>
          <a:p>
            <a:r>
              <a:rPr lang="en-US" sz="4000" dirty="0"/>
              <a:t>Statistics and Probability: </a:t>
            </a:r>
            <a:r>
              <a:rPr lang="en-US" sz="4000" dirty="0" smtClean="0"/>
              <a:t>Grades 6 – 8 Overview</a:t>
            </a:r>
            <a:endParaRPr lang="en-US" sz="4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42381668"/>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776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Announcements</a:t>
            </a:r>
            <a:endParaRPr lang="en-US" sz="4000" dirty="0"/>
          </a:p>
        </p:txBody>
      </p:sp>
      <p:sp>
        <p:nvSpPr>
          <p:cNvPr id="3" name="Content Placeholder 2"/>
          <p:cNvSpPr>
            <a:spLocks noGrp="1"/>
          </p:cNvSpPr>
          <p:nvPr>
            <p:ph idx="1"/>
          </p:nvPr>
        </p:nvSpPr>
        <p:spPr/>
        <p:txBody>
          <a:bodyPr>
            <a:noAutofit/>
          </a:bodyPr>
          <a:lstStyle/>
          <a:p>
            <a:pPr marL="0" indent="0">
              <a:buNone/>
            </a:pPr>
            <a:r>
              <a:rPr lang="en-US" sz="3200" dirty="0">
                <a:solidFill>
                  <a:schemeClr val="accent4"/>
                </a:solidFill>
                <a:latin typeface="+mj-lt"/>
                <a:ea typeface="Calibri" panose="020F0502020204030204" pitchFamily="34" charset="0"/>
                <a:cs typeface="Arial" panose="020B0604020202020204" pitchFamily="34" charset="0"/>
              </a:rPr>
              <a:t>Joining ASA and WSS</a:t>
            </a:r>
          </a:p>
          <a:p>
            <a:r>
              <a:rPr lang="en-US" sz="3200" dirty="0">
                <a:solidFill>
                  <a:schemeClr val="accent4">
                    <a:lumMod val="50000"/>
                  </a:schemeClr>
                </a:solidFill>
                <a:latin typeface="+mj-lt"/>
                <a:ea typeface="Calibri" panose="020F0502020204030204" pitchFamily="34" charset="0"/>
                <a:cs typeface="Arial" panose="020B0604020202020204" pitchFamily="34" charset="0"/>
              </a:rPr>
              <a:t>ASA K-12 Membership—Bargain of the Century</a:t>
            </a:r>
          </a:p>
          <a:p>
            <a:pPr lvl="1"/>
            <a:r>
              <a:rPr lang="en-US" sz="3000" dirty="0">
                <a:latin typeface="+mj-lt"/>
                <a:ea typeface="Calibri" panose="020F0502020204030204" pitchFamily="34" charset="0"/>
                <a:cs typeface="Arial" panose="020B0604020202020204" pitchFamily="34" charset="0"/>
              </a:rPr>
              <a:t>Only $50 per year—Get Journals &amp; </a:t>
            </a:r>
            <a:r>
              <a:rPr lang="en-US" sz="3000" dirty="0" smtClean="0">
                <a:latin typeface="+mj-lt"/>
                <a:ea typeface="Calibri" panose="020F0502020204030204" pitchFamily="34" charset="0"/>
                <a:cs typeface="Arial" panose="020B0604020202020204" pitchFamily="34" charset="0"/>
              </a:rPr>
              <a:t>Newsletters </a:t>
            </a:r>
            <a:r>
              <a:rPr lang="en-US" sz="3000" dirty="0" smtClean="0">
                <a:solidFill>
                  <a:schemeClr val="bg1">
                    <a:lumMod val="50000"/>
                  </a:schemeClr>
                </a:solidFill>
                <a:latin typeface="+mj-lt"/>
                <a:ea typeface="Calibri" panose="020F0502020204030204" pitchFamily="34" charset="0"/>
                <a:cs typeface="Arial" panose="020B0604020202020204" pitchFamily="34" charset="0"/>
                <a:hlinkClick r:id="rId2"/>
              </a:rPr>
              <a:t>http</a:t>
            </a:r>
            <a:r>
              <a:rPr lang="en-US" sz="3000" dirty="0">
                <a:solidFill>
                  <a:schemeClr val="bg1">
                    <a:lumMod val="50000"/>
                  </a:schemeClr>
                </a:solidFill>
                <a:latin typeface="+mj-lt"/>
                <a:ea typeface="Calibri" panose="020F0502020204030204" pitchFamily="34" charset="0"/>
                <a:cs typeface="Arial" panose="020B0604020202020204" pitchFamily="34" charset="0"/>
                <a:hlinkClick r:id="rId2"/>
              </a:rPr>
              <a:t>://www.amstat.org/membership/becomeamember.cfm</a:t>
            </a:r>
            <a:r>
              <a:rPr lang="en-US" sz="3000" dirty="0">
                <a:solidFill>
                  <a:schemeClr val="bg1">
                    <a:lumMod val="50000"/>
                  </a:schemeClr>
                </a:solidFill>
                <a:latin typeface="+mj-lt"/>
                <a:ea typeface="Calibri" panose="020F0502020204030204" pitchFamily="34" charset="0"/>
                <a:cs typeface="Arial" panose="020B0604020202020204" pitchFamily="34" charset="0"/>
              </a:rPr>
              <a:t> </a:t>
            </a:r>
          </a:p>
          <a:p>
            <a:pPr lvl="1"/>
            <a:r>
              <a:rPr lang="en-US" sz="3000" dirty="0">
                <a:latin typeface="+mj-lt"/>
                <a:ea typeface="Calibri" panose="020F0502020204030204" pitchFamily="34" charset="0"/>
                <a:cs typeface="Arial" panose="020B0604020202020204" pitchFamily="34" charset="0"/>
              </a:rPr>
              <a:t>3-Month Free membership at </a:t>
            </a:r>
            <a:r>
              <a:rPr lang="en-US" sz="3000" dirty="0">
                <a:solidFill>
                  <a:schemeClr val="bg1">
                    <a:lumMod val="50000"/>
                  </a:schemeClr>
                </a:solidFill>
                <a:latin typeface="+mj-lt"/>
                <a:ea typeface="Calibri" panose="020F0502020204030204" pitchFamily="34" charset="0"/>
                <a:cs typeface="Arial" panose="020B0604020202020204" pitchFamily="34" charset="0"/>
                <a:hlinkClick r:id="rId3"/>
              </a:rPr>
              <a:t>http://</a:t>
            </a:r>
            <a:r>
              <a:rPr lang="en-US" sz="3000" dirty="0" smtClean="0">
                <a:solidFill>
                  <a:schemeClr val="bg1">
                    <a:lumMod val="50000"/>
                  </a:schemeClr>
                </a:solidFill>
                <a:latin typeface="+mj-lt"/>
                <a:ea typeface="Calibri" panose="020F0502020204030204" pitchFamily="34" charset="0"/>
                <a:cs typeface="Arial" panose="020B0604020202020204" pitchFamily="34" charset="0"/>
                <a:hlinkClick r:id="rId3"/>
              </a:rPr>
              <a:t>www.amstat.org/membership/K12teachers</a:t>
            </a:r>
            <a:endParaRPr lang="en-US" sz="3000" dirty="0">
              <a:solidFill>
                <a:schemeClr val="accent4">
                  <a:lumMod val="50000"/>
                </a:schemeClr>
              </a:solidFill>
              <a:latin typeface="+mj-lt"/>
              <a:ea typeface="Calibri" panose="020F0502020204030204" pitchFamily="34" charset="0"/>
              <a:cs typeface="Arial" panose="020B0604020202020204" pitchFamily="34" charset="0"/>
            </a:endParaRPr>
          </a:p>
          <a:p>
            <a:pPr lvl="1"/>
            <a:r>
              <a:rPr lang="en-US" sz="3000" dirty="0">
                <a:solidFill>
                  <a:schemeClr val="accent4">
                    <a:lumMod val="50000"/>
                  </a:schemeClr>
                </a:solidFill>
                <a:latin typeface="+mj-lt"/>
                <a:ea typeface="Calibri" panose="020F0502020204030204" pitchFamily="34" charset="0"/>
                <a:cs typeface="Arial" panose="020B0604020202020204" pitchFamily="34" charset="0"/>
              </a:rPr>
              <a:t>Forms available in this room or at the URLs given here</a:t>
            </a:r>
          </a:p>
        </p:txBody>
      </p:sp>
    </p:spTree>
    <p:extLst>
      <p:ext uri="{BB962C8B-B14F-4D97-AF65-F5344CB8AC3E}">
        <p14:creationId xmlns:p14="http://schemas.microsoft.com/office/powerpoint/2010/main" val="114579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6</a:t>
            </a:r>
            <a:r>
              <a:rPr lang="en-US" sz="4000" baseline="30000" dirty="0"/>
              <a:t>th</a:t>
            </a:r>
            <a:r>
              <a:rPr lang="en-US" sz="4000" dirty="0"/>
              <a:t> Grade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18733657"/>
              </p:ext>
            </p:extLst>
          </p:nvPr>
        </p:nvGraphicFramePr>
        <p:xfrm>
          <a:off x="1280159" y="2190749"/>
          <a:ext cx="10411097" cy="3986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42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6</a:t>
            </a:r>
            <a:r>
              <a:rPr lang="en-US" sz="4000" baseline="30000" dirty="0"/>
              <a:t>th</a:t>
            </a:r>
            <a:r>
              <a:rPr lang="en-US" sz="4000" dirty="0"/>
              <a:t> Grade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86702196"/>
              </p:ext>
            </p:extLst>
          </p:nvPr>
        </p:nvGraphicFramePr>
        <p:xfrm>
          <a:off x="1280159" y="2190749"/>
          <a:ext cx="10421983" cy="457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185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7</a:t>
            </a:r>
            <a:r>
              <a:rPr lang="en-US" sz="4000" baseline="30000" dirty="0" smtClean="0"/>
              <a:t>th</a:t>
            </a:r>
            <a:r>
              <a:rPr lang="en-US" sz="4000" dirty="0" smtClean="0"/>
              <a:t> </a:t>
            </a:r>
            <a:r>
              <a:rPr lang="en-US" sz="4000" dirty="0"/>
              <a:t>Grade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54781016"/>
              </p:ext>
            </p:extLst>
          </p:nvPr>
        </p:nvGraphicFramePr>
        <p:xfrm>
          <a:off x="1280159" y="2190749"/>
          <a:ext cx="10515601" cy="4458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72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7</a:t>
            </a:r>
            <a:r>
              <a:rPr lang="en-US" sz="4000" baseline="30000" dirty="0" smtClean="0"/>
              <a:t>th</a:t>
            </a:r>
            <a:r>
              <a:rPr lang="en-US" sz="4000" dirty="0" smtClean="0"/>
              <a:t> </a:t>
            </a:r>
            <a:r>
              <a:rPr lang="en-US" sz="4000" dirty="0"/>
              <a:t>Grade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74715366"/>
              </p:ext>
            </p:extLst>
          </p:nvPr>
        </p:nvGraphicFramePr>
        <p:xfrm>
          <a:off x="1280159" y="2190749"/>
          <a:ext cx="10672355" cy="4527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756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7</a:t>
            </a:r>
            <a:r>
              <a:rPr lang="en-US" sz="4000" baseline="30000" dirty="0" smtClean="0"/>
              <a:t>th</a:t>
            </a:r>
            <a:r>
              <a:rPr lang="en-US" sz="4000" dirty="0" smtClean="0"/>
              <a:t> </a:t>
            </a:r>
            <a:r>
              <a:rPr lang="en-US" sz="4000" dirty="0"/>
              <a:t>Grade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97664726"/>
              </p:ext>
            </p:extLst>
          </p:nvPr>
        </p:nvGraphicFramePr>
        <p:xfrm>
          <a:off x="1280160" y="2190749"/>
          <a:ext cx="10620104" cy="4379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62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7</a:t>
            </a:r>
            <a:r>
              <a:rPr lang="en-US" sz="4000" baseline="30000" dirty="0" smtClean="0"/>
              <a:t>th</a:t>
            </a:r>
            <a:r>
              <a:rPr lang="en-US" sz="4000" dirty="0" smtClean="0"/>
              <a:t> </a:t>
            </a:r>
            <a:r>
              <a:rPr lang="en-US" sz="4000" dirty="0"/>
              <a:t>Grade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2298030"/>
              </p:ext>
            </p:extLst>
          </p:nvPr>
        </p:nvGraphicFramePr>
        <p:xfrm>
          <a:off x="1280159" y="2190749"/>
          <a:ext cx="10672355" cy="4375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125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8</a:t>
            </a:r>
            <a:r>
              <a:rPr lang="en-US" sz="4000" baseline="30000" dirty="0" smtClean="0"/>
              <a:t>th</a:t>
            </a:r>
            <a:r>
              <a:rPr lang="en-US" sz="4000" dirty="0" smtClean="0"/>
              <a:t> </a:t>
            </a:r>
            <a:r>
              <a:rPr lang="en-US" sz="4000" dirty="0"/>
              <a:t>Grade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66593188"/>
              </p:ext>
            </p:extLst>
          </p:nvPr>
        </p:nvGraphicFramePr>
        <p:xfrm>
          <a:off x="1280159" y="2190749"/>
          <a:ext cx="10672355" cy="3986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43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8</a:t>
            </a:r>
            <a:r>
              <a:rPr lang="en-US" sz="4000" baseline="30000" dirty="0" smtClean="0"/>
              <a:t>th</a:t>
            </a:r>
            <a:r>
              <a:rPr lang="en-US" sz="4000" dirty="0" smtClean="0"/>
              <a:t> </a:t>
            </a:r>
            <a:r>
              <a:rPr lang="en-US" sz="4000" dirty="0"/>
              <a:t>Grade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04991674"/>
              </p:ext>
            </p:extLst>
          </p:nvPr>
        </p:nvGraphicFramePr>
        <p:xfrm>
          <a:off x="1280159" y="2190749"/>
          <a:ext cx="10672355" cy="3986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85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8</a:t>
            </a:r>
            <a:r>
              <a:rPr lang="en-US" sz="4000" baseline="30000" dirty="0" smtClean="0"/>
              <a:t>th</a:t>
            </a:r>
            <a:r>
              <a:rPr lang="en-US" sz="4000" dirty="0" smtClean="0"/>
              <a:t> </a:t>
            </a:r>
            <a:r>
              <a:rPr lang="en-US" sz="4000" dirty="0"/>
              <a:t>Grade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50677504"/>
              </p:ext>
            </p:extLst>
          </p:nvPr>
        </p:nvGraphicFramePr>
        <p:xfrm>
          <a:off x="1280159" y="2190749"/>
          <a:ext cx="1067235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511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3"/>
            <a:ext cx="10202091" cy="1362113"/>
          </a:xfrm>
        </p:spPr>
        <p:txBody>
          <a:bodyPr>
            <a:normAutofit/>
          </a:bodyPr>
          <a:lstStyle/>
          <a:p>
            <a:r>
              <a:rPr lang="en-US" sz="4000" dirty="0"/>
              <a:t>Statistics and Probability: </a:t>
            </a:r>
            <a:r>
              <a:rPr lang="en-US" sz="4000" dirty="0" smtClean="0"/>
              <a:t>High School Overview</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2415887"/>
              </p:ext>
            </p:extLst>
          </p:nvPr>
        </p:nvGraphicFramePr>
        <p:xfrm>
          <a:off x="1280159" y="2190749"/>
          <a:ext cx="1067235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23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Announcements</a:t>
            </a:r>
            <a:endParaRPr lang="en-US" sz="4000" dirty="0"/>
          </a:p>
        </p:txBody>
      </p:sp>
      <p:sp>
        <p:nvSpPr>
          <p:cNvPr id="3" name="Content Placeholder 2"/>
          <p:cNvSpPr>
            <a:spLocks noGrp="1"/>
          </p:cNvSpPr>
          <p:nvPr>
            <p:ph idx="1"/>
          </p:nvPr>
        </p:nvSpPr>
        <p:spPr/>
        <p:txBody>
          <a:bodyPr>
            <a:noAutofit/>
          </a:bodyPr>
          <a:lstStyle/>
          <a:p>
            <a:pPr marL="0" indent="0">
              <a:buNone/>
            </a:pPr>
            <a:r>
              <a:rPr lang="en-US" sz="3200" dirty="0">
                <a:solidFill>
                  <a:schemeClr val="accent4"/>
                </a:solidFill>
                <a:latin typeface="+mj-lt"/>
                <a:ea typeface="Calibri" panose="020F0502020204030204" pitchFamily="34" charset="0"/>
                <a:cs typeface="Arial" panose="020B0604020202020204" pitchFamily="34" charset="0"/>
              </a:rPr>
              <a:t>Joining ASA and WSS</a:t>
            </a:r>
          </a:p>
          <a:p>
            <a:r>
              <a:rPr lang="en-US" sz="3200" dirty="0" smtClean="0">
                <a:solidFill>
                  <a:schemeClr val="accent4">
                    <a:lumMod val="50000"/>
                  </a:schemeClr>
                </a:solidFill>
                <a:latin typeface="+mj-lt"/>
                <a:ea typeface="Calibri" panose="020F0502020204030204" pitchFamily="34" charset="0"/>
                <a:cs typeface="Arial" panose="020B0604020202020204" pitchFamily="34" charset="0"/>
              </a:rPr>
              <a:t>WSS </a:t>
            </a:r>
            <a:r>
              <a:rPr lang="en-US" sz="3200" dirty="0">
                <a:solidFill>
                  <a:schemeClr val="accent4">
                    <a:lumMod val="50000"/>
                  </a:schemeClr>
                </a:solidFill>
                <a:latin typeface="+mj-lt"/>
                <a:ea typeface="Calibri" panose="020F0502020204030204" pitchFamily="34" charset="0"/>
                <a:cs typeface="Arial" panose="020B0604020202020204" pitchFamily="34" charset="0"/>
              </a:rPr>
              <a:t>Membership</a:t>
            </a:r>
          </a:p>
          <a:p>
            <a:pPr lvl="1"/>
            <a:r>
              <a:rPr lang="en-US" sz="3000" dirty="0">
                <a:latin typeface="+mj-lt"/>
                <a:ea typeface="Calibri" panose="020F0502020204030204" pitchFamily="34" charset="0"/>
                <a:cs typeface="Arial" panose="020B0604020202020204" pitchFamily="34" charset="0"/>
              </a:rPr>
              <a:t>Helps support Statistics Education and other activities</a:t>
            </a:r>
          </a:p>
          <a:p>
            <a:pPr lvl="1"/>
            <a:r>
              <a:rPr lang="en-US" sz="3000" dirty="0">
                <a:latin typeface="+mj-lt"/>
                <a:ea typeface="Calibri" panose="020F0502020204030204" pitchFamily="34" charset="0"/>
                <a:cs typeface="Arial" panose="020B0604020202020204" pitchFamily="34" charset="0"/>
              </a:rPr>
              <a:t>Only $10 per </a:t>
            </a:r>
            <a:r>
              <a:rPr lang="en-US" sz="3000" dirty="0" smtClean="0">
                <a:latin typeface="+mj-lt"/>
                <a:ea typeface="Calibri" panose="020F0502020204030204" pitchFamily="34" charset="0"/>
                <a:cs typeface="Arial" panose="020B0604020202020204" pitchFamily="34" charset="0"/>
              </a:rPr>
              <a:t>year </a:t>
            </a:r>
            <a:r>
              <a:rPr lang="en-US" sz="3000" u="sng" dirty="0" smtClean="0">
                <a:solidFill>
                  <a:srgbClr val="0070C0"/>
                </a:solidFill>
                <a:latin typeface="+mj-lt"/>
                <a:ea typeface="Calibri" panose="020F0502020204030204" pitchFamily="34" charset="0"/>
                <a:cs typeface="Arial" panose="020B0604020202020204" pitchFamily="34" charset="0"/>
              </a:rPr>
              <a:t>http</a:t>
            </a:r>
            <a:r>
              <a:rPr lang="en-US" sz="3000" u="sng" dirty="0">
                <a:solidFill>
                  <a:srgbClr val="0070C0"/>
                </a:solidFill>
                <a:latin typeface="+mj-lt"/>
                <a:ea typeface="Calibri" panose="020F0502020204030204" pitchFamily="34" charset="0"/>
                <a:cs typeface="Arial" panose="020B0604020202020204" pitchFamily="34" charset="0"/>
              </a:rPr>
              <a:t>://washstat.org/documents/wss_brochure_20140926.pdf </a:t>
            </a:r>
            <a:endParaRPr lang="en-US" sz="3000" dirty="0">
              <a:latin typeface="+mj-lt"/>
              <a:ea typeface="Calibri" panose="020F0502020204030204" pitchFamily="34" charset="0"/>
              <a:cs typeface="Arial" panose="020B0604020202020204" pitchFamily="34" charset="0"/>
            </a:endParaRPr>
          </a:p>
          <a:p>
            <a:pPr lvl="1"/>
            <a:r>
              <a:rPr lang="en-US" sz="3000" dirty="0" smtClean="0">
                <a:solidFill>
                  <a:schemeClr val="accent4">
                    <a:lumMod val="50000"/>
                  </a:schemeClr>
                </a:solidFill>
                <a:ea typeface="Calibri" panose="020F0502020204030204" pitchFamily="34" charset="0"/>
                <a:cs typeface="Arial" panose="020B0604020202020204" pitchFamily="34" charset="0"/>
              </a:rPr>
              <a:t>Forms </a:t>
            </a:r>
            <a:r>
              <a:rPr lang="en-US" sz="3000" dirty="0">
                <a:solidFill>
                  <a:schemeClr val="accent4">
                    <a:lumMod val="50000"/>
                  </a:schemeClr>
                </a:solidFill>
                <a:ea typeface="Calibri" panose="020F0502020204030204" pitchFamily="34" charset="0"/>
                <a:cs typeface="Arial" panose="020B0604020202020204" pitchFamily="34" charset="0"/>
              </a:rPr>
              <a:t>available in this room or at the URLs given here</a:t>
            </a:r>
          </a:p>
        </p:txBody>
      </p:sp>
    </p:spTree>
    <p:extLst>
      <p:ext uri="{BB962C8B-B14F-4D97-AF65-F5344CB8AC3E}">
        <p14:creationId xmlns:p14="http://schemas.microsoft.com/office/powerpoint/2010/main" val="357188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3"/>
            <a:ext cx="10202091" cy="1362113"/>
          </a:xfrm>
        </p:spPr>
        <p:txBody>
          <a:bodyPr>
            <a:normAutofit/>
          </a:bodyPr>
          <a:lstStyle/>
          <a:p>
            <a:r>
              <a:rPr lang="en-US" sz="4000" dirty="0"/>
              <a:t>Statistics and Probability: </a:t>
            </a:r>
            <a:r>
              <a:rPr lang="en-US" sz="4000" dirty="0" smtClean="0"/>
              <a:t>High School Overview</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48354858"/>
              </p:ext>
            </p:extLst>
          </p:nvPr>
        </p:nvGraphicFramePr>
        <p:xfrm>
          <a:off x="1280159" y="2190749"/>
          <a:ext cx="1067235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1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S-ID</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86345327"/>
              </p:ext>
            </p:extLst>
          </p:nvPr>
        </p:nvGraphicFramePr>
        <p:xfrm>
          <a:off x="1280159" y="2190749"/>
          <a:ext cx="10672355" cy="4578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66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S-ID</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4645235"/>
              </p:ext>
            </p:extLst>
          </p:nvPr>
        </p:nvGraphicFramePr>
        <p:xfrm>
          <a:off x="1280159" y="2190749"/>
          <a:ext cx="10672355" cy="457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949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S-ID</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44160548"/>
              </p:ext>
            </p:extLst>
          </p:nvPr>
        </p:nvGraphicFramePr>
        <p:xfrm>
          <a:off x="1280159" y="2190749"/>
          <a:ext cx="10672355" cy="2559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86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S-IC</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19456667"/>
              </p:ext>
            </p:extLst>
          </p:nvPr>
        </p:nvGraphicFramePr>
        <p:xfrm>
          <a:off x="1280159" y="2190749"/>
          <a:ext cx="10672355" cy="457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44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S-IC</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73684946"/>
              </p:ext>
            </p:extLst>
          </p:nvPr>
        </p:nvGraphicFramePr>
        <p:xfrm>
          <a:off x="1280159" y="2190749"/>
          <a:ext cx="10672355" cy="457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078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S-CP</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12276391"/>
              </p:ext>
            </p:extLst>
          </p:nvPr>
        </p:nvGraphicFramePr>
        <p:xfrm>
          <a:off x="1280159" y="2190749"/>
          <a:ext cx="10672355" cy="457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82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S-CP</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34613432"/>
              </p:ext>
            </p:extLst>
          </p:nvPr>
        </p:nvGraphicFramePr>
        <p:xfrm>
          <a:off x="1280159" y="2190749"/>
          <a:ext cx="10672355" cy="457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917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S-MD</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64992369"/>
              </p:ext>
            </p:extLst>
          </p:nvPr>
        </p:nvGraphicFramePr>
        <p:xfrm>
          <a:off x="1280159" y="2190749"/>
          <a:ext cx="10672355" cy="457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54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Statistics and Probability: </a:t>
            </a:r>
            <a:r>
              <a:rPr lang="en-US" sz="4000" dirty="0" smtClean="0"/>
              <a:t>S-MD</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67545374"/>
              </p:ext>
            </p:extLst>
          </p:nvPr>
        </p:nvGraphicFramePr>
        <p:xfrm>
          <a:off x="1280159" y="2190749"/>
          <a:ext cx="10672355" cy="4578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798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Announcements</a:t>
            </a:r>
            <a:endParaRPr lang="en-US" sz="4000" dirty="0"/>
          </a:p>
        </p:txBody>
      </p:sp>
      <p:sp>
        <p:nvSpPr>
          <p:cNvPr id="3" name="Content Placeholder 2"/>
          <p:cNvSpPr>
            <a:spLocks noGrp="1"/>
          </p:cNvSpPr>
          <p:nvPr>
            <p:ph idx="1"/>
          </p:nvPr>
        </p:nvSpPr>
        <p:spPr/>
        <p:txBody>
          <a:bodyPr/>
          <a:lstStyle/>
          <a:p>
            <a:pPr marL="0" indent="0">
              <a:buNone/>
            </a:pPr>
            <a:r>
              <a:rPr lang="en-US" sz="3200" dirty="0"/>
              <a:t>If you want to receive notices of future WSS Statistics Education Activities, please email Carol Joyce Blumberg at </a:t>
            </a:r>
            <a:r>
              <a:rPr lang="en-US" sz="3200" dirty="0">
                <a:hlinkClick r:id="rId2"/>
              </a:rPr>
              <a:t>cblumberg@gmail.com</a:t>
            </a:r>
            <a:endParaRPr lang="en-US" sz="3200" dirty="0"/>
          </a:p>
          <a:p>
            <a:endParaRPr lang="en-US" dirty="0"/>
          </a:p>
        </p:txBody>
      </p:sp>
    </p:spTree>
    <p:extLst>
      <p:ext uri="{BB962C8B-B14F-4D97-AF65-F5344CB8AC3E}">
        <p14:creationId xmlns:p14="http://schemas.microsoft.com/office/powerpoint/2010/main" val="37858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400" b="0" dirty="0"/>
              <a:t>Statistics Education as part of the Common </a:t>
            </a:r>
            <a:r>
              <a:rPr lang="en-US" sz="4400" b="0" dirty="0" smtClean="0"/>
              <a:t>Core:</a:t>
            </a:r>
            <a:r>
              <a:rPr lang="en-US" b="0" dirty="0" smtClean="0"/>
              <a:t/>
            </a:r>
            <a:br>
              <a:rPr lang="en-US" b="0" dirty="0" smtClean="0"/>
            </a:br>
            <a:r>
              <a:rPr lang="en-US" b="0" dirty="0" smtClean="0"/>
              <a:t/>
            </a:r>
            <a:br>
              <a:rPr lang="en-US" b="0" dirty="0" smtClean="0"/>
            </a:br>
            <a:endParaRPr lang="en-US" dirty="0">
              <a:solidFill>
                <a:srgbClr val="7030A0"/>
              </a:solidFill>
            </a:endParaRPr>
          </a:p>
        </p:txBody>
      </p:sp>
      <p:sp>
        <p:nvSpPr>
          <p:cNvPr id="14" name="Text Placeholder 13"/>
          <p:cNvSpPr>
            <a:spLocks noGrp="1"/>
          </p:cNvSpPr>
          <p:nvPr>
            <p:ph type="body" idx="1"/>
          </p:nvPr>
        </p:nvSpPr>
        <p:spPr/>
        <p:txBody>
          <a:bodyPr>
            <a:normAutofit/>
          </a:bodyPr>
          <a:lstStyle/>
          <a:p>
            <a:r>
              <a:rPr lang="en-US" sz="3200" dirty="0"/>
              <a:t>Doug Tyson</a:t>
            </a:r>
            <a:br>
              <a:rPr lang="en-US" sz="3200" dirty="0"/>
            </a:br>
            <a:r>
              <a:rPr lang="en-US" sz="3200" dirty="0"/>
              <a:t>Central York High School, York, </a:t>
            </a:r>
            <a:r>
              <a:rPr lang="en-US" sz="3200" dirty="0" smtClean="0"/>
              <a:t>PA</a:t>
            </a:r>
            <a:endParaRPr lang="en-US" sz="3200" dirty="0"/>
          </a:p>
        </p:txBody>
      </p:sp>
      <p:sp>
        <p:nvSpPr>
          <p:cNvPr id="2" name="TextBox 1"/>
          <p:cNvSpPr txBox="1"/>
          <p:nvPr/>
        </p:nvSpPr>
        <p:spPr>
          <a:xfrm>
            <a:off x="5378703" y="2982686"/>
            <a:ext cx="3516085" cy="923330"/>
          </a:xfrm>
          <a:prstGeom prst="rect">
            <a:avLst/>
          </a:prstGeom>
          <a:noFill/>
        </p:spPr>
        <p:txBody>
          <a:bodyPr wrap="square" rtlCol="0">
            <a:spAutoFit/>
          </a:bodyPr>
          <a:lstStyle/>
          <a:p>
            <a:pPr algn="ctr"/>
            <a:r>
              <a:rPr lang="en-US" sz="5400" dirty="0" smtClean="0">
                <a:solidFill>
                  <a:srgbClr val="7030A0"/>
                </a:solidFill>
              </a:rPr>
              <a:t>HOW?</a:t>
            </a:r>
            <a:endParaRPr lang="en-US" sz="5400" dirty="0"/>
          </a:p>
        </p:txBody>
      </p:sp>
    </p:spTree>
    <p:extLst>
      <p:ext uri="{BB962C8B-B14F-4D97-AF65-F5344CB8AC3E}">
        <p14:creationId xmlns:p14="http://schemas.microsoft.com/office/powerpoint/2010/main" val="257492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3000" fill="remove" grpId="0" nodeType="afterEffect">
                                  <p:stCondLst>
                                    <p:cond delay="0"/>
                                  </p:stCondLst>
                                  <p:childTnLst>
                                    <p:animClr clrSpc="rgb" dir="cw">
                                      <p:cBhvr override="childStyle">
                                        <p:cTn id="6" dur="500" autoRev="1" fill="remove"/>
                                        <p:tgtEl>
                                          <p:spTgt spid="2"/>
                                        </p:tgtEl>
                                        <p:attrNameLst>
                                          <p:attrName>style.color</p:attrName>
                                        </p:attrNameLst>
                                      </p:cBhvr>
                                      <p:to>
                                        <a:schemeClr val="bg1"/>
                                      </p:to>
                                    </p:animClr>
                                    <p:animClr clrSpc="rgb" dir="cw">
                                      <p:cBhvr>
                                        <p:cTn id="7" dur="500" autoRev="1" fill="remove"/>
                                        <p:tgtEl>
                                          <p:spTgt spid="2"/>
                                        </p:tgtEl>
                                        <p:attrNameLst>
                                          <p:attrName>fillcolor</p:attrName>
                                        </p:attrNameLst>
                                      </p:cBhvr>
                                      <p:to>
                                        <a:schemeClr val="bg1"/>
                                      </p:to>
                                    </p:animClr>
                                    <p:set>
                                      <p:cBhvr>
                                        <p:cTn id="8" dur="500" autoRev="1" fill="remove"/>
                                        <p:tgtEl>
                                          <p:spTgt spid="2"/>
                                        </p:tgtEl>
                                        <p:attrNameLst>
                                          <p:attrName>fill.type</p:attrName>
                                        </p:attrNameLst>
                                      </p:cBhvr>
                                      <p:to>
                                        <p:strVal val="solid"/>
                                      </p:to>
                                    </p:set>
                                    <p:set>
                                      <p:cBhvr>
                                        <p:cTn id="9" dur="50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How Should We (NOT) Teach Statistics?</a:t>
            </a:r>
            <a:endParaRPr lang="en-US" sz="4000" dirty="0"/>
          </a:p>
        </p:txBody>
      </p:sp>
      <p:sp>
        <p:nvSpPr>
          <p:cNvPr id="5" name="Content Placeholder 4"/>
          <p:cNvSpPr>
            <a:spLocks noGrp="1"/>
          </p:cNvSpPr>
          <p:nvPr>
            <p:ph idx="1"/>
          </p:nvPr>
        </p:nvSpPr>
        <p:spPr>
          <a:xfrm>
            <a:off x="1280160" y="2190749"/>
            <a:ext cx="7000240" cy="3986213"/>
          </a:xfrm>
        </p:spPr>
        <p:txBody>
          <a:bodyPr/>
          <a:lstStyle/>
          <a:p>
            <a:pPr marL="0" indent="0">
              <a:buNone/>
            </a:pPr>
            <a:r>
              <a:rPr lang="en-US" altLang="en-US" sz="3200" dirty="0"/>
              <a:t>“Shorn of all subtlety and led naked out of the protective fold of educational research literature, there comes a sheepish little fact: lectures don’t work nearly as well as many of us would like to think.” </a:t>
            </a:r>
            <a:br>
              <a:rPr lang="en-US" altLang="en-US" sz="3200" dirty="0"/>
            </a:br>
            <a:r>
              <a:rPr lang="en-US" altLang="en-US" sz="3200" dirty="0"/>
              <a:t>	– George Cobb</a:t>
            </a:r>
          </a:p>
          <a:p>
            <a:endParaRPr lang="en-US" dirty="0"/>
          </a:p>
        </p:txBody>
      </p:sp>
      <p:pic>
        <p:nvPicPr>
          <p:cNvPr id="3074" name="Picture 2" descr="http://static.bfwpub.com/BFWCatalog/Complete/Authors/207W/529722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675" y="2480843"/>
            <a:ext cx="2460117" cy="36961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31773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Course Sequencing</a:t>
            </a:r>
            <a:endParaRPr lang="en-US" sz="4000" dirty="0"/>
          </a:p>
        </p:txBody>
      </p:sp>
      <p:pic>
        <p:nvPicPr>
          <p:cNvPr id="4" name="Picture 3"/>
          <p:cNvPicPr>
            <a:picLocks noChangeAspect="1"/>
          </p:cNvPicPr>
          <p:nvPr/>
        </p:nvPicPr>
        <p:blipFill>
          <a:blip r:embed="rId3"/>
          <a:stretch>
            <a:fillRect/>
          </a:stretch>
        </p:blipFill>
        <p:spPr>
          <a:xfrm>
            <a:off x="5588001" y="1975493"/>
            <a:ext cx="5829864" cy="44828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016000" y="2324100"/>
            <a:ext cx="4064000" cy="2800767"/>
          </a:xfrm>
          <a:prstGeom prst="rect">
            <a:avLst/>
          </a:prstGeom>
          <a:noFill/>
        </p:spPr>
        <p:txBody>
          <a:bodyPr wrap="square" rtlCol="0">
            <a:spAutoFit/>
          </a:bodyPr>
          <a:lstStyle/>
          <a:p>
            <a:r>
              <a:rPr lang="en-US" sz="3200" dirty="0" smtClean="0"/>
              <a:t>The Common Core is flexible with regard to pathways for delivering Mathematics Content.</a:t>
            </a:r>
          </a:p>
          <a:p>
            <a:r>
              <a:rPr lang="en-US" sz="1600" dirty="0" smtClean="0"/>
              <a:t>(Source: </a:t>
            </a:r>
            <a:r>
              <a:rPr lang="en-US" sz="1600" dirty="0">
                <a:hlinkClick r:id="rId4"/>
              </a:rPr>
              <a:t>http://</a:t>
            </a:r>
            <a:r>
              <a:rPr lang="en-US" sz="1600" dirty="0" smtClean="0">
                <a:hlinkClick r:id="rId4"/>
              </a:rPr>
              <a:t>www.corestandards.org/assets/CCSSI_Mathematics_Appendix_A.pdf</a:t>
            </a:r>
            <a:r>
              <a:rPr lang="en-US" sz="1600" dirty="0" smtClean="0"/>
              <a:t>)</a:t>
            </a:r>
            <a:endParaRPr lang="en-US" sz="1600" dirty="0"/>
          </a:p>
        </p:txBody>
      </p:sp>
    </p:spTree>
    <p:extLst>
      <p:ext uri="{BB962C8B-B14F-4D97-AF65-F5344CB8AC3E}">
        <p14:creationId xmlns:p14="http://schemas.microsoft.com/office/powerpoint/2010/main" val="348593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Teaching Practices</a:t>
            </a:r>
            <a:endParaRPr lang="en-US" sz="4000" dirty="0"/>
          </a:p>
        </p:txBody>
      </p:sp>
      <p:sp>
        <p:nvSpPr>
          <p:cNvPr id="3" name="Content Placeholder 2"/>
          <p:cNvSpPr>
            <a:spLocks noGrp="1"/>
          </p:cNvSpPr>
          <p:nvPr>
            <p:ph idx="1"/>
          </p:nvPr>
        </p:nvSpPr>
        <p:spPr>
          <a:xfrm>
            <a:off x="1280160" y="2190749"/>
            <a:ext cx="5290281" cy="3986213"/>
          </a:xfrm>
        </p:spPr>
        <p:txBody>
          <a:bodyPr>
            <a:normAutofit lnSpcReduction="10000"/>
          </a:bodyPr>
          <a:lstStyle/>
          <a:p>
            <a:r>
              <a:rPr lang="en-US" sz="3200" dirty="0" smtClean="0"/>
              <a:t>We need </a:t>
            </a:r>
            <a:r>
              <a:rPr lang="en-US" sz="3200" dirty="0"/>
              <a:t>l</a:t>
            </a:r>
            <a:r>
              <a:rPr lang="en-US" sz="3200" dirty="0" smtClean="0"/>
              <a:t>ess emphasis on skill, more concept.</a:t>
            </a:r>
          </a:p>
          <a:p>
            <a:r>
              <a:rPr lang="en-US" sz="3200" dirty="0" smtClean="0"/>
              <a:t>I DIDN’T SAY NO SKILLS!</a:t>
            </a:r>
          </a:p>
          <a:p>
            <a:r>
              <a:rPr lang="en-US" sz="3200" dirty="0" smtClean="0"/>
              <a:t>If your goal is to make a student faster and more accurate than an electronic calculator, you’ve already failed.</a:t>
            </a:r>
            <a:endParaRPr lang="en-US" sz="3200" dirty="0"/>
          </a:p>
        </p:txBody>
      </p:sp>
      <p:pic>
        <p:nvPicPr>
          <p:cNvPr id="11268" name="Picture 4" descr="Money, Bills, Calculator, Save, Savings, Ta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5887">
            <a:off x="6706877" y="2653050"/>
            <a:ext cx="4932402" cy="32831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01642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268"/>
                                        </p:tgtEl>
                                        <p:attrNameLst>
                                          <p:attrName>style.visibility</p:attrName>
                                        </p:attrNameLst>
                                      </p:cBhvr>
                                      <p:to>
                                        <p:strVal val="visible"/>
                                      </p:to>
                                    </p:set>
                                    <p:animEffect transition="in" filter="fade">
                                      <p:cBhvr>
                                        <p:cTn id="20"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Day to Day Classroom Practice</a:t>
            </a:r>
            <a:endParaRPr lang="en-US" sz="4000" dirty="0"/>
          </a:p>
        </p:txBody>
      </p:sp>
      <p:sp>
        <p:nvSpPr>
          <p:cNvPr id="13" name="Content Placeholder 12"/>
          <p:cNvSpPr>
            <a:spLocks noGrp="1"/>
          </p:cNvSpPr>
          <p:nvPr>
            <p:ph idx="1"/>
          </p:nvPr>
        </p:nvSpPr>
        <p:spPr>
          <a:xfrm>
            <a:off x="1280159" y="2190749"/>
            <a:ext cx="6974333" cy="4488537"/>
          </a:xfrm>
        </p:spPr>
        <p:txBody>
          <a:bodyPr>
            <a:normAutofit/>
          </a:bodyPr>
          <a:lstStyle/>
          <a:p>
            <a:r>
              <a:rPr lang="en-US" sz="3500" dirty="0" smtClean="0"/>
              <a:t>Provide engaging, deep tasks.</a:t>
            </a:r>
          </a:p>
          <a:p>
            <a:r>
              <a:rPr lang="en-US" sz="3500" dirty="0" smtClean="0"/>
              <a:t>Have students DO Statistics.</a:t>
            </a:r>
          </a:p>
          <a:p>
            <a:r>
              <a:rPr lang="en-US" sz="3500" dirty="0" smtClean="0"/>
              <a:t>“</a:t>
            </a:r>
            <a:r>
              <a:rPr lang="en-US" sz="3500" dirty="0" smtClean="0">
                <a:hlinkClick r:id="rId3"/>
              </a:rPr>
              <a:t>Ask good questions</a:t>
            </a:r>
            <a:r>
              <a:rPr lang="en-US" sz="3500" dirty="0" smtClean="0"/>
              <a:t>!” </a:t>
            </a:r>
            <a:br>
              <a:rPr lang="en-US" sz="3500" dirty="0" smtClean="0"/>
            </a:br>
            <a:r>
              <a:rPr lang="en-US" sz="3500" dirty="0" smtClean="0"/>
              <a:t>	</a:t>
            </a:r>
            <a:r>
              <a:rPr lang="en-US" altLang="en-US" sz="3500" dirty="0" smtClean="0"/>
              <a:t>–</a:t>
            </a:r>
            <a:r>
              <a:rPr lang="en-US" sz="3500" dirty="0" smtClean="0"/>
              <a:t> Allan </a:t>
            </a:r>
            <a:r>
              <a:rPr lang="en-US" sz="3500" dirty="0" err="1" smtClean="0"/>
              <a:t>Rossman</a:t>
            </a:r>
            <a:endParaRPr lang="en-US" sz="3500" dirty="0" smtClean="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8764" t="5388" r="14102"/>
          <a:stretch/>
        </p:blipFill>
        <p:spPr>
          <a:xfrm>
            <a:off x="8254492" y="2190749"/>
            <a:ext cx="3619500" cy="3387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8985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Day to Day Classroom Practice</a:t>
            </a:r>
            <a:endParaRPr lang="en-US" sz="4000" dirty="0"/>
          </a:p>
        </p:txBody>
      </p:sp>
      <p:sp>
        <p:nvSpPr>
          <p:cNvPr id="13" name="Content Placeholder 12"/>
          <p:cNvSpPr>
            <a:spLocks noGrp="1"/>
          </p:cNvSpPr>
          <p:nvPr>
            <p:ph idx="1"/>
          </p:nvPr>
        </p:nvSpPr>
        <p:spPr>
          <a:xfrm>
            <a:off x="1280159" y="2190749"/>
            <a:ext cx="8409941" cy="4488537"/>
          </a:xfrm>
        </p:spPr>
        <p:txBody>
          <a:bodyPr>
            <a:normAutofit/>
          </a:bodyPr>
          <a:lstStyle/>
          <a:p>
            <a:r>
              <a:rPr lang="en-US" sz="3500" dirty="0"/>
              <a:t>Students are inquisitive because they are humans. If you get out of the </a:t>
            </a:r>
            <a:r>
              <a:rPr lang="en-US" sz="3500" dirty="0" smtClean="0"/>
              <a:t>way </a:t>
            </a:r>
            <a:r>
              <a:rPr lang="en-US" sz="3500" dirty="0"/>
              <a:t>and let the data speak for themselves, students will be interested</a:t>
            </a:r>
            <a:r>
              <a:rPr lang="en-US" sz="3500" dirty="0" smtClean="0"/>
              <a:t>.</a:t>
            </a:r>
          </a:p>
          <a:p>
            <a:r>
              <a:rPr lang="en-US" sz="3500" dirty="0" smtClean="0"/>
              <a:t>Think well, think deeply, think often.</a:t>
            </a:r>
            <a:endParaRPr lang="en-US" sz="3500" dirty="0"/>
          </a:p>
        </p:txBody>
      </p:sp>
    </p:spTree>
    <p:extLst>
      <p:ext uri="{BB962C8B-B14F-4D97-AF65-F5344CB8AC3E}">
        <p14:creationId xmlns:p14="http://schemas.microsoft.com/office/powerpoint/2010/main" val="383639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Two Activities: Show Me The Money</a:t>
            </a:r>
            <a:endParaRPr lang="en-US" sz="4000" dirty="0"/>
          </a:p>
        </p:txBody>
      </p:sp>
      <p:sp>
        <p:nvSpPr>
          <p:cNvPr id="3" name="Content Placeholder 2"/>
          <p:cNvSpPr>
            <a:spLocks noGrp="1"/>
          </p:cNvSpPr>
          <p:nvPr>
            <p:ph sz="half" idx="1"/>
          </p:nvPr>
        </p:nvSpPr>
        <p:spPr/>
        <p:txBody>
          <a:bodyPr>
            <a:normAutofit/>
          </a:bodyPr>
          <a:lstStyle/>
          <a:p>
            <a:pPr marL="0" indent="0">
              <a:buNone/>
            </a:pPr>
            <a:r>
              <a:rPr lang="en-US" sz="3200" dirty="0">
                <a:hlinkClick r:id="rId3" action="ppaction://hlinkfile"/>
              </a:rPr>
              <a:t>Is this Penny Fair</a:t>
            </a:r>
            <a:r>
              <a:rPr lang="en-US" sz="3200" dirty="0" smtClean="0">
                <a:hlinkClick r:id="rId3" action="ppaction://hlinkfile"/>
              </a:rPr>
              <a:t>?</a:t>
            </a:r>
            <a:endParaRPr lang="en-US" sz="3200" dirty="0" smtClean="0"/>
          </a:p>
          <a:p>
            <a:endParaRPr lang="en-US" sz="3200" dirty="0"/>
          </a:p>
          <a:p>
            <a:endParaRPr lang="en-US" sz="3200" dirty="0"/>
          </a:p>
          <a:p>
            <a:endParaRPr lang="en-US" sz="3200" dirty="0"/>
          </a:p>
        </p:txBody>
      </p:sp>
      <p:sp>
        <p:nvSpPr>
          <p:cNvPr id="11" name="Content Placeholder 10"/>
          <p:cNvSpPr>
            <a:spLocks noGrp="1"/>
          </p:cNvSpPr>
          <p:nvPr>
            <p:ph sz="half" idx="2"/>
          </p:nvPr>
        </p:nvSpPr>
        <p:spPr/>
        <p:txBody>
          <a:bodyPr/>
          <a:lstStyle/>
          <a:p>
            <a:pPr marL="0" indent="0">
              <a:buNone/>
            </a:pPr>
            <a:r>
              <a:rPr lang="en-US" sz="3200" dirty="0">
                <a:hlinkClick r:id="rId4" action="ppaction://hlinkfile"/>
              </a:rPr>
              <a:t>Show Me the Money</a:t>
            </a:r>
            <a:endParaRPr lang="en-US" sz="3200" dirty="0"/>
          </a:p>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02" y="3498303"/>
            <a:ext cx="1587972" cy="2246811"/>
          </a:xfrm>
          <a:prstGeom prst="rect">
            <a:avLst/>
          </a:prstGeom>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2029" y="3100907"/>
            <a:ext cx="2446344" cy="32617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4" name="Picture 6" descr="http://upload.wikimedia.org/wikipedia/commons/f/f9/Money_Cas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73663">
            <a:off x="6763342" y="3303843"/>
            <a:ext cx="4384292" cy="29150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25464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Some Resources</a:t>
            </a:r>
            <a:endParaRPr lang="en-US" sz="4000" dirty="0"/>
          </a:p>
        </p:txBody>
      </p:sp>
      <p:sp>
        <p:nvSpPr>
          <p:cNvPr id="13" name="Content Placeholder 12"/>
          <p:cNvSpPr>
            <a:spLocks noGrp="1"/>
          </p:cNvSpPr>
          <p:nvPr>
            <p:ph idx="1"/>
          </p:nvPr>
        </p:nvSpPr>
        <p:spPr>
          <a:xfrm>
            <a:off x="1280159" y="2190749"/>
            <a:ext cx="10157097" cy="4488537"/>
          </a:xfrm>
        </p:spPr>
        <p:txBody>
          <a:bodyPr>
            <a:normAutofit lnSpcReduction="10000"/>
          </a:bodyPr>
          <a:lstStyle/>
          <a:p>
            <a:r>
              <a:rPr lang="en-US" sz="3200" dirty="0" smtClean="0">
                <a:hlinkClick r:id="rId3"/>
              </a:rPr>
              <a:t>STEW</a:t>
            </a:r>
            <a:r>
              <a:rPr lang="en-US" sz="3200" dirty="0" smtClean="0"/>
              <a:t> (ASA)</a:t>
            </a:r>
          </a:p>
          <a:p>
            <a:r>
              <a:rPr lang="en-US" sz="3200" dirty="0" smtClean="0">
                <a:hlinkClick r:id="rId4"/>
              </a:rPr>
              <a:t>Illuminations</a:t>
            </a:r>
            <a:r>
              <a:rPr lang="en-US" sz="3200" dirty="0"/>
              <a:t> </a:t>
            </a:r>
            <a:r>
              <a:rPr lang="en-US" sz="3200" dirty="0" smtClean="0"/>
              <a:t>(NCTM)</a:t>
            </a:r>
          </a:p>
          <a:p>
            <a:r>
              <a:rPr lang="en-US" sz="3200" dirty="0" err="1" smtClean="0">
                <a:hlinkClick r:id="rId5"/>
              </a:rPr>
              <a:t>ThisIsStatistics</a:t>
            </a:r>
            <a:r>
              <a:rPr lang="en-US" sz="3200" dirty="0" smtClean="0"/>
              <a:t> (ASA)</a:t>
            </a:r>
          </a:p>
          <a:p>
            <a:r>
              <a:rPr lang="en-US" sz="3200" dirty="0" smtClean="0">
                <a:hlinkClick r:id="rId6"/>
              </a:rPr>
              <a:t>Stats In Schools</a:t>
            </a:r>
            <a:r>
              <a:rPr lang="en-US" sz="3200" dirty="0" smtClean="0"/>
              <a:t> (Census Bureau)</a:t>
            </a:r>
          </a:p>
          <a:p>
            <a:r>
              <a:rPr lang="en-US" sz="3200" dirty="0" err="1" smtClean="0">
                <a:hlinkClick r:id="rId7"/>
              </a:rPr>
              <a:t>CAUSEWeb</a:t>
            </a:r>
            <a:r>
              <a:rPr lang="en-US" sz="3200" dirty="0" smtClean="0"/>
              <a:t> (NSF Grant)</a:t>
            </a:r>
          </a:p>
          <a:p>
            <a:r>
              <a:rPr lang="en-US" sz="3200" dirty="0" smtClean="0">
                <a:hlinkClick r:id="rId8"/>
              </a:rPr>
              <a:t>Against All Odds</a:t>
            </a:r>
            <a:r>
              <a:rPr lang="en-US" sz="3200" dirty="0" smtClean="0"/>
              <a:t> (Video Series)</a:t>
            </a:r>
          </a:p>
          <a:p>
            <a:r>
              <a:rPr lang="en-US" sz="3200" dirty="0" smtClean="0">
                <a:hlinkClick r:id="rId9"/>
              </a:rPr>
              <a:t>LOCUS</a:t>
            </a:r>
            <a:r>
              <a:rPr lang="en-US" sz="3200" dirty="0" smtClean="0"/>
              <a:t> (NSF Grant)</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96520" y="3145928"/>
            <a:ext cx="1597756" cy="1597756"/>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48281" y="2058739"/>
            <a:ext cx="2174387" cy="1268392"/>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31084" y="1545937"/>
            <a:ext cx="2258801" cy="2258801"/>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63743" y="3482115"/>
            <a:ext cx="3174449" cy="1262646"/>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58707" y="4564120"/>
            <a:ext cx="2859412" cy="905481"/>
          </a:xfrm>
          <a:prstGeom prst="rect">
            <a:avLst/>
          </a:prstGeom>
        </p:spPr>
      </p:pic>
      <p:pic>
        <p:nvPicPr>
          <p:cNvPr id="13314" name="Picture 2" descr="Annenberg Lear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66442" y="5164637"/>
            <a:ext cx="25717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89374" y="5650748"/>
            <a:ext cx="3661593" cy="117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00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9"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calcmode="lin" valueType="num">
                                      <p:cBhvr additive="base">
                                        <p:cTn id="27"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 calcmode="lin" valueType="num">
                                      <p:cBhvr additive="base">
                                        <p:cTn id="37" dur="5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9"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nodeType="click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 calcmode="lin" valueType="num">
                                      <p:cBhvr additive="base">
                                        <p:cTn id="47" dur="500" fill="hold"/>
                                        <p:tgtEl>
                                          <p:spTgt spid="13">
                                            <p:txEl>
                                              <p:pRg st="4" end="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nodeType="clickEffect">
                                  <p:stCondLst>
                                    <p:cond delay="0"/>
                                  </p:stCondLst>
                                  <p:childTnLst>
                                    <p:set>
                                      <p:cBhvr>
                                        <p:cTn id="56" dur="1" fill="hold">
                                          <p:stCondLst>
                                            <p:cond delay="0"/>
                                          </p:stCondLst>
                                        </p:cTn>
                                        <p:tgtEl>
                                          <p:spTgt spid="13">
                                            <p:txEl>
                                              <p:pRg st="5" end="5"/>
                                            </p:txEl>
                                          </p:spTgt>
                                        </p:tgtEl>
                                        <p:attrNameLst>
                                          <p:attrName>style.visibility</p:attrName>
                                        </p:attrNameLst>
                                      </p:cBhvr>
                                      <p:to>
                                        <p:strVal val="visible"/>
                                      </p:to>
                                    </p:set>
                                    <p:anim calcmode="lin" valueType="num">
                                      <p:cBhvr additive="base">
                                        <p:cTn id="57" dur="500" fill="hold"/>
                                        <p:tgtEl>
                                          <p:spTgt spid="13">
                                            <p:txEl>
                                              <p:pRg st="5" end="5"/>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9" fill="hold" nodeType="withEffect">
                                  <p:stCondLst>
                                    <p:cond delay="0"/>
                                  </p:stCondLst>
                                  <p:childTnLst>
                                    <p:set>
                                      <p:cBhvr>
                                        <p:cTn id="60" dur="1" fill="hold">
                                          <p:stCondLst>
                                            <p:cond delay="0"/>
                                          </p:stCondLst>
                                        </p:cTn>
                                        <p:tgtEl>
                                          <p:spTgt spid="13314"/>
                                        </p:tgtEl>
                                        <p:attrNameLst>
                                          <p:attrName>style.visibility</p:attrName>
                                        </p:attrNameLst>
                                      </p:cBhvr>
                                      <p:to>
                                        <p:strVal val="visible"/>
                                      </p:to>
                                    </p:set>
                                    <p:anim calcmode="lin" valueType="num">
                                      <p:cBhvr additive="base">
                                        <p:cTn id="61" dur="500" fill="hold"/>
                                        <p:tgtEl>
                                          <p:spTgt spid="13314"/>
                                        </p:tgtEl>
                                        <p:attrNameLst>
                                          <p:attrName>ppt_x</p:attrName>
                                        </p:attrNameLst>
                                      </p:cBhvr>
                                      <p:tavLst>
                                        <p:tav tm="0">
                                          <p:val>
                                            <p:strVal val="0-#ppt_w/2"/>
                                          </p:val>
                                        </p:tav>
                                        <p:tav tm="100000">
                                          <p:val>
                                            <p:strVal val="#ppt_x"/>
                                          </p:val>
                                        </p:tav>
                                      </p:tavLst>
                                    </p:anim>
                                    <p:anim calcmode="lin" valueType="num">
                                      <p:cBhvr additive="base">
                                        <p:cTn id="62" dur="500" fill="hold"/>
                                        <p:tgtEl>
                                          <p:spTgt spid="13314"/>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nodeType="clickEffect">
                                  <p:stCondLst>
                                    <p:cond delay="0"/>
                                  </p:stCondLst>
                                  <p:childTnLst>
                                    <p:set>
                                      <p:cBhvr>
                                        <p:cTn id="66" dur="1" fill="hold">
                                          <p:stCondLst>
                                            <p:cond delay="0"/>
                                          </p:stCondLst>
                                        </p:cTn>
                                        <p:tgtEl>
                                          <p:spTgt spid="13">
                                            <p:txEl>
                                              <p:pRg st="6" end="6"/>
                                            </p:txEl>
                                          </p:spTgt>
                                        </p:tgtEl>
                                        <p:attrNameLst>
                                          <p:attrName>style.visibility</p:attrName>
                                        </p:attrNameLst>
                                      </p:cBhvr>
                                      <p:to>
                                        <p:strVal val="visible"/>
                                      </p:to>
                                    </p:set>
                                    <p:anim calcmode="lin" valueType="num">
                                      <p:cBhvr additive="base">
                                        <p:cTn id="67" dur="500" fill="hold"/>
                                        <p:tgtEl>
                                          <p:spTgt spid="13">
                                            <p:txEl>
                                              <p:pRg st="6" end="6"/>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69" presetID="2" presetClass="entr" presetSubtype="9" fill="hold" nodeType="withEffect">
                                  <p:stCondLst>
                                    <p:cond delay="0"/>
                                  </p:stCondLst>
                                  <p:childTnLst>
                                    <p:set>
                                      <p:cBhvr>
                                        <p:cTn id="70" dur="1" fill="hold">
                                          <p:stCondLst>
                                            <p:cond delay="0"/>
                                          </p:stCondLst>
                                        </p:cTn>
                                        <p:tgtEl>
                                          <p:spTgt spid="5124"/>
                                        </p:tgtEl>
                                        <p:attrNameLst>
                                          <p:attrName>style.visibility</p:attrName>
                                        </p:attrNameLst>
                                      </p:cBhvr>
                                      <p:to>
                                        <p:strVal val="visible"/>
                                      </p:to>
                                    </p:set>
                                    <p:anim calcmode="lin" valueType="num">
                                      <p:cBhvr additive="base">
                                        <p:cTn id="71" dur="500" fill="hold"/>
                                        <p:tgtEl>
                                          <p:spTgt spid="5124"/>
                                        </p:tgtEl>
                                        <p:attrNameLst>
                                          <p:attrName>ppt_x</p:attrName>
                                        </p:attrNameLst>
                                      </p:cBhvr>
                                      <p:tavLst>
                                        <p:tav tm="0">
                                          <p:val>
                                            <p:strVal val="0-#ppt_w/2"/>
                                          </p:val>
                                        </p:tav>
                                        <p:tav tm="100000">
                                          <p:val>
                                            <p:strVal val="#ppt_x"/>
                                          </p:val>
                                        </p:tav>
                                      </p:tavLst>
                                    </p:anim>
                                    <p:anim calcmode="lin" valueType="num">
                                      <p:cBhvr additive="base">
                                        <p:cTn id="72" dur="500" fill="hold"/>
                                        <p:tgtEl>
                                          <p:spTgt spid="51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Will We Know if We’ve Succeeded?</a:t>
            </a:r>
            <a:endParaRPr lang="en-US" sz="4000" dirty="0"/>
          </a:p>
        </p:txBody>
      </p:sp>
      <p:sp>
        <p:nvSpPr>
          <p:cNvPr id="3" name="Content Placeholder 2"/>
          <p:cNvSpPr>
            <a:spLocks noGrp="1"/>
          </p:cNvSpPr>
          <p:nvPr>
            <p:ph idx="1"/>
          </p:nvPr>
        </p:nvSpPr>
        <p:spPr>
          <a:xfrm>
            <a:off x="1280160" y="2190749"/>
            <a:ext cx="6731726" cy="3986213"/>
          </a:xfrm>
        </p:spPr>
        <p:txBody>
          <a:bodyPr>
            <a:normAutofit/>
          </a:bodyPr>
          <a:lstStyle/>
          <a:p>
            <a:pPr marL="0" indent="0">
              <a:buNone/>
            </a:pPr>
            <a:r>
              <a:rPr lang="en-US" altLang="en-US" sz="3500" dirty="0" smtClean="0"/>
              <a:t>“</a:t>
            </a:r>
            <a:r>
              <a:rPr lang="en-US" altLang="en-US" sz="3500" dirty="0"/>
              <a:t>The number one mantra to remember when designing assessment instruments is: Assess what you value</a:t>
            </a:r>
            <a:r>
              <a:rPr lang="en-US" altLang="en-US" sz="3500" dirty="0" smtClean="0"/>
              <a:t>.”</a:t>
            </a:r>
            <a:br>
              <a:rPr lang="en-US" altLang="en-US" sz="3500" dirty="0" smtClean="0"/>
            </a:br>
            <a:r>
              <a:rPr lang="en-US" altLang="en-US" sz="3500" dirty="0" smtClean="0"/>
              <a:t>	– Beth Chance</a:t>
            </a:r>
            <a:endParaRPr lang="en-US" sz="3400" dirty="0" smtClean="0"/>
          </a:p>
          <a:p>
            <a:pPr lvl="1"/>
            <a:endParaRPr lang="en-US" dirty="0"/>
          </a:p>
        </p:txBody>
      </p:sp>
      <p:pic>
        <p:nvPicPr>
          <p:cNvPr id="15362" name="Picture 2" descr="http://www.amstat.org/sections/educ/ch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886" y="2449285"/>
            <a:ext cx="3519714" cy="34420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47770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Standardized Testing</a:t>
            </a:r>
            <a:endParaRPr lang="en-US" sz="4000" dirty="0"/>
          </a:p>
        </p:txBody>
      </p:sp>
      <p:sp>
        <p:nvSpPr>
          <p:cNvPr id="3" name="Content Placeholder 2"/>
          <p:cNvSpPr>
            <a:spLocks noGrp="1"/>
          </p:cNvSpPr>
          <p:nvPr>
            <p:ph idx="1"/>
          </p:nvPr>
        </p:nvSpPr>
        <p:spPr>
          <a:xfrm>
            <a:off x="1280160" y="2190749"/>
            <a:ext cx="10142583" cy="3986213"/>
          </a:xfrm>
        </p:spPr>
        <p:txBody>
          <a:bodyPr>
            <a:normAutofit/>
          </a:bodyPr>
          <a:lstStyle/>
          <a:p>
            <a:r>
              <a:rPr lang="en-US" sz="3500" dirty="0" smtClean="0"/>
              <a:t>PARCC vs. Smarter Balanced</a:t>
            </a:r>
          </a:p>
          <a:p>
            <a:r>
              <a:rPr lang="en-US" sz="3500" dirty="0" smtClean="0"/>
              <a:t>Checking both websites for example high school items, I’ve found </a:t>
            </a:r>
            <a:r>
              <a:rPr lang="en-US" sz="3500" b="1" dirty="0" smtClean="0">
                <a:solidFill>
                  <a:srgbClr val="7030A0"/>
                </a:solidFill>
              </a:rPr>
              <a:t>only one</a:t>
            </a:r>
            <a:r>
              <a:rPr lang="en-US" sz="3500" dirty="0" smtClean="0">
                <a:solidFill>
                  <a:schemeClr val="accent2"/>
                </a:solidFill>
              </a:rPr>
              <a:t> </a:t>
            </a:r>
            <a:r>
              <a:rPr lang="en-US" sz="3500" dirty="0" smtClean="0"/>
              <a:t>that is directly about Statistics (not just Algebra in disguise)</a:t>
            </a:r>
          </a:p>
          <a:p>
            <a:r>
              <a:rPr lang="en-US" sz="3500" dirty="0" smtClean="0">
                <a:hlinkClick r:id="rId2"/>
              </a:rPr>
              <a:t>The Green Tea Study</a:t>
            </a:r>
            <a:endParaRPr lang="en-US" sz="3400" dirty="0" smtClean="0"/>
          </a:p>
          <a:p>
            <a:pPr lvl="1"/>
            <a:endParaRPr lang="en-US" dirty="0"/>
          </a:p>
        </p:txBody>
      </p:sp>
    </p:spTree>
    <p:extLst>
      <p:ext uri="{BB962C8B-B14F-4D97-AF65-F5344CB8AC3E}">
        <p14:creationId xmlns:p14="http://schemas.microsoft.com/office/powerpoint/2010/main" val="388323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Beginnings</a:t>
            </a:r>
            <a:endParaRPr lang="en-US" sz="4000" dirty="0"/>
          </a:p>
        </p:txBody>
      </p:sp>
      <p:sp>
        <p:nvSpPr>
          <p:cNvPr id="3" name="Content Placeholder 2"/>
          <p:cNvSpPr>
            <a:spLocks noGrp="1"/>
          </p:cNvSpPr>
          <p:nvPr>
            <p:ph idx="1"/>
          </p:nvPr>
        </p:nvSpPr>
        <p:spPr>
          <a:xfrm>
            <a:off x="1280160" y="2190749"/>
            <a:ext cx="5488940" cy="3986213"/>
          </a:xfrm>
        </p:spPr>
        <p:txBody>
          <a:bodyPr>
            <a:normAutofit/>
          </a:bodyPr>
          <a:lstStyle/>
          <a:p>
            <a:r>
              <a:rPr lang="en-US" sz="3200" dirty="0" smtClean="0"/>
              <a:t>Who am I?</a:t>
            </a:r>
          </a:p>
          <a:p>
            <a:pPr lvl="1">
              <a:buFontTx/>
              <a:buChar char="-"/>
            </a:pPr>
            <a:r>
              <a:rPr lang="en-US" sz="3000" dirty="0" smtClean="0"/>
              <a:t>The 3 “B”s of public speaking</a:t>
            </a:r>
          </a:p>
          <a:p>
            <a:pPr lvl="1">
              <a:buFontTx/>
              <a:buChar char="-"/>
            </a:pPr>
            <a:r>
              <a:rPr lang="en-US" sz="3000" dirty="0" smtClean="0"/>
              <a:t>Standing on the shoulders of giants</a:t>
            </a:r>
          </a:p>
          <a:p>
            <a:r>
              <a:rPr lang="en-US" sz="3200" dirty="0" smtClean="0"/>
              <a:t>Who are you?</a:t>
            </a:r>
            <a:endParaRPr lang="en-US" sz="3000" dirty="0"/>
          </a:p>
          <a:p>
            <a:pPr lvl="1"/>
            <a:r>
              <a:rPr lang="en-US" sz="3000" dirty="0" smtClean="0"/>
              <a:t>Teachers? (College or HS?)</a:t>
            </a:r>
          </a:p>
          <a:p>
            <a:pPr lvl="1"/>
            <a:r>
              <a:rPr lang="en-US" sz="3000" dirty="0" smtClean="0"/>
              <a:t>Statisticians?</a:t>
            </a:r>
          </a:p>
        </p:txBody>
      </p:sp>
      <p:pic>
        <p:nvPicPr>
          <p:cNvPr id="3074" name="Picture 2" descr="http://aljayglobal.com/images/wh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947" y="2190749"/>
            <a:ext cx="4275845" cy="422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23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My Deepest Fear</a:t>
            </a:r>
            <a:endParaRPr lang="en-US" sz="4000" dirty="0"/>
          </a:p>
        </p:txBody>
      </p:sp>
      <p:sp>
        <p:nvSpPr>
          <p:cNvPr id="3" name="Content Placeholder 2"/>
          <p:cNvSpPr>
            <a:spLocks noGrp="1"/>
          </p:cNvSpPr>
          <p:nvPr>
            <p:ph idx="1"/>
          </p:nvPr>
        </p:nvSpPr>
        <p:spPr/>
        <p:txBody>
          <a:bodyPr>
            <a:normAutofit fontScale="85000" lnSpcReduction="10000"/>
          </a:bodyPr>
          <a:lstStyle/>
          <a:p>
            <a:pPr marL="0" indent="0">
              <a:buNone/>
            </a:pPr>
            <a:r>
              <a:rPr lang="en-US" sz="5400" dirty="0" smtClean="0"/>
              <a:t>My deepest fear is that we’re not going to assess Statistics and Probability standards, and then we’ll lose the momentum we’ve gained in making Statistical Education a part of the standard curriculum for all students.</a:t>
            </a:r>
          </a:p>
          <a:p>
            <a:endParaRPr lang="en-US" sz="3200" dirty="0"/>
          </a:p>
        </p:txBody>
      </p:sp>
    </p:spTree>
    <p:extLst>
      <p:ext uri="{BB962C8B-B14F-4D97-AF65-F5344CB8AC3E}">
        <p14:creationId xmlns:p14="http://schemas.microsoft.com/office/powerpoint/2010/main" val="65313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My Greater Hope</a:t>
            </a:r>
            <a:endParaRPr lang="en-US" sz="4000" dirty="0"/>
          </a:p>
        </p:txBody>
      </p:sp>
      <p:sp>
        <p:nvSpPr>
          <p:cNvPr id="3" name="Content Placeholder 2"/>
          <p:cNvSpPr>
            <a:spLocks noGrp="1"/>
          </p:cNvSpPr>
          <p:nvPr>
            <p:ph idx="1"/>
          </p:nvPr>
        </p:nvSpPr>
        <p:spPr/>
        <p:txBody>
          <a:bodyPr>
            <a:normAutofit fontScale="92500" lnSpcReduction="10000"/>
          </a:bodyPr>
          <a:lstStyle/>
          <a:p>
            <a:pPr marL="0" indent="0">
              <a:buNone/>
            </a:pPr>
            <a:r>
              <a:rPr lang="en-US" sz="5000" dirty="0" smtClean="0"/>
              <a:t>We are closer than we’ve ever been to having Statistics Education become a fundamental part of our school curriculum. </a:t>
            </a:r>
            <a:br>
              <a:rPr lang="en-US" sz="5000" dirty="0" smtClean="0"/>
            </a:br>
            <a:r>
              <a:rPr lang="en-US" sz="5000" dirty="0" smtClean="0"/>
              <a:t>It’s an exciting time to be a Statistics Educator.</a:t>
            </a:r>
          </a:p>
          <a:p>
            <a:endParaRPr lang="en-US" sz="3200" dirty="0"/>
          </a:p>
        </p:txBody>
      </p:sp>
    </p:spTree>
    <p:extLst>
      <p:ext uri="{BB962C8B-B14F-4D97-AF65-F5344CB8AC3E}">
        <p14:creationId xmlns:p14="http://schemas.microsoft.com/office/powerpoint/2010/main" val="102526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Contact Information</a:t>
            </a:r>
            <a:endParaRPr lang="en-US" sz="4000" dirty="0"/>
          </a:p>
        </p:txBody>
      </p:sp>
      <p:sp>
        <p:nvSpPr>
          <p:cNvPr id="4" name="Text Placeholder 3"/>
          <p:cNvSpPr>
            <a:spLocks noGrp="1"/>
          </p:cNvSpPr>
          <p:nvPr>
            <p:ph type="body" sz="half" idx="2"/>
          </p:nvPr>
        </p:nvSpPr>
        <p:spPr>
          <a:xfrm>
            <a:off x="1291819" y="1998878"/>
            <a:ext cx="6520930" cy="4634151"/>
          </a:xfrm>
        </p:spPr>
        <p:txBody>
          <a:bodyPr>
            <a:normAutofit fontScale="85000" lnSpcReduction="20000"/>
          </a:bodyPr>
          <a:lstStyle/>
          <a:p>
            <a:r>
              <a:rPr lang="en-US" sz="3500" dirty="0" smtClean="0"/>
              <a:t>Doug Tyson</a:t>
            </a:r>
          </a:p>
          <a:p>
            <a:pPr marL="457200" indent="-457200">
              <a:buFont typeface="Arial" panose="020B0604020202020204" pitchFamily="34" charset="0"/>
              <a:buChar char="•"/>
            </a:pPr>
            <a:r>
              <a:rPr lang="en-US" sz="3500" dirty="0" smtClean="0"/>
              <a:t>Central York School District, York, PA</a:t>
            </a:r>
          </a:p>
          <a:p>
            <a:pPr marL="457200" indent="-457200">
              <a:buFont typeface="Arial" panose="020B0604020202020204" pitchFamily="34" charset="0"/>
              <a:buChar char="•"/>
            </a:pPr>
            <a:r>
              <a:rPr lang="en-US" sz="3500" dirty="0"/>
              <a:t>Come to my </a:t>
            </a:r>
            <a:r>
              <a:rPr lang="en-US" sz="3500" dirty="0" smtClean="0"/>
              <a:t>classroom. Please!</a:t>
            </a:r>
          </a:p>
          <a:p>
            <a:pPr marL="457200" indent="-457200">
              <a:buFont typeface="Arial" panose="020B0604020202020204" pitchFamily="34" charset="0"/>
              <a:buChar char="•"/>
            </a:pPr>
            <a:r>
              <a:rPr lang="en-US" sz="3500" dirty="0" smtClean="0">
                <a:hlinkClick r:id="rId3"/>
              </a:rPr>
              <a:t>MrTysonStats.com</a:t>
            </a:r>
            <a:endParaRPr lang="en-US" sz="3500" dirty="0" smtClean="0"/>
          </a:p>
          <a:p>
            <a:pPr marL="457200" indent="-457200">
              <a:buFont typeface="Arial" panose="020B0604020202020204" pitchFamily="34" charset="0"/>
              <a:buChar char="•"/>
            </a:pPr>
            <a:r>
              <a:rPr lang="en-US" sz="3500" dirty="0" smtClean="0">
                <a:hlinkClick r:id="rId4"/>
              </a:rPr>
              <a:t>tyson.doug@gmail.com</a:t>
            </a:r>
            <a:endParaRPr lang="en-US" sz="3500" dirty="0" smtClean="0"/>
          </a:p>
          <a:p>
            <a:pPr marL="457200" indent="-457200">
              <a:buFont typeface="Arial" panose="020B0604020202020204" pitchFamily="34" charset="0"/>
              <a:buChar char="•"/>
            </a:pPr>
            <a:r>
              <a:rPr lang="en-US" sz="3500" dirty="0" smtClean="0"/>
              <a:t>Twitter: </a:t>
            </a:r>
            <a:r>
              <a:rPr lang="en-US" sz="3500" dirty="0" smtClean="0">
                <a:hlinkClick r:id="rId5"/>
              </a:rPr>
              <a:t>@</a:t>
            </a:r>
            <a:r>
              <a:rPr lang="en-US" sz="3500" dirty="0" err="1" smtClean="0">
                <a:hlinkClick r:id="rId5"/>
              </a:rPr>
              <a:t>tyson_doug</a:t>
            </a:r>
            <a:endParaRPr lang="en-US" sz="3500" dirty="0" smtClean="0"/>
          </a:p>
          <a:p>
            <a:pPr marL="457200" indent="-457200">
              <a:buFont typeface="Arial" panose="020B0604020202020204" pitchFamily="34" charset="0"/>
              <a:buChar char="•"/>
            </a:pPr>
            <a:r>
              <a:rPr lang="en-US" sz="3500" dirty="0" smtClean="0"/>
              <a:t>Facebook: </a:t>
            </a:r>
            <a:r>
              <a:rPr lang="en-US" sz="3500" dirty="0" err="1" smtClean="0">
                <a:hlinkClick r:id="rId6"/>
              </a:rPr>
              <a:t>tyson.doug</a:t>
            </a:r>
            <a:endParaRPr lang="en-US" sz="3500" dirty="0" smtClean="0"/>
          </a:p>
          <a:p>
            <a:pPr marL="457200" indent="-457200">
              <a:buFont typeface="Arial" panose="020B0604020202020204" pitchFamily="34" charset="0"/>
              <a:buChar char="•"/>
            </a:pPr>
            <a:r>
              <a:rPr lang="en-US" sz="3500" dirty="0" smtClean="0"/>
              <a:t>Linked In: </a:t>
            </a:r>
            <a:r>
              <a:rPr lang="en-US" sz="3500" dirty="0" err="1" smtClean="0">
                <a:hlinkClick r:id="rId7"/>
              </a:rPr>
              <a:t>tyson.doug</a:t>
            </a:r>
            <a:endParaRPr lang="en-US" sz="3500" dirty="0" smtClean="0"/>
          </a:p>
          <a:p>
            <a:endParaRPr lang="en-US" dirty="0"/>
          </a:p>
        </p:txBody>
      </p:sp>
      <p:pic>
        <p:nvPicPr>
          <p:cNvPr id="1026" name="Picture 2" descr="https://fbcdn-sphotos-b-a.akamaihd.net/hphotos-ak-xpa1/v/t1.0-9/1002908_10151619527511298_1247404229_n.jpg?oh=17d5638d32ff9b3572350ba206e5754d&amp;oe=54C7453B&amp;__gda__=1420602340_ef112dd8a22812caf0a79eb3c000fa5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95676">
            <a:off x="8193378" y="2266049"/>
            <a:ext cx="3074856" cy="40998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54931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Reminder!</a:t>
            </a:r>
            <a:endParaRPr lang="en-US" sz="4000" dirty="0"/>
          </a:p>
        </p:txBody>
      </p:sp>
      <p:sp>
        <p:nvSpPr>
          <p:cNvPr id="3" name="Content Placeholder 2"/>
          <p:cNvSpPr>
            <a:spLocks noGrp="1"/>
          </p:cNvSpPr>
          <p:nvPr>
            <p:ph idx="1"/>
          </p:nvPr>
        </p:nvSpPr>
        <p:spPr/>
        <p:txBody>
          <a:bodyPr/>
          <a:lstStyle/>
          <a:p>
            <a:r>
              <a:rPr lang="en-US" sz="3200" dirty="0"/>
              <a:t>If you want to receive notices of future WSS Statistics Education Activities, please email Carol Joyce Blumberg at </a:t>
            </a:r>
            <a:r>
              <a:rPr lang="en-US" sz="3200" dirty="0">
                <a:hlinkClick r:id="rId2"/>
              </a:rPr>
              <a:t>cblumberg@gmail.com</a:t>
            </a:r>
            <a:endParaRPr lang="en-US" sz="3200" dirty="0"/>
          </a:p>
          <a:p>
            <a:endParaRPr lang="en-US" dirty="0"/>
          </a:p>
        </p:txBody>
      </p:sp>
    </p:spTree>
    <p:extLst>
      <p:ext uri="{BB962C8B-B14F-4D97-AF65-F5344CB8AC3E}">
        <p14:creationId xmlns:p14="http://schemas.microsoft.com/office/powerpoint/2010/main" val="22261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Framing the Discussion</a:t>
            </a:r>
            <a:endParaRPr lang="en-US" sz="4000" dirty="0"/>
          </a:p>
        </p:txBody>
      </p:sp>
      <p:sp>
        <p:nvSpPr>
          <p:cNvPr id="3" name="Content Placeholder 2"/>
          <p:cNvSpPr>
            <a:spLocks noGrp="1"/>
          </p:cNvSpPr>
          <p:nvPr>
            <p:ph idx="1"/>
          </p:nvPr>
        </p:nvSpPr>
        <p:spPr>
          <a:xfrm>
            <a:off x="1280160" y="2190749"/>
            <a:ext cx="4750526" cy="3986213"/>
          </a:xfrm>
        </p:spPr>
        <p:txBody>
          <a:bodyPr>
            <a:normAutofit/>
          </a:bodyPr>
          <a:lstStyle/>
          <a:p>
            <a:pPr marL="0" indent="0">
              <a:buNone/>
            </a:pPr>
            <a:r>
              <a:rPr lang="en-US" sz="3200" dirty="0" smtClean="0"/>
              <a:t>“Even if you believe that every student can’t learn Statistics, I believe school policy should operate as if they can.”</a:t>
            </a:r>
          </a:p>
          <a:p>
            <a:pPr marL="0" indent="0">
              <a:buNone/>
            </a:pPr>
            <a:r>
              <a:rPr lang="en-US" sz="3200" dirty="0"/>
              <a:t>	</a:t>
            </a:r>
            <a:r>
              <a:rPr lang="en-US" sz="3200" dirty="0" smtClean="0"/>
              <a:t>- </a:t>
            </a:r>
            <a:r>
              <a:rPr lang="en-US" sz="3200" dirty="0" err="1" smtClean="0"/>
              <a:t>Zalman</a:t>
            </a:r>
            <a:r>
              <a:rPr lang="en-US" sz="3200" dirty="0" smtClean="0"/>
              <a:t> </a:t>
            </a:r>
            <a:r>
              <a:rPr lang="en-US" sz="3200" dirty="0" err="1" smtClean="0"/>
              <a:t>Usiskin</a:t>
            </a:r>
            <a:endParaRPr lang="en-US" sz="3200" dirty="0"/>
          </a:p>
        </p:txBody>
      </p:sp>
      <p:pic>
        <p:nvPicPr>
          <p:cNvPr id="9218" name="Picture 2" descr="http://www.amesa.org.za/AMESA2013/Usisk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823" y="2468475"/>
            <a:ext cx="3893911" cy="37084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9471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Plan</a:t>
            </a:r>
            <a:endParaRPr lang="en-US" sz="4000" dirty="0"/>
          </a:p>
        </p:txBody>
      </p:sp>
      <p:sp>
        <p:nvSpPr>
          <p:cNvPr id="3" name="Content Placeholder 2"/>
          <p:cNvSpPr>
            <a:spLocks noGrp="1"/>
          </p:cNvSpPr>
          <p:nvPr>
            <p:ph idx="1"/>
          </p:nvPr>
        </p:nvSpPr>
        <p:spPr/>
        <p:txBody>
          <a:bodyPr>
            <a:noAutofit/>
          </a:bodyPr>
          <a:lstStyle/>
          <a:p>
            <a:r>
              <a:rPr lang="en-US" sz="3200" dirty="0"/>
              <a:t>Address the role of statistics and probability in the curriculum (</a:t>
            </a:r>
            <a:r>
              <a:rPr lang="en-US" sz="3200" b="1" dirty="0">
                <a:solidFill>
                  <a:srgbClr val="7030A0"/>
                </a:solidFill>
              </a:rPr>
              <a:t>why</a:t>
            </a:r>
            <a:r>
              <a:rPr lang="en-US" sz="3200" dirty="0" smtClean="0"/>
              <a:t>)</a:t>
            </a:r>
          </a:p>
          <a:p>
            <a:pPr lvl="0"/>
            <a:r>
              <a:rPr lang="en-US" sz="3200" dirty="0"/>
              <a:t>Give an overview the Common Core Standards for Statistics (</a:t>
            </a:r>
            <a:r>
              <a:rPr lang="en-US" sz="3200" b="1" dirty="0">
                <a:solidFill>
                  <a:srgbClr val="7030A0"/>
                </a:solidFill>
              </a:rPr>
              <a:t>what</a:t>
            </a:r>
            <a:r>
              <a:rPr lang="en-US" sz="3200" dirty="0"/>
              <a:t>)</a:t>
            </a:r>
          </a:p>
          <a:p>
            <a:pPr lvl="0"/>
            <a:r>
              <a:rPr lang="en-US" sz="3200" dirty="0"/>
              <a:t>Present two or three activities (in brief) that can be used to address some of the CCSS standards </a:t>
            </a:r>
            <a:r>
              <a:rPr lang="en-US" sz="3200" dirty="0" smtClean="0"/>
              <a:t>and the </a:t>
            </a:r>
            <a:r>
              <a:rPr lang="en-US" sz="3200" dirty="0"/>
              <a:t>pedagogy behind teaching </a:t>
            </a:r>
            <a:r>
              <a:rPr lang="en-US" sz="3200" dirty="0" smtClean="0"/>
              <a:t>statistics/probability (</a:t>
            </a:r>
            <a:r>
              <a:rPr lang="en-US" sz="3200" b="1" dirty="0" smtClean="0">
                <a:solidFill>
                  <a:srgbClr val="7030A0"/>
                </a:solidFill>
              </a:rPr>
              <a:t>how</a:t>
            </a:r>
            <a:r>
              <a:rPr lang="en-US" sz="3200" dirty="0" smtClean="0"/>
              <a:t>)</a:t>
            </a:r>
            <a:endParaRPr lang="en-US" sz="3200" dirty="0"/>
          </a:p>
        </p:txBody>
      </p:sp>
    </p:spTree>
    <p:extLst>
      <p:ext uri="{BB962C8B-B14F-4D97-AF65-F5344CB8AC3E}">
        <p14:creationId xmlns:p14="http://schemas.microsoft.com/office/powerpoint/2010/main" val="156335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4400" b="0" dirty="0"/>
              <a:t>Statistics Education as part of the Common </a:t>
            </a:r>
            <a:r>
              <a:rPr lang="en-US" sz="4400" b="0" dirty="0" smtClean="0"/>
              <a:t>Core:</a:t>
            </a:r>
            <a:r>
              <a:rPr lang="en-US" b="0" dirty="0" smtClean="0"/>
              <a:t/>
            </a:r>
            <a:br>
              <a:rPr lang="en-US" b="0" dirty="0" smtClean="0"/>
            </a:br>
            <a:r>
              <a:rPr lang="en-US" b="0" dirty="0" smtClean="0"/>
              <a:t/>
            </a:r>
            <a:br>
              <a:rPr lang="en-US" b="0" dirty="0" smtClean="0"/>
            </a:br>
            <a:endParaRPr lang="en-US" dirty="0">
              <a:solidFill>
                <a:srgbClr val="7030A0"/>
              </a:solidFill>
            </a:endParaRPr>
          </a:p>
        </p:txBody>
      </p:sp>
      <p:sp>
        <p:nvSpPr>
          <p:cNvPr id="14" name="Text Placeholder 13"/>
          <p:cNvSpPr>
            <a:spLocks noGrp="1"/>
          </p:cNvSpPr>
          <p:nvPr>
            <p:ph type="body" idx="1"/>
          </p:nvPr>
        </p:nvSpPr>
        <p:spPr/>
        <p:txBody>
          <a:bodyPr>
            <a:normAutofit/>
          </a:bodyPr>
          <a:lstStyle/>
          <a:p>
            <a:r>
              <a:rPr lang="en-US" sz="3200" dirty="0"/>
              <a:t>Doug Tyson</a:t>
            </a:r>
            <a:br>
              <a:rPr lang="en-US" sz="3200" dirty="0"/>
            </a:br>
            <a:r>
              <a:rPr lang="en-US" sz="3200" dirty="0"/>
              <a:t>Central York High School, York, </a:t>
            </a:r>
            <a:r>
              <a:rPr lang="en-US" sz="3200" dirty="0" smtClean="0"/>
              <a:t>PA</a:t>
            </a:r>
            <a:endParaRPr lang="en-US" sz="3200" dirty="0"/>
          </a:p>
        </p:txBody>
      </p:sp>
      <p:sp>
        <p:nvSpPr>
          <p:cNvPr id="2" name="TextBox 1"/>
          <p:cNvSpPr txBox="1"/>
          <p:nvPr/>
        </p:nvSpPr>
        <p:spPr>
          <a:xfrm>
            <a:off x="5378703" y="2982686"/>
            <a:ext cx="3516085" cy="923330"/>
          </a:xfrm>
          <a:prstGeom prst="rect">
            <a:avLst/>
          </a:prstGeom>
          <a:noFill/>
        </p:spPr>
        <p:txBody>
          <a:bodyPr wrap="square" rtlCol="0">
            <a:spAutoFit/>
          </a:bodyPr>
          <a:lstStyle/>
          <a:p>
            <a:pPr algn="ctr"/>
            <a:r>
              <a:rPr lang="en-US" sz="5400" dirty="0">
                <a:solidFill>
                  <a:srgbClr val="7030A0"/>
                </a:solidFill>
              </a:rPr>
              <a:t>WHY?</a:t>
            </a:r>
            <a:endParaRPr lang="en-US" sz="5400" dirty="0"/>
          </a:p>
        </p:txBody>
      </p:sp>
    </p:spTree>
    <p:extLst>
      <p:ext uri="{BB962C8B-B14F-4D97-AF65-F5344CB8AC3E}">
        <p14:creationId xmlns:p14="http://schemas.microsoft.com/office/powerpoint/2010/main" val="67488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3000" fill="remove" grpId="0" nodeType="afterEffect">
                                  <p:stCondLst>
                                    <p:cond delay="0"/>
                                  </p:stCondLst>
                                  <p:childTnLst>
                                    <p:animClr clrSpc="rgb" dir="cw">
                                      <p:cBhvr override="childStyle">
                                        <p:cTn id="6" dur="500" autoRev="1" fill="remove"/>
                                        <p:tgtEl>
                                          <p:spTgt spid="2"/>
                                        </p:tgtEl>
                                        <p:attrNameLst>
                                          <p:attrName>style.color</p:attrName>
                                        </p:attrNameLst>
                                      </p:cBhvr>
                                      <p:to>
                                        <a:schemeClr val="bg1"/>
                                      </p:to>
                                    </p:animClr>
                                    <p:animClr clrSpc="rgb" dir="cw">
                                      <p:cBhvr>
                                        <p:cTn id="7" dur="500" autoRev="1" fill="remove"/>
                                        <p:tgtEl>
                                          <p:spTgt spid="2"/>
                                        </p:tgtEl>
                                        <p:attrNameLst>
                                          <p:attrName>fillcolor</p:attrName>
                                        </p:attrNameLst>
                                      </p:cBhvr>
                                      <p:to>
                                        <a:schemeClr val="bg1"/>
                                      </p:to>
                                    </p:animClr>
                                    <p:set>
                                      <p:cBhvr>
                                        <p:cTn id="8" dur="500" autoRev="1" fill="remove"/>
                                        <p:tgtEl>
                                          <p:spTgt spid="2"/>
                                        </p:tgtEl>
                                        <p:attrNameLst>
                                          <p:attrName>fill.type</p:attrName>
                                        </p:attrNameLst>
                                      </p:cBhvr>
                                      <p:to>
                                        <p:strVal val="solid"/>
                                      </p:to>
                                    </p:set>
                                    <p:set>
                                      <p:cBhvr>
                                        <p:cTn id="9" dur="50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0</TotalTime>
  <Words>2542</Words>
  <Application>Microsoft Office PowerPoint</Application>
  <PresentationFormat>Widescreen</PresentationFormat>
  <Paragraphs>291</Paragraphs>
  <Slides>63</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Wingdings</vt:lpstr>
      <vt:lpstr>Education 16x9</vt:lpstr>
      <vt:lpstr>Statistics Education as part of the Common Core:  What, Why, and How?</vt:lpstr>
      <vt:lpstr>Announcements</vt:lpstr>
      <vt:lpstr>Announcements</vt:lpstr>
      <vt:lpstr>Announcements</vt:lpstr>
      <vt:lpstr>Announcements</vt:lpstr>
      <vt:lpstr>Beginnings</vt:lpstr>
      <vt:lpstr>Framing the Discussion</vt:lpstr>
      <vt:lpstr>The Plan</vt:lpstr>
      <vt:lpstr>Statistics Education as part of the Common Core:  </vt:lpstr>
      <vt:lpstr>Why Should We Teach Statistics?</vt:lpstr>
      <vt:lpstr>Dueling Polls: A Case Study</vt:lpstr>
      <vt:lpstr>Dueling Polls: A Case Study</vt:lpstr>
      <vt:lpstr>Dueling Polls: A Case Study</vt:lpstr>
      <vt:lpstr>Who has the Real Answer?</vt:lpstr>
      <vt:lpstr>Poor Graphs</vt:lpstr>
      <vt:lpstr>Social Justice</vt:lpstr>
      <vt:lpstr>Social Justice</vt:lpstr>
      <vt:lpstr>CCSS Statistics: Why?</vt:lpstr>
      <vt:lpstr>Summary</vt:lpstr>
      <vt:lpstr>Statistics Education as part of the Common Core:  </vt:lpstr>
      <vt:lpstr>What Content Should We Teach?</vt:lpstr>
      <vt:lpstr>What Content Should We Teach?</vt:lpstr>
      <vt:lpstr>The Common Core Initiative</vt:lpstr>
      <vt:lpstr>Whence the Common Core Standards?</vt:lpstr>
      <vt:lpstr>CCSS Standards Organization</vt:lpstr>
      <vt:lpstr>Shifts in Mathematics</vt:lpstr>
      <vt:lpstr>GAISE Report</vt:lpstr>
      <vt:lpstr>WARNING!</vt:lpstr>
      <vt:lpstr>Statistics and Probability: Grades 6 – 8 Overview</vt:lpstr>
      <vt:lpstr>Statistics and Probability: 6th Grade</vt:lpstr>
      <vt:lpstr>Statistics and Probability: 6th Grade</vt:lpstr>
      <vt:lpstr>Statistics and Probability: 7th Grade</vt:lpstr>
      <vt:lpstr>Statistics and Probability: 7th Grade</vt:lpstr>
      <vt:lpstr>Statistics and Probability: 7th Grade</vt:lpstr>
      <vt:lpstr>Statistics and Probability: 7th Grade</vt:lpstr>
      <vt:lpstr>Statistics and Probability: 8th Grade</vt:lpstr>
      <vt:lpstr>Statistics and Probability: 8th Grade</vt:lpstr>
      <vt:lpstr>Statistics and Probability: 8th Grade</vt:lpstr>
      <vt:lpstr>Statistics and Probability: High School Overview</vt:lpstr>
      <vt:lpstr>Statistics and Probability: High School Overview</vt:lpstr>
      <vt:lpstr>Statistics and Probability: S-ID</vt:lpstr>
      <vt:lpstr>Statistics and Probability: S-ID</vt:lpstr>
      <vt:lpstr>Statistics and Probability: S-ID</vt:lpstr>
      <vt:lpstr>Statistics and Probability: S-IC</vt:lpstr>
      <vt:lpstr>Statistics and Probability: S-IC</vt:lpstr>
      <vt:lpstr>Statistics and Probability: S-CP</vt:lpstr>
      <vt:lpstr>Statistics and Probability: S-CP</vt:lpstr>
      <vt:lpstr>Statistics and Probability: S-MD</vt:lpstr>
      <vt:lpstr>Statistics and Probability: S-MD</vt:lpstr>
      <vt:lpstr>Statistics Education as part of the Common Core:  </vt:lpstr>
      <vt:lpstr>How Should We (NOT) Teach Statistics?</vt:lpstr>
      <vt:lpstr>Course Sequencing</vt:lpstr>
      <vt:lpstr>Teaching Practices</vt:lpstr>
      <vt:lpstr>Day to Day Classroom Practice</vt:lpstr>
      <vt:lpstr>Day to Day Classroom Practice</vt:lpstr>
      <vt:lpstr>Two Activities: Show Me The Money</vt:lpstr>
      <vt:lpstr>Some Resources</vt:lpstr>
      <vt:lpstr>How Will We Know if We’ve Succeeded?</vt:lpstr>
      <vt:lpstr>Standardized Testing</vt:lpstr>
      <vt:lpstr>My Deepest Fear</vt:lpstr>
      <vt:lpstr>My Greater Hope</vt:lpstr>
      <vt:lpstr>Contact Information</vt:lpstr>
      <vt:lpstr>Reminder!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2014-10-05T23:19:20Z</dcterms:created>
  <dcterms:modified xsi:type="dcterms:W3CDTF">2014-10-09T01:52:47Z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