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7" r:id="rId5"/>
    <p:sldId id="259" r:id="rId6"/>
    <p:sldId id="260" r:id="rId7"/>
    <p:sldId id="262" r:id="rId8"/>
    <p:sldId id="264" r:id="rId9"/>
    <p:sldId id="268" r:id="rId10"/>
    <p:sldId id="265" r:id="rId11"/>
    <p:sldId id="266" r:id="rId12"/>
    <p:sldId id="269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45" d="100"/>
          <a:sy n="45" d="100"/>
        </p:scale>
        <p:origin x="-2106" y="-56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934AA1-3058-43DF-81A3-7CF827FDB1F9}" type="datetimeFigureOut">
              <a:rPr lang="en-US" smtClean="0"/>
              <a:t>9/22/2014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1207F7-BCB2-40B2-8855-A63B8233ED1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32097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934AA1-3058-43DF-81A3-7CF827FDB1F9}" type="datetimeFigureOut">
              <a:rPr lang="en-US" smtClean="0"/>
              <a:t>9/22/2014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1207F7-BCB2-40B2-8855-A63B8233ED1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00368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934AA1-3058-43DF-81A3-7CF827FDB1F9}" type="datetimeFigureOut">
              <a:rPr lang="en-US" smtClean="0"/>
              <a:t>9/22/2014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1207F7-BCB2-40B2-8855-A63B8233ED1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59704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934AA1-3058-43DF-81A3-7CF827FDB1F9}" type="datetimeFigureOut">
              <a:rPr lang="en-US" smtClean="0"/>
              <a:t>9/22/2014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1207F7-BCB2-40B2-8855-A63B8233ED1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40073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934AA1-3058-43DF-81A3-7CF827FDB1F9}" type="datetimeFigureOut">
              <a:rPr lang="en-US" smtClean="0"/>
              <a:t>9/22/2014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1207F7-BCB2-40B2-8855-A63B8233ED1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54430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934AA1-3058-43DF-81A3-7CF827FDB1F9}" type="datetimeFigureOut">
              <a:rPr lang="en-US" smtClean="0"/>
              <a:t>9/22/2014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1207F7-BCB2-40B2-8855-A63B8233ED1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75268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934AA1-3058-43DF-81A3-7CF827FDB1F9}" type="datetimeFigureOut">
              <a:rPr lang="en-US" smtClean="0"/>
              <a:t>9/22/2014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1207F7-BCB2-40B2-8855-A63B8233ED1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89757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934AA1-3058-43DF-81A3-7CF827FDB1F9}" type="datetimeFigureOut">
              <a:rPr lang="en-US" smtClean="0"/>
              <a:t>9/22/2014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1207F7-BCB2-40B2-8855-A63B8233ED1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95753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934AA1-3058-43DF-81A3-7CF827FDB1F9}" type="datetimeFigureOut">
              <a:rPr lang="en-US" smtClean="0"/>
              <a:t>9/22/2014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1207F7-BCB2-40B2-8855-A63B8233ED1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84773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934AA1-3058-43DF-81A3-7CF827FDB1F9}" type="datetimeFigureOut">
              <a:rPr lang="en-US" smtClean="0"/>
              <a:t>9/22/2014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1207F7-BCB2-40B2-8855-A63B8233ED1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38324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934AA1-3058-43DF-81A3-7CF827FDB1F9}" type="datetimeFigureOut">
              <a:rPr lang="en-US" smtClean="0"/>
              <a:t>9/22/2014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1207F7-BCB2-40B2-8855-A63B8233ED1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59030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934AA1-3058-43DF-81A3-7CF827FDB1F9}" type="datetimeFigureOut">
              <a:rPr lang="en-US" smtClean="0"/>
              <a:t>9/22/2014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1207F7-BCB2-40B2-8855-A63B8233ED1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44414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6600" dirty="0" smtClean="0">
                <a:latin typeface="Arial Black" panose="020B0A04020102020204" pitchFamily="34" charset="0"/>
              </a:rPr>
              <a:t>Rake’s Progress Revisited</a:t>
            </a:r>
            <a:endParaRPr lang="en-US" sz="6600" dirty="0">
              <a:latin typeface="Arial Black" panose="020B0A040201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en-US" sz="3600" b="1" dirty="0" smtClean="0"/>
              <a:t>Nada Ganesh and Fritz Scheuren</a:t>
            </a:r>
          </a:p>
          <a:p>
            <a:r>
              <a:rPr lang="en-US" sz="3600" b="1" dirty="0" smtClean="0"/>
              <a:t>WSS</a:t>
            </a:r>
          </a:p>
          <a:p>
            <a:r>
              <a:rPr lang="en-US" sz="3600" b="1" dirty="0" smtClean="0"/>
              <a:t>September 24, 2014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3847420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dirty="0" smtClean="0">
                <a:latin typeface="Arial Black" panose="020B0A04020102020204" pitchFamily="34" charset="0"/>
              </a:rPr>
              <a:t>Two</a:t>
            </a:r>
            <a:r>
              <a:rPr lang="en-US" sz="5400" b="1" dirty="0" smtClean="0">
                <a:latin typeface="Arial Black" panose="020B0A04020102020204" pitchFamily="34" charset="0"/>
              </a:rPr>
              <a:t> Examples</a:t>
            </a:r>
            <a:endParaRPr lang="en-US" sz="5400" b="1" dirty="0">
              <a:latin typeface="Arial Black" panose="020B0A040201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4400" dirty="0" smtClean="0">
                <a:latin typeface="Arial Black" panose="020B0A04020102020204" pitchFamily="34" charset="0"/>
              </a:rPr>
              <a:t>Geometric Family Weight Example (</a:t>
            </a:r>
            <a:r>
              <a:rPr lang="en-US" sz="4400" dirty="0" err="1" smtClean="0">
                <a:latin typeface="Arial Black" panose="020B0A04020102020204" pitchFamily="34" charset="0"/>
              </a:rPr>
              <a:t>Ganish</a:t>
            </a:r>
            <a:r>
              <a:rPr lang="en-US" sz="4400" dirty="0" smtClean="0">
                <a:latin typeface="Arial Black" panose="020B0A04020102020204" pitchFamily="34" charset="0"/>
              </a:rPr>
              <a:t>)</a:t>
            </a:r>
          </a:p>
          <a:p>
            <a:r>
              <a:rPr lang="en-US" sz="4400" dirty="0" smtClean="0">
                <a:latin typeface="Arial Black" panose="020B0A04020102020204" pitchFamily="34" charset="0"/>
              </a:rPr>
              <a:t>Changing Convergence Algorithm to Quicken Speed (</a:t>
            </a:r>
            <a:r>
              <a:rPr lang="en-US" sz="4400" dirty="0" err="1" smtClean="0">
                <a:latin typeface="Arial Black" panose="020B0A04020102020204" pitchFamily="34" charset="0"/>
              </a:rPr>
              <a:t>Ganish</a:t>
            </a:r>
            <a:r>
              <a:rPr lang="en-US" sz="4400" dirty="0" smtClean="0">
                <a:latin typeface="Arial Black" panose="020B0A04020102020204" pitchFamily="34" charset="0"/>
              </a:rPr>
              <a:t>)</a:t>
            </a:r>
          </a:p>
          <a:p>
            <a:r>
              <a:rPr lang="en-US" sz="4400" dirty="0" smtClean="0">
                <a:latin typeface="Arial Black" panose="020B0A04020102020204" pitchFamily="34" charset="0"/>
              </a:rPr>
              <a:t>Role for Synthetic Estimation (Phil?)</a:t>
            </a:r>
            <a:endParaRPr lang="en-US" sz="4400" dirty="0" smtClean="0">
              <a:latin typeface="Arial Black" panose="020B0A04020102020204" pitchFamily="34" charset="0"/>
            </a:endParaRPr>
          </a:p>
          <a:p>
            <a:endParaRPr lang="en-US" sz="4400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79716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 smtClean="0">
                <a:latin typeface="Arial Black" panose="020B0A04020102020204" pitchFamily="34" charset="0"/>
              </a:rPr>
              <a:t>Wraps and Conjectures!</a:t>
            </a:r>
            <a:endParaRPr lang="en-US" sz="4800" dirty="0">
              <a:latin typeface="Arial Black" panose="020B0A040201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400" b="1" dirty="0" smtClean="0"/>
              <a:t>A Multi-Use Tool, Like Pliers</a:t>
            </a:r>
          </a:p>
          <a:p>
            <a:r>
              <a:rPr lang="en-US" sz="4400" b="1" dirty="0"/>
              <a:t>Computational Barriers long </a:t>
            </a:r>
            <a:r>
              <a:rPr lang="en-US" sz="4400" b="1" dirty="0" smtClean="0"/>
              <a:t>since gone </a:t>
            </a:r>
            <a:endParaRPr lang="en-US" sz="4400" b="1" dirty="0"/>
          </a:p>
          <a:p>
            <a:r>
              <a:rPr lang="en-US" sz="4400" b="1" dirty="0" smtClean="0"/>
              <a:t>More work on Diagnostics needed though</a:t>
            </a:r>
          </a:p>
          <a:p>
            <a:r>
              <a:rPr lang="en-US" sz="4400" b="1" dirty="0" smtClean="0"/>
              <a:t>More work on multiple weights</a:t>
            </a:r>
            <a:endParaRPr lang="en-US" sz="4400" b="1" dirty="0"/>
          </a:p>
        </p:txBody>
      </p:sp>
    </p:spTree>
    <p:extLst>
      <p:ext uri="{BB962C8B-B14F-4D97-AF65-F5344CB8AC3E}">
        <p14:creationId xmlns:p14="http://schemas.microsoft.com/office/powerpoint/2010/main" val="31804239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 algn="ctr">
              <a:buNone/>
            </a:pPr>
            <a:r>
              <a:rPr lang="en-US" sz="7200" dirty="0" smtClean="0">
                <a:latin typeface="Arial Black" panose="020B0A04020102020204" pitchFamily="34" charset="0"/>
              </a:rPr>
              <a:t>  Many, Many,  		Many Thanks</a:t>
            </a:r>
            <a:endParaRPr lang="en-US" sz="7200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4926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 smtClean="0">
                <a:latin typeface="Arial Black" panose="020B0A04020102020204" pitchFamily="34" charset="0"/>
              </a:rPr>
              <a:t>Snacks and Knacks</a:t>
            </a:r>
            <a:endParaRPr lang="en-US" sz="5400" dirty="0">
              <a:latin typeface="Arial Black" panose="020B0A040201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3900" dirty="0" smtClean="0">
                <a:latin typeface="Arial Black" panose="020B0A04020102020204" pitchFamily="34" charset="0"/>
              </a:rPr>
              <a:t>About the Talk Title?</a:t>
            </a:r>
          </a:p>
          <a:p>
            <a:r>
              <a:rPr lang="en-US" sz="3900" dirty="0" smtClean="0">
                <a:latin typeface="Arial Black" panose="020B0A04020102020204" pitchFamily="34" charset="0"/>
              </a:rPr>
              <a:t>Application History First!</a:t>
            </a:r>
          </a:p>
          <a:p>
            <a:r>
              <a:rPr lang="en-US" sz="3900" dirty="0" smtClean="0">
                <a:latin typeface="Arial Black" panose="020B0A04020102020204" pitchFamily="34" charset="0"/>
              </a:rPr>
              <a:t>Information Theory too?</a:t>
            </a:r>
          </a:p>
          <a:p>
            <a:r>
              <a:rPr lang="en-US" sz="3900" dirty="0" smtClean="0">
                <a:latin typeface="Arial Black" panose="020B0A04020102020204" pitchFamily="34" charset="0"/>
              </a:rPr>
              <a:t>Raking’s Roles in Surveys</a:t>
            </a:r>
            <a:r>
              <a:rPr lang="en-US" sz="3900" dirty="0" smtClean="0">
                <a:latin typeface="Arial Black" panose="020B0A04020102020204" pitchFamily="34" charset="0"/>
              </a:rPr>
              <a:t>?</a:t>
            </a:r>
          </a:p>
          <a:p>
            <a:r>
              <a:rPr lang="en-US" sz="3900" dirty="0" smtClean="0">
                <a:latin typeface="Arial Black" panose="020B0A04020102020204" pitchFamily="34" charset="0"/>
              </a:rPr>
              <a:t>Some Examples (Handout)?</a:t>
            </a:r>
            <a:endParaRPr lang="en-US" sz="3900" dirty="0" smtClean="0">
              <a:latin typeface="Arial Black" panose="020B0A04020102020204" pitchFamily="34" charset="0"/>
            </a:endParaRPr>
          </a:p>
          <a:p>
            <a:r>
              <a:rPr lang="en-US" sz="3900" dirty="0" smtClean="0">
                <a:latin typeface="Arial Black" panose="020B0A04020102020204" pitchFamily="34" charset="0"/>
              </a:rPr>
              <a:t>More Snacks and Knacks?</a:t>
            </a:r>
          </a:p>
          <a:p>
            <a:r>
              <a:rPr lang="en-US" sz="3900" dirty="0" smtClean="0">
                <a:latin typeface="Arial Black" panose="020B0A04020102020204" pitchFamily="34" charset="0"/>
              </a:rPr>
              <a:t>Wraps and Conjectures</a:t>
            </a:r>
            <a:r>
              <a:rPr lang="en-US" sz="4400" dirty="0" smtClean="0">
                <a:latin typeface="Arial Black" panose="020B0A04020102020204" pitchFamily="34" charset="0"/>
              </a:rPr>
              <a:t>!</a:t>
            </a:r>
            <a:endParaRPr lang="en-US" sz="4400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706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800" dirty="0" smtClean="0">
                <a:latin typeface="Arial Black" panose="020B0A04020102020204" pitchFamily="34" charset="0"/>
              </a:rPr>
              <a:t/>
            </a:r>
            <a:br>
              <a:rPr lang="en-US" sz="4800" dirty="0" smtClean="0">
                <a:latin typeface="Arial Black" panose="020B0A04020102020204" pitchFamily="34" charset="0"/>
              </a:rPr>
            </a:br>
            <a:r>
              <a:rPr lang="en-US" sz="4800" dirty="0" smtClean="0">
                <a:latin typeface="Arial Black" panose="020B0A04020102020204" pitchFamily="34" charset="0"/>
              </a:rPr>
              <a:t>Why Call </a:t>
            </a:r>
            <a:r>
              <a:rPr lang="en-US" sz="4800" dirty="0" smtClean="0">
                <a:latin typeface="Arial Black" panose="020B0A04020102020204" pitchFamily="34" charset="0"/>
              </a:rPr>
              <a:t>Algorithm</a:t>
            </a:r>
            <a:r>
              <a:rPr lang="en-US" sz="4800" dirty="0" smtClean="0">
                <a:latin typeface="Arial Black" panose="020B0A04020102020204" pitchFamily="34" charset="0"/>
              </a:rPr>
              <a:t> </a:t>
            </a:r>
            <a:r>
              <a:rPr lang="en-US" sz="4800" dirty="0" smtClean="0">
                <a:latin typeface="Arial Black" panose="020B0A04020102020204" pitchFamily="34" charset="0"/>
              </a:rPr>
              <a:t>Raking?</a:t>
            </a:r>
            <a:br>
              <a:rPr lang="en-US" sz="4800" dirty="0" smtClean="0">
                <a:latin typeface="Arial Black" panose="020B0A04020102020204" pitchFamily="34" charset="0"/>
              </a:rPr>
            </a:br>
            <a:endParaRPr lang="en-US" sz="4800" dirty="0">
              <a:latin typeface="Arial Black" panose="020B0A040201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sz="4400" dirty="0" smtClean="0">
                <a:latin typeface="Arial Black" panose="020B0A04020102020204" pitchFamily="34" charset="0"/>
              </a:rPr>
              <a:t>Maybe a Lofty Origin?</a:t>
            </a:r>
          </a:p>
          <a:p>
            <a:r>
              <a:rPr lang="en-US" sz="4400" dirty="0" smtClean="0">
                <a:latin typeface="Arial Black" panose="020B0A04020102020204" pitchFamily="34" charset="0"/>
              </a:rPr>
              <a:t>Perhaps a 1951 opera by Stravinsky inspired by 1733-5 engravings by Hogarth</a:t>
            </a:r>
            <a:endParaRPr lang="en-US" sz="4400" dirty="0" smtClean="0">
              <a:latin typeface="Arial Black" panose="020B0A04020102020204" pitchFamily="34" charset="0"/>
            </a:endParaRPr>
          </a:p>
          <a:p>
            <a:r>
              <a:rPr lang="en-US" sz="4400" dirty="0" smtClean="0">
                <a:latin typeface="Arial Black" panose="020B0A04020102020204" pitchFamily="34" charset="0"/>
              </a:rPr>
              <a:t>Or </a:t>
            </a:r>
            <a:r>
              <a:rPr lang="en-US" sz="4400" dirty="0" smtClean="0">
                <a:latin typeface="Arial Black" panose="020B0A04020102020204" pitchFamily="34" charset="0"/>
              </a:rPr>
              <a:t>maybe a </a:t>
            </a:r>
            <a:r>
              <a:rPr lang="en-US" sz="4400" dirty="0" smtClean="0">
                <a:latin typeface="Arial Black" panose="020B0A04020102020204" pitchFamily="34" charset="0"/>
              </a:rPr>
              <a:t>Humbler </a:t>
            </a:r>
            <a:r>
              <a:rPr lang="en-US" sz="4400" dirty="0" smtClean="0">
                <a:latin typeface="Arial Black" panose="020B0A04020102020204" pitchFamily="34" charset="0"/>
              </a:rPr>
              <a:t>Origin!</a:t>
            </a:r>
            <a:endParaRPr lang="en-US" sz="4400" dirty="0" smtClean="0">
              <a:latin typeface="Arial Black" panose="020B0A04020102020204" pitchFamily="34" charset="0"/>
            </a:endParaRPr>
          </a:p>
          <a:p>
            <a:r>
              <a:rPr lang="en-US" sz="4400" dirty="0" smtClean="0">
                <a:latin typeface="Arial Black" panose="020B0A04020102020204" pitchFamily="34" charset="0"/>
              </a:rPr>
              <a:t>The Dairy Farm </a:t>
            </a:r>
            <a:r>
              <a:rPr lang="en-US" sz="4400" dirty="0" smtClean="0">
                <a:latin typeface="Arial Black" panose="020B0A04020102020204" pitchFamily="34" charset="0"/>
              </a:rPr>
              <a:t>Rake</a:t>
            </a:r>
            <a:r>
              <a:rPr lang="en-US" sz="4400" dirty="0">
                <a:latin typeface="Arial Black" panose="020B0A04020102020204" pitchFamily="34" charset="0"/>
              </a:rPr>
              <a:t>?</a:t>
            </a:r>
            <a:endParaRPr lang="en-US" sz="4400" dirty="0" smtClean="0">
              <a:latin typeface="Arial Black" panose="020B0A04020102020204" pitchFamily="34" charset="0"/>
            </a:endParaRPr>
          </a:p>
          <a:p>
            <a:r>
              <a:rPr lang="en-US" sz="4400" dirty="0" smtClean="0">
                <a:latin typeface="Arial Black" panose="020B0A04020102020204" pitchFamily="34" charset="0"/>
              </a:rPr>
              <a:t>What is Your Guess?</a:t>
            </a:r>
            <a:endParaRPr lang="en-US" sz="4400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34041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 smtClean="0">
                <a:latin typeface="Arial Black" panose="020B0A04020102020204" pitchFamily="34" charset="0"/>
              </a:rPr>
              <a:t>Basic Raking Algorithm </a:t>
            </a:r>
            <a:endParaRPr lang="en-US" sz="4800" dirty="0">
              <a:latin typeface="Arial Black" panose="020B0A040201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4400" b="1" dirty="0" smtClean="0"/>
              <a:t>Repeated Ratio-</a:t>
            </a:r>
            <a:r>
              <a:rPr lang="en-US" sz="4400" b="1" dirty="0" err="1" smtClean="0"/>
              <a:t>ing</a:t>
            </a:r>
            <a:r>
              <a:rPr lang="en-US" sz="4400" b="1" dirty="0" smtClean="0"/>
              <a:t> “r’ of a (Weighted) sample total “t” to a control total “T  as in “r=T/t”</a:t>
            </a:r>
          </a:p>
          <a:p>
            <a:r>
              <a:rPr lang="en-US" sz="4400" b="1" dirty="0" smtClean="0"/>
              <a:t>Total by Total repeatedly until all the adjusted sample totals “t” were as close as wanted to “T”</a:t>
            </a:r>
            <a:endParaRPr lang="en-US" sz="4400" b="1" dirty="0"/>
          </a:p>
        </p:txBody>
      </p:sp>
    </p:spTree>
    <p:extLst>
      <p:ext uri="{BB962C8B-B14F-4D97-AF65-F5344CB8AC3E}">
        <p14:creationId xmlns:p14="http://schemas.microsoft.com/office/powerpoint/2010/main" val="42118715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800" dirty="0" smtClean="0">
                <a:latin typeface="Arial Black" panose="020B0A04020102020204" pitchFamily="34" charset="0"/>
              </a:rPr>
              <a:t>Application History First!</a:t>
            </a:r>
            <a:endParaRPr lang="en-US" sz="4800" dirty="0">
              <a:latin typeface="Arial Black" panose="020B0A040201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400" b="1" dirty="0" smtClean="0"/>
              <a:t>The Pre-1940 Period</a:t>
            </a:r>
          </a:p>
          <a:p>
            <a:r>
              <a:rPr lang="en-US" sz="4400" b="1" dirty="0" smtClean="0"/>
              <a:t>The 1940 Deming-Stephan AMS Paper to align Survey/Census</a:t>
            </a:r>
          </a:p>
          <a:p>
            <a:r>
              <a:rPr lang="en-US" sz="4400" b="1" dirty="0" smtClean="0"/>
              <a:t>Not Widely used in 1940 Census? Because of WWII!</a:t>
            </a:r>
          </a:p>
          <a:p>
            <a:r>
              <a:rPr lang="en-US" sz="4400" b="1" dirty="0" smtClean="0"/>
              <a:t>Regularly Forgotten/Recovered </a:t>
            </a:r>
          </a:p>
          <a:p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37077276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800" dirty="0" smtClean="0">
                <a:latin typeface="Arial Black" panose="020B0A04020102020204" pitchFamily="34" charset="0"/>
              </a:rPr>
              <a:t>Information Theory too?</a:t>
            </a:r>
            <a:endParaRPr lang="en-US" sz="4800" dirty="0">
              <a:latin typeface="Arial Black" panose="020B0A040201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400" b="1" dirty="0" err="1" smtClean="0"/>
              <a:t>Kullback</a:t>
            </a:r>
            <a:r>
              <a:rPr lang="en-US" sz="4400" b="1" dirty="0" smtClean="0"/>
              <a:t> </a:t>
            </a:r>
            <a:r>
              <a:rPr lang="en-US" sz="4400" b="1" dirty="0" smtClean="0"/>
              <a:t>“</a:t>
            </a:r>
            <a:r>
              <a:rPr lang="en-US" sz="4400" b="1" dirty="0" err="1" smtClean="0"/>
              <a:t>Kully</a:t>
            </a:r>
            <a:r>
              <a:rPr lang="en-US" sz="4400" b="1" dirty="0" smtClean="0"/>
              <a:t>” and </a:t>
            </a:r>
            <a:r>
              <a:rPr lang="en-US" sz="4400" b="1" dirty="0" smtClean="0"/>
              <a:t>Ireland “</a:t>
            </a:r>
            <a:r>
              <a:rPr lang="en-US" sz="4400" b="1" dirty="0" err="1" smtClean="0"/>
              <a:t>Terry’s”Proof</a:t>
            </a:r>
            <a:r>
              <a:rPr lang="en-US" sz="4400" b="1" dirty="0" smtClean="0"/>
              <a:t> </a:t>
            </a:r>
            <a:r>
              <a:rPr lang="en-US" sz="4400" b="1" dirty="0" smtClean="0"/>
              <a:t>of Convergence</a:t>
            </a:r>
          </a:p>
          <a:p>
            <a:r>
              <a:rPr lang="en-US" sz="4400" b="1" dirty="0" smtClean="0"/>
              <a:t>From Calculus a Bounded Monotonic Series Converges</a:t>
            </a:r>
          </a:p>
          <a:p>
            <a:r>
              <a:rPr lang="en-US" sz="4400" b="1" dirty="0" smtClean="0"/>
              <a:t>Information Theory Affirms this</a:t>
            </a:r>
          </a:p>
          <a:p>
            <a:r>
              <a:rPr lang="en-US" sz="4400" b="1" dirty="0" smtClean="0"/>
              <a:t>When Constraints are Consistent</a:t>
            </a:r>
            <a:endParaRPr lang="en-US" sz="4400" b="1" dirty="0"/>
          </a:p>
        </p:txBody>
      </p:sp>
    </p:spTree>
    <p:extLst>
      <p:ext uri="{BB962C8B-B14F-4D97-AF65-F5344CB8AC3E}">
        <p14:creationId xmlns:p14="http://schemas.microsoft.com/office/powerpoint/2010/main" val="23432043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800" dirty="0" smtClean="0">
                <a:latin typeface="Arial Black" panose="020B0A04020102020204" pitchFamily="34" charset="0"/>
              </a:rPr>
              <a:t>Raking’s Roles in Surveys?</a:t>
            </a:r>
            <a:endParaRPr lang="en-US" sz="4800" dirty="0">
              <a:latin typeface="Arial Black" panose="020B0A040201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400" b="1" dirty="0" smtClean="0"/>
              <a:t>Aligning to Agreed upon Control totals – aka Calibration</a:t>
            </a:r>
          </a:p>
          <a:p>
            <a:pPr marL="0" indent="0">
              <a:buNone/>
            </a:pPr>
            <a:r>
              <a:rPr lang="en-US" sz="4400" b="1" dirty="0" smtClean="0"/>
              <a:t>                 -- </a:t>
            </a:r>
            <a:r>
              <a:rPr lang="en-US" sz="4400" b="1" dirty="0"/>
              <a:t>Variance </a:t>
            </a:r>
            <a:r>
              <a:rPr lang="en-US" sz="4400" b="1" dirty="0" smtClean="0"/>
              <a:t>reduction </a:t>
            </a:r>
          </a:p>
          <a:p>
            <a:pPr marL="0" indent="0">
              <a:buNone/>
            </a:pPr>
            <a:r>
              <a:rPr lang="en-US" sz="4400" b="1" dirty="0" smtClean="0"/>
              <a:t>                 -- </a:t>
            </a:r>
            <a:r>
              <a:rPr lang="en-US" sz="4400" b="1" dirty="0"/>
              <a:t>Bias </a:t>
            </a:r>
            <a:r>
              <a:rPr lang="en-US" sz="4400" b="1" dirty="0" smtClean="0"/>
              <a:t>Correction MSE?</a:t>
            </a:r>
          </a:p>
          <a:p>
            <a:r>
              <a:rPr lang="en-US" sz="4400" b="1" dirty="0" smtClean="0"/>
              <a:t>Hand-waving but Maybe harmful Sometimes because unit based</a:t>
            </a:r>
          </a:p>
          <a:p>
            <a:pPr marL="0" indent="0">
              <a:buNone/>
            </a:pPr>
            <a:endParaRPr lang="en-US" sz="4400" b="1" dirty="0" smtClean="0"/>
          </a:p>
          <a:p>
            <a:pPr marL="0" indent="0">
              <a:buNone/>
            </a:pPr>
            <a:endParaRPr lang="en-US" sz="4400" b="1" dirty="0" smtClean="0"/>
          </a:p>
          <a:p>
            <a:endParaRPr lang="en-US" sz="4400" b="1" dirty="0"/>
          </a:p>
          <a:p>
            <a:endParaRPr lang="en-US" sz="4400" b="1" dirty="0" smtClean="0"/>
          </a:p>
          <a:p>
            <a:endParaRPr lang="en-US" sz="4400" b="1" dirty="0" smtClean="0"/>
          </a:p>
          <a:p>
            <a:endParaRPr lang="en-US" sz="4400" b="1" dirty="0" smtClean="0"/>
          </a:p>
          <a:p>
            <a:endParaRPr lang="en-US" sz="4400" b="1" dirty="0" smtClean="0"/>
          </a:p>
          <a:p>
            <a:pPr marL="0" indent="0">
              <a:buNone/>
            </a:pPr>
            <a:endParaRPr lang="en-US" sz="4400" b="1" dirty="0"/>
          </a:p>
        </p:txBody>
      </p:sp>
    </p:spTree>
    <p:extLst>
      <p:ext uri="{BB962C8B-B14F-4D97-AF65-F5344CB8AC3E}">
        <p14:creationId xmlns:p14="http://schemas.microsoft.com/office/powerpoint/2010/main" val="42309285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800" dirty="0" smtClean="0">
                <a:latin typeface="Arial Black" panose="020B0A04020102020204" pitchFamily="34" charset="0"/>
              </a:rPr>
              <a:t>More Snacks and Knacks?</a:t>
            </a:r>
            <a:endParaRPr lang="en-US" sz="4800" dirty="0">
              <a:latin typeface="Arial Black" panose="020B0A040201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4400" b="1" dirty="0" smtClean="0"/>
              <a:t>Convergence Practices and Possible Improvements</a:t>
            </a:r>
          </a:p>
          <a:p>
            <a:r>
              <a:rPr lang="en-US" sz="4400" b="1" dirty="0" smtClean="0"/>
              <a:t>Variable Bounds on Dimensions</a:t>
            </a:r>
          </a:p>
          <a:p>
            <a:r>
              <a:rPr lang="en-US" sz="4400" b="1" dirty="0" smtClean="0"/>
              <a:t>Iterating Worst Dimensions First</a:t>
            </a:r>
          </a:p>
          <a:p>
            <a:r>
              <a:rPr lang="en-US" sz="4400" b="1" dirty="0" smtClean="0"/>
              <a:t>Early/Differential Stopping Rules</a:t>
            </a:r>
          </a:p>
          <a:p>
            <a:r>
              <a:rPr lang="en-US" sz="4400" b="1" dirty="0" smtClean="0"/>
              <a:t>“Family” Harmonic Adjustments </a:t>
            </a:r>
          </a:p>
          <a:p>
            <a:endParaRPr lang="en-US" sz="4400" b="1" dirty="0"/>
          </a:p>
        </p:txBody>
      </p:sp>
    </p:spTree>
    <p:extLst>
      <p:ext uri="{BB962C8B-B14F-4D97-AF65-F5344CB8AC3E}">
        <p14:creationId xmlns:p14="http://schemas.microsoft.com/office/powerpoint/2010/main" val="16543320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dirty="0" smtClean="0">
                <a:latin typeface="+mn-lt"/>
              </a:rPr>
              <a:t>More Application Settings </a:t>
            </a:r>
            <a:endParaRPr lang="en-US" sz="5400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sz="4400" b="1" dirty="0" smtClean="0"/>
              <a:t>Chip Alexander and CPS/ACS</a:t>
            </a:r>
          </a:p>
          <a:p>
            <a:r>
              <a:rPr lang="en-US" sz="4400" b="1" dirty="0" smtClean="0"/>
              <a:t>Survey and Administrative Linked Files (CPS/IRS/SSA)</a:t>
            </a:r>
          </a:p>
          <a:p>
            <a:r>
              <a:rPr lang="en-US" sz="4400" b="1" dirty="0" smtClean="0"/>
              <a:t>File Alignment before Raking?</a:t>
            </a:r>
          </a:p>
          <a:p>
            <a:r>
              <a:rPr lang="en-US" sz="4400" b="1" dirty="0" smtClean="0"/>
              <a:t>Reducing </a:t>
            </a:r>
            <a:r>
              <a:rPr lang="en-US" sz="4400" b="1" dirty="0"/>
              <a:t>I</a:t>
            </a:r>
            <a:r>
              <a:rPr lang="en-US" sz="4400" b="1" dirty="0" smtClean="0"/>
              <a:t>mpact on Linkage </a:t>
            </a:r>
            <a:r>
              <a:rPr lang="en-US" sz="4400" b="1" dirty="0" smtClean="0"/>
              <a:t>Errors </a:t>
            </a:r>
            <a:r>
              <a:rPr lang="en-US" sz="4400" b="1" dirty="0" smtClean="0"/>
              <a:t>(Maybe both Variance/Bias</a:t>
            </a:r>
            <a:r>
              <a:rPr lang="en-US" sz="4400" b="1" dirty="0" smtClean="0"/>
              <a:t>)</a:t>
            </a:r>
            <a:endParaRPr lang="en-US" sz="4400" b="1" dirty="0"/>
          </a:p>
        </p:txBody>
      </p:sp>
    </p:spTree>
    <p:extLst>
      <p:ext uri="{BB962C8B-B14F-4D97-AF65-F5344CB8AC3E}">
        <p14:creationId xmlns:p14="http://schemas.microsoft.com/office/powerpoint/2010/main" val="20968472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2270</TotalTime>
  <Words>333</Words>
  <Application>Microsoft Office PowerPoint</Application>
  <PresentationFormat>On-screen Show (4:3)</PresentationFormat>
  <Paragraphs>65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Rake’s Progress Revisited</vt:lpstr>
      <vt:lpstr>Snacks and Knacks</vt:lpstr>
      <vt:lpstr> Why Call Algorithm Raking? </vt:lpstr>
      <vt:lpstr>Basic Raking Algorithm </vt:lpstr>
      <vt:lpstr>Application History First!</vt:lpstr>
      <vt:lpstr>Information Theory too?</vt:lpstr>
      <vt:lpstr>Raking’s Roles in Surveys?</vt:lpstr>
      <vt:lpstr>More Snacks and Knacks?</vt:lpstr>
      <vt:lpstr>More Application Settings </vt:lpstr>
      <vt:lpstr>Two Examples</vt:lpstr>
      <vt:lpstr>Wraps and Conjectures!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Rake’s Progress Revisited</dc:title>
  <dc:creator>Fritz</dc:creator>
  <cp:lastModifiedBy>Fritz Scheuren</cp:lastModifiedBy>
  <cp:revision>24</cp:revision>
  <dcterms:created xsi:type="dcterms:W3CDTF">2014-05-09T14:38:08Z</dcterms:created>
  <dcterms:modified xsi:type="dcterms:W3CDTF">2014-09-22T18:15:14Z</dcterms:modified>
</cp:coreProperties>
</file>