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4" r:id="rId9"/>
    <p:sldId id="268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106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3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7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7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7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0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4AA1-3058-43DF-81A3-7CF827FDB1F9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07F7-BCB2-40B2-8855-A63B8233ED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4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Rake’s Progress Revisited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Nada Ganesh and Fritz Scheuren</a:t>
            </a:r>
          </a:p>
          <a:p>
            <a:r>
              <a:rPr lang="en-US" sz="3600" b="1" dirty="0" smtClean="0"/>
              <a:t>WSS</a:t>
            </a:r>
          </a:p>
          <a:p>
            <a:r>
              <a:rPr lang="en-US" sz="3600" b="1" dirty="0" smtClean="0"/>
              <a:t>September 24, 2014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474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 Black" panose="020B0A04020102020204" pitchFamily="34" charset="0"/>
              </a:rPr>
              <a:t>Two</a:t>
            </a:r>
            <a:r>
              <a:rPr lang="en-US" sz="5400" b="1" dirty="0" smtClean="0">
                <a:latin typeface="Arial Black" panose="020B0A04020102020204" pitchFamily="34" charset="0"/>
              </a:rPr>
              <a:t> Examples</a:t>
            </a:r>
            <a:endParaRPr lang="en-US" sz="5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Geometric Family Weight Example (</a:t>
            </a:r>
            <a:r>
              <a:rPr lang="en-US" sz="4400" dirty="0" err="1" smtClean="0">
                <a:latin typeface="Arial Black" panose="020B0A04020102020204" pitchFamily="34" charset="0"/>
              </a:rPr>
              <a:t>Ganish</a:t>
            </a:r>
            <a:r>
              <a:rPr lang="en-US" sz="4400" dirty="0" smtClean="0">
                <a:latin typeface="Arial Black" panose="020B0A04020102020204" pitchFamily="34" charset="0"/>
              </a:rPr>
              <a:t>)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Changing Convergence Algorithm to Quicken Speed (</a:t>
            </a:r>
            <a:r>
              <a:rPr lang="en-US" sz="4400" dirty="0" err="1" smtClean="0">
                <a:latin typeface="Arial Black" panose="020B0A04020102020204" pitchFamily="34" charset="0"/>
              </a:rPr>
              <a:t>Ganish</a:t>
            </a:r>
            <a:r>
              <a:rPr lang="en-US" sz="4400" dirty="0" smtClean="0">
                <a:latin typeface="Arial Black" panose="020B0A04020102020204" pitchFamily="34" charset="0"/>
              </a:rPr>
              <a:t>)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Role for Synthetic Estimation (Phil?)</a:t>
            </a:r>
            <a:endParaRPr lang="en-US" sz="4400" dirty="0" smtClean="0">
              <a:latin typeface="Arial Black" panose="020B0A04020102020204" pitchFamily="34" charset="0"/>
            </a:endParaRPr>
          </a:p>
          <a:p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Wraps and Conjectures!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 Multi-Use Tool, Like Pliers</a:t>
            </a:r>
          </a:p>
          <a:p>
            <a:r>
              <a:rPr lang="en-US" sz="4400" b="1" dirty="0"/>
              <a:t>Computational Barriers long </a:t>
            </a:r>
            <a:r>
              <a:rPr lang="en-US" sz="4400" b="1" dirty="0" smtClean="0"/>
              <a:t>since gone </a:t>
            </a:r>
            <a:endParaRPr lang="en-US" sz="4400" b="1" dirty="0"/>
          </a:p>
          <a:p>
            <a:r>
              <a:rPr lang="en-US" sz="4400" b="1" dirty="0" smtClean="0"/>
              <a:t>More work on Diagnostics needed though</a:t>
            </a:r>
          </a:p>
          <a:p>
            <a:r>
              <a:rPr lang="en-US" sz="4400" b="1" dirty="0" smtClean="0"/>
              <a:t>More work on multiple weights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8042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>
                <a:latin typeface="Arial Black" panose="020B0A04020102020204" pitchFamily="34" charset="0"/>
              </a:rPr>
              <a:t>  Many, Many,  		Many Thanks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Snacks and Knacks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>
                <a:latin typeface="Arial Black" panose="020B0A04020102020204" pitchFamily="34" charset="0"/>
              </a:rPr>
              <a:t>About the Talk Title?</a:t>
            </a:r>
          </a:p>
          <a:p>
            <a:r>
              <a:rPr lang="en-US" sz="3900" dirty="0" smtClean="0">
                <a:latin typeface="Arial Black" panose="020B0A04020102020204" pitchFamily="34" charset="0"/>
              </a:rPr>
              <a:t>Application History First!</a:t>
            </a:r>
          </a:p>
          <a:p>
            <a:r>
              <a:rPr lang="en-US" sz="3900" dirty="0" smtClean="0">
                <a:latin typeface="Arial Black" panose="020B0A04020102020204" pitchFamily="34" charset="0"/>
              </a:rPr>
              <a:t>Information Theory too?</a:t>
            </a:r>
          </a:p>
          <a:p>
            <a:r>
              <a:rPr lang="en-US" sz="3900" dirty="0" smtClean="0">
                <a:latin typeface="Arial Black" panose="020B0A04020102020204" pitchFamily="34" charset="0"/>
              </a:rPr>
              <a:t>Raking’s Roles in Surveys</a:t>
            </a:r>
            <a:r>
              <a:rPr lang="en-US" sz="3900" dirty="0" smtClean="0">
                <a:latin typeface="Arial Black" panose="020B0A04020102020204" pitchFamily="34" charset="0"/>
              </a:rPr>
              <a:t>?</a:t>
            </a:r>
          </a:p>
          <a:p>
            <a:r>
              <a:rPr lang="en-US" sz="3900" dirty="0" smtClean="0">
                <a:latin typeface="Arial Black" panose="020B0A04020102020204" pitchFamily="34" charset="0"/>
              </a:rPr>
              <a:t>Some Examples (Handout)?</a:t>
            </a:r>
            <a:endParaRPr lang="en-US" sz="3900" dirty="0" smtClean="0">
              <a:latin typeface="Arial Black" panose="020B0A04020102020204" pitchFamily="34" charset="0"/>
            </a:endParaRPr>
          </a:p>
          <a:p>
            <a:r>
              <a:rPr lang="en-US" sz="3900" dirty="0" smtClean="0">
                <a:latin typeface="Arial Black" panose="020B0A04020102020204" pitchFamily="34" charset="0"/>
              </a:rPr>
              <a:t>More Snacks and Knacks?</a:t>
            </a:r>
          </a:p>
          <a:p>
            <a:r>
              <a:rPr lang="en-US" sz="3900" dirty="0" smtClean="0">
                <a:latin typeface="Arial Black" panose="020B0A04020102020204" pitchFamily="34" charset="0"/>
              </a:rPr>
              <a:t>Wraps and Conjectures</a:t>
            </a:r>
            <a:r>
              <a:rPr lang="en-US" sz="4400" dirty="0" smtClean="0">
                <a:latin typeface="Arial Black" panose="020B0A04020102020204" pitchFamily="34" charset="0"/>
              </a:rPr>
              <a:t>!</a:t>
            </a:r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</a:rPr>
              <a:t>Why Call </a:t>
            </a:r>
            <a:r>
              <a:rPr lang="en-US" sz="4800" dirty="0" smtClean="0">
                <a:latin typeface="Arial Black" panose="020B0A04020102020204" pitchFamily="34" charset="0"/>
              </a:rPr>
              <a:t>Algorithm</a:t>
            </a:r>
            <a:r>
              <a:rPr lang="en-US" sz="4800" dirty="0" smtClean="0">
                <a:latin typeface="Arial Black" panose="020B0A04020102020204" pitchFamily="34" charset="0"/>
              </a:rPr>
              <a:t> </a:t>
            </a:r>
            <a:r>
              <a:rPr lang="en-US" sz="4800" dirty="0" smtClean="0">
                <a:latin typeface="Arial Black" panose="020B0A04020102020204" pitchFamily="34" charset="0"/>
              </a:rPr>
              <a:t>Raking?</a:t>
            </a:r>
            <a:br>
              <a:rPr lang="en-US" sz="4800" dirty="0" smtClean="0">
                <a:latin typeface="Arial Black" panose="020B0A04020102020204" pitchFamily="34" charset="0"/>
              </a:rPr>
            </a:b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Maybe a Lofty Origin?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Perhaps a 1951 opera by Stravinsky inspired by 1733-5 engravings by Hogarth</a:t>
            </a:r>
            <a:endParaRPr lang="en-US" sz="4400" dirty="0" smtClean="0">
              <a:latin typeface="Arial Black" panose="020B0A04020102020204" pitchFamily="34" charset="0"/>
            </a:endParaRPr>
          </a:p>
          <a:p>
            <a:r>
              <a:rPr lang="en-US" sz="4400" dirty="0" smtClean="0">
                <a:latin typeface="Arial Black" panose="020B0A04020102020204" pitchFamily="34" charset="0"/>
              </a:rPr>
              <a:t>Or </a:t>
            </a:r>
            <a:r>
              <a:rPr lang="en-US" sz="4400" dirty="0" smtClean="0">
                <a:latin typeface="Arial Black" panose="020B0A04020102020204" pitchFamily="34" charset="0"/>
              </a:rPr>
              <a:t>maybe a </a:t>
            </a:r>
            <a:r>
              <a:rPr lang="en-US" sz="4400" dirty="0" smtClean="0">
                <a:latin typeface="Arial Black" panose="020B0A04020102020204" pitchFamily="34" charset="0"/>
              </a:rPr>
              <a:t>Humbler </a:t>
            </a:r>
            <a:r>
              <a:rPr lang="en-US" sz="4400" dirty="0" smtClean="0">
                <a:latin typeface="Arial Black" panose="020B0A04020102020204" pitchFamily="34" charset="0"/>
              </a:rPr>
              <a:t>Origin!</a:t>
            </a:r>
            <a:endParaRPr lang="en-US" sz="4400" dirty="0" smtClean="0">
              <a:latin typeface="Arial Black" panose="020B0A04020102020204" pitchFamily="34" charset="0"/>
            </a:endParaRPr>
          </a:p>
          <a:p>
            <a:r>
              <a:rPr lang="en-US" sz="4400" dirty="0" smtClean="0">
                <a:latin typeface="Arial Black" panose="020B0A04020102020204" pitchFamily="34" charset="0"/>
              </a:rPr>
              <a:t>The Dairy Farm </a:t>
            </a:r>
            <a:r>
              <a:rPr lang="en-US" sz="4400" dirty="0" smtClean="0">
                <a:latin typeface="Arial Black" panose="020B0A04020102020204" pitchFamily="34" charset="0"/>
              </a:rPr>
              <a:t>Rake</a:t>
            </a:r>
            <a:r>
              <a:rPr lang="en-US" sz="4400" dirty="0">
                <a:latin typeface="Arial Black" panose="020B0A04020102020204" pitchFamily="34" charset="0"/>
              </a:rPr>
              <a:t>?</a:t>
            </a:r>
            <a:endParaRPr lang="en-US" sz="4400" dirty="0" smtClean="0">
              <a:latin typeface="Arial Black" panose="020B0A04020102020204" pitchFamily="34" charset="0"/>
            </a:endParaRPr>
          </a:p>
          <a:p>
            <a:r>
              <a:rPr lang="en-US" sz="4400" dirty="0" smtClean="0">
                <a:latin typeface="Arial Black" panose="020B0A04020102020204" pitchFamily="34" charset="0"/>
              </a:rPr>
              <a:t>What is Your Guess?</a:t>
            </a:r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0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Basic Raking Algorithm 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Repeated Ratio-</a:t>
            </a:r>
            <a:r>
              <a:rPr lang="en-US" sz="4400" b="1" dirty="0" err="1" smtClean="0"/>
              <a:t>ing</a:t>
            </a:r>
            <a:r>
              <a:rPr lang="en-US" sz="4400" b="1" dirty="0" smtClean="0"/>
              <a:t> “r’ of a (Weighted) sample total “t” to a control total “T  as in “r=T/t”</a:t>
            </a:r>
          </a:p>
          <a:p>
            <a:r>
              <a:rPr lang="en-US" sz="4400" b="1" dirty="0" smtClean="0"/>
              <a:t>Total by Total repeatedly until all the adjusted sample totals “t” were as close as wanted to “T”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118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Application History First!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Pre-1940 Period</a:t>
            </a:r>
          </a:p>
          <a:p>
            <a:r>
              <a:rPr lang="en-US" sz="4400" b="1" dirty="0" smtClean="0"/>
              <a:t>The 1940 Deming-Stephan AMS Paper to align Survey/Census</a:t>
            </a:r>
          </a:p>
          <a:p>
            <a:r>
              <a:rPr lang="en-US" sz="4400" b="1" dirty="0" smtClean="0"/>
              <a:t>Not Widely used in 1940 Census? Because of WWII!</a:t>
            </a:r>
          </a:p>
          <a:p>
            <a:r>
              <a:rPr lang="en-US" sz="4400" b="1" dirty="0" smtClean="0"/>
              <a:t>Regularly Forgotten/Recovered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077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Information Theory too?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Kullback</a:t>
            </a:r>
            <a:r>
              <a:rPr lang="en-US" sz="4400" b="1" dirty="0" smtClean="0"/>
              <a:t> </a:t>
            </a:r>
            <a:r>
              <a:rPr lang="en-US" sz="4400" b="1" dirty="0" smtClean="0"/>
              <a:t>“</a:t>
            </a:r>
            <a:r>
              <a:rPr lang="en-US" sz="4400" b="1" dirty="0" err="1" smtClean="0"/>
              <a:t>Kully</a:t>
            </a:r>
            <a:r>
              <a:rPr lang="en-US" sz="4400" b="1" dirty="0" smtClean="0"/>
              <a:t>” and </a:t>
            </a:r>
            <a:r>
              <a:rPr lang="en-US" sz="4400" b="1" dirty="0" smtClean="0"/>
              <a:t>Ireland “</a:t>
            </a:r>
            <a:r>
              <a:rPr lang="en-US" sz="4400" b="1" dirty="0" err="1" smtClean="0"/>
              <a:t>Terry’s”Proof</a:t>
            </a:r>
            <a:r>
              <a:rPr lang="en-US" sz="4400" b="1" dirty="0" smtClean="0"/>
              <a:t> </a:t>
            </a:r>
            <a:r>
              <a:rPr lang="en-US" sz="4400" b="1" dirty="0" smtClean="0"/>
              <a:t>of Convergence</a:t>
            </a:r>
          </a:p>
          <a:p>
            <a:r>
              <a:rPr lang="en-US" sz="4400" b="1" dirty="0" smtClean="0"/>
              <a:t>From Calculus a Bounded Monotonic Series Converges</a:t>
            </a:r>
          </a:p>
          <a:p>
            <a:r>
              <a:rPr lang="en-US" sz="4400" b="1" dirty="0" smtClean="0"/>
              <a:t>Information Theory Affirms this</a:t>
            </a:r>
          </a:p>
          <a:p>
            <a:r>
              <a:rPr lang="en-US" sz="4400" b="1" dirty="0" smtClean="0"/>
              <a:t>When Constraints are Consistent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432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Raking’s Roles in Surveys?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Aligning to Agreed upon Control totals – aka Calibration</a:t>
            </a:r>
          </a:p>
          <a:p>
            <a:pPr marL="0" indent="0">
              <a:buNone/>
            </a:pPr>
            <a:r>
              <a:rPr lang="en-US" sz="4400" b="1" dirty="0" smtClean="0"/>
              <a:t>                 -- </a:t>
            </a:r>
            <a:r>
              <a:rPr lang="en-US" sz="4400" b="1" dirty="0"/>
              <a:t>Variance </a:t>
            </a:r>
            <a:r>
              <a:rPr lang="en-US" sz="4400" b="1" dirty="0" smtClean="0"/>
              <a:t>reduction </a:t>
            </a:r>
          </a:p>
          <a:p>
            <a:pPr marL="0" indent="0">
              <a:buNone/>
            </a:pPr>
            <a:r>
              <a:rPr lang="en-US" sz="4400" b="1" dirty="0" smtClean="0"/>
              <a:t>                 -- </a:t>
            </a:r>
            <a:r>
              <a:rPr lang="en-US" sz="4400" b="1" dirty="0"/>
              <a:t>Bias </a:t>
            </a:r>
            <a:r>
              <a:rPr lang="en-US" sz="4400" b="1" dirty="0" smtClean="0"/>
              <a:t>Correction MSE?</a:t>
            </a:r>
          </a:p>
          <a:p>
            <a:r>
              <a:rPr lang="en-US" sz="4400" b="1" dirty="0" smtClean="0"/>
              <a:t>Hand-waving but Maybe harmful Sometimes because unit based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3092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More Snacks and Knacks?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Convergence Practices and Possible Improvements</a:t>
            </a:r>
          </a:p>
          <a:p>
            <a:r>
              <a:rPr lang="en-US" sz="4400" b="1" dirty="0" smtClean="0"/>
              <a:t>Variable Bounds on Dimensions</a:t>
            </a:r>
          </a:p>
          <a:p>
            <a:r>
              <a:rPr lang="en-US" sz="4400" b="1" dirty="0" smtClean="0"/>
              <a:t>Iterating Worst Dimensions First</a:t>
            </a:r>
          </a:p>
          <a:p>
            <a:r>
              <a:rPr lang="en-US" sz="4400" b="1" dirty="0" smtClean="0"/>
              <a:t>Early/Differential Stopping Rules</a:t>
            </a:r>
          </a:p>
          <a:p>
            <a:r>
              <a:rPr lang="en-US" sz="4400" b="1" dirty="0" smtClean="0"/>
              <a:t>“Family” Harmonic Adjustments 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543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More Application Settings 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 smtClean="0"/>
              <a:t>Chip Alexander and CPS/ACS</a:t>
            </a:r>
          </a:p>
          <a:p>
            <a:r>
              <a:rPr lang="en-US" sz="4400" b="1" dirty="0" smtClean="0"/>
              <a:t>Survey and Administrative Linked Files (CPS/IRS/SSA)</a:t>
            </a:r>
          </a:p>
          <a:p>
            <a:r>
              <a:rPr lang="en-US" sz="4400" b="1" dirty="0" smtClean="0"/>
              <a:t>File Alignment before Raking?</a:t>
            </a:r>
          </a:p>
          <a:p>
            <a:r>
              <a:rPr lang="en-US" sz="4400" b="1" dirty="0" smtClean="0"/>
              <a:t>Reducing </a:t>
            </a:r>
            <a:r>
              <a:rPr lang="en-US" sz="4400" b="1" dirty="0"/>
              <a:t>I</a:t>
            </a:r>
            <a:r>
              <a:rPr lang="en-US" sz="4400" b="1" dirty="0" smtClean="0"/>
              <a:t>mpact on Linkage </a:t>
            </a:r>
            <a:r>
              <a:rPr lang="en-US" sz="4400" b="1" dirty="0" smtClean="0"/>
              <a:t>Errors </a:t>
            </a:r>
            <a:r>
              <a:rPr lang="en-US" sz="4400" b="1" dirty="0" smtClean="0"/>
              <a:t>(Maybe both Variance/Bias</a:t>
            </a:r>
            <a:r>
              <a:rPr lang="en-US" sz="4400" b="1" dirty="0" smtClean="0"/>
              <a:t>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968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333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Rake’s Progress Revisited</vt:lpstr>
      <vt:lpstr>Snacks and Knacks</vt:lpstr>
      <vt:lpstr> Why Call Algorithm Raking? </vt:lpstr>
      <vt:lpstr>Basic Raking Algorithm </vt:lpstr>
      <vt:lpstr>Application History First!</vt:lpstr>
      <vt:lpstr>Information Theory too?</vt:lpstr>
      <vt:lpstr>Raking’s Roles in Surveys?</vt:lpstr>
      <vt:lpstr>More Snacks and Knacks?</vt:lpstr>
      <vt:lpstr>More Application Settings </vt:lpstr>
      <vt:lpstr>Two Examples</vt:lpstr>
      <vt:lpstr>Wraps and Conjectures!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Rake’s Progress Revisited</dc:title>
  <dc:creator>Fritz</dc:creator>
  <cp:lastModifiedBy>Fritz Scheuren</cp:lastModifiedBy>
  <cp:revision>24</cp:revision>
  <dcterms:created xsi:type="dcterms:W3CDTF">2014-05-09T14:38:08Z</dcterms:created>
  <dcterms:modified xsi:type="dcterms:W3CDTF">2014-09-22T18:15:14Z</dcterms:modified>
</cp:coreProperties>
</file>