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7" r:id="rId5"/>
    <p:sldId id="261" r:id="rId6"/>
    <p:sldId id="263" r:id="rId7"/>
    <p:sldId id="268" r:id="rId8"/>
    <p:sldId id="264" r:id="rId9"/>
    <p:sldId id="265" r:id="rId10"/>
    <p:sldId id="269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2982" y="-1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1EFFF-CC64-4843-856E-B1F7B5F4A683}" type="datetimeFigureOut">
              <a:rPr lang="en-US" smtClean="0"/>
              <a:t>9/15/2014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C09CB-94A8-46D5-9A74-E168D21A0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5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C09CB-94A8-46D5-9A74-E168D21A0F7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03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C09CB-94A8-46D5-9A74-E168D21A0F7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019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C905-FF40-4437-BDDD-7BDE312C7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29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C905-FF40-4437-BDDD-7BDE312C7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C905-FF40-4437-BDDD-7BDE312C7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8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C905-FF40-4437-BDDD-7BDE312C7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0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C905-FF40-4437-BDDD-7BDE312C7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/>
                </a:solidFill>
              </a:defRPr>
            </a:lvl1pPr>
          </a:lstStyle>
          <a:p>
            <a:fld id="{5212C905-FF40-4437-BDDD-7BDE312C73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i="0" kern="1200" baseline="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1"/>
            <a:ext cx="8458200" cy="19812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+mj-lt"/>
              </a:rPr>
              <a:t>Fully Leverage External Data Sources: 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A </a:t>
            </a:r>
            <a:r>
              <a:rPr lang="en-US" sz="4000" dirty="0">
                <a:latin typeface="+mj-lt"/>
              </a:rPr>
              <a:t>Census </a:t>
            </a:r>
            <a:r>
              <a:rPr lang="en-US" sz="4000" dirty="0" smtClean="0">
                <a:latin typeface="+mj-lt"/>
              </a:rPr>
              <a:t>Bureau Change Principle</a:t>
            </a:r>
            <a:endParaRPr lang="en-US" sz="3400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Amy O’Hara, U.S. Census Bureau</a:t>
            </a:r>
          </a:p>
          <a:p>
            <a:r>
              <a:rPr lang="en-US" sz="2400" dirty="0" smtClean="0"/>
              <a:t>Washington </a:t>
            </a:r>
            <a:r>
              <a:rPr lang="en-US" sz="2400" dirty="0"/>
              <a:t>Statistical Society Seminar on </a:t>
            </a:r>
            <a:br>
              <a:rPr lang="en-US" sz="2400" dirty="0"/>
            </a:br>
            <a:r>
              <a:rPr lang="en-US" sz="2400" dirty="0" smtClean="0"/>
              <a:t>Administrative Records </a:t>
            </a:r>
            <a:r>
              <a:rPr lang="en-US" sz="2400" dirty="0"/>
              <a:t>for Best Possible </a:t>
            </a:r>
            <a:r>
              <a:rPr lang="en-US" sz="2400" dirty="0" smtClean="0"/>
              <a:t>Estimates</a:t>
            </a:r>
          </a:p>
          <a:p>
            <a:r>
              <a:rPr lang="en-US" sz="2400" dirty="0" smtClean="0"/>
              <a:t>September 18,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07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What we are working 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Business process to integrate data and create new products – documentation on data ingestion and processing, portfolio management</a:t>
            </a:r>
          </a:p>
          <a:p>
            <a:r>
              <a:rPr lang="en-US" dirty="0" smtClean="0"/>
              <a:t>Policies, processes, and timelines to integrate data – policies in place, improving communication and knowledge management to standardize processes and introduce external data into operations and products</a:t>
            </a:r>
          </a:p>
          <a:p>
            <a:r>
              <a:rPr lang="en-US" dirty="0" smtClean="0"/>
              <a:t>Enter MOA with suppliers – new federal, state, and third party negotiations underway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141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Summary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Seeking and testing more external data from federal, state, third party sources.  </a:t>
            </a:r>
          </a:p>
          <a:p>
            <a:r>
              <a:rPr lang="en-US" dirty="0" smtClean="0"/>
              <a:t>Need to:</a:t>
            </a:r>
          </a:p>
          <a:p>
            <a:pPr lvl="1"/>
            <a:r>
              <a:rPr lang="en-US" dirty="0" smtClean="0"/>
              <a:t>Understand data quality</a:t>
            </a:r>
          </a:p>
          <a:p>
            <a:pPr lvl="1"/>
            <a:r>
              <a:rPr lang="en-US" dirty="0" smtClean="0"/>
              <a:t>Design systems to accommodate "big" data</a:t>
            </a:r>
          </a:p>
          <a:p>
            <a:pPr lvl="1"/>
            <a:r>
              <a:rPr lang="en-US" dirty="0" smtClean="0"/>
              <a:t>Collaborate with program and statistical agencies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7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Vision and Planning to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Effect a Paradigm Change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Pipedream about making changes in income estimates in surveys</a:t>
            </a:r>
          </a:p>
          <a:p>
            <a:r>
              <a:rPr lang="en-US" dirty="0" smtClean="0"/>
              <a:t>Suggestions for moving forward</a:t>
            </a:r>
          </a:p>
          <a:p>
            <a:r>
              <a:rPr lang="en-US" dirty="0" smtClean="0"/>
              <a:t>Need for vision and long-term planning</a:t>
            </a:r>
          </a:p>
          <a:p>
            <a:r>
              <a:rPr lang="en-US" dirty="0" smtClean="0"/>
              <a:t>“Requires </a:t>
            </a:r>
            <a:r>
              <a:rPr lang="en-US" dirty="0"/>
              <a:t>leadership buy-in at all levels of a statistical </a:t>
            </a:r>
            <a:r>
              <a:rPr lang="en-US" dirty="0" smtClean="0"/>
              <a:t>agency”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369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+mj-lt"/>
              </a:rPr>
              <a:t>Change Principle: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Fully Leverage External Data Sources</a:t>
            </a: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 numCol="1"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cs typeface="Times New Roman" panose="02020603050405020304" pitchFamily="18" charset="0"/>
              </a:rPr>
              <a:t>We </a:t>
            </a:r>
            <a:r>
              <a:rPr lang="en-US" dirty="0">
                <a:cs typeface="Times New Roman" panose="02020603050405020304" pitchFamily="18" charset="0"/>
              </a:rPr>
              <a:t>will </a:t>
            </a:r>
            <a:r>
              <a:rPr lang="en-US" dirty="0" smtClean="0">
                <a:cs typeface="Times New Roman" panose="02020603050405020304" pitchFamily="18" charset="0"/>
              </a:rPr>
              <a:t>fully leverage </a:t>
            </a:r>
            <a:r>
              <a:rPr lang="en-US" dirty="0">
                <a:cs typeface="Times New Roman" panose="02020603050405020304" pitchFamily="18" charset="0"/>
              </a:rPr>
              <a:t>administrative records and </a:t>
            </a:r>
            <a:r>
              <a:rPr lang="en-US" dirty="0" smtClean="0">
                <a:cs typeface="Times New Roman" panose="02020603050405020304" pitchFamily="18" charset="0"/>
              </a:rPr>
              <a:t>other </a:t>
            </a:r>
            <a:r>
              <a:rPr lang="en-US" dirty="0">
                <a:cs typeface="Times New Roman" panose="02020603050405020304" pitchFamily="18" charset="0"/>
              </a:rPr>
              <a:t>external data sources, including big data, to supplement and possibly supplant </a:t>
            </a:r>
            <a:r>
              <a:rPr lang="en-US" dirty="0" smtClean="0">
                <a:cs typeface="Times New Roman" panose="02020603050405020304" pitchFamily="18" charset="0"/>
              </a:rPr>
              <a:t>frame </a:t>
            </a:r>
            <a:r>
              <a:rPr lang="en-US" dirty="0">
                <a:cs typeface="Times New Roman" panose="02020603050405020304" pitchFamily="18" charset="0"/>
              </a:rPr>
              <a:t>development and direct data collection, enhance </a:t>
            </a:r>
            <a:r>
              <a:rPr lang="en-US" dirty="0" smtClean="0">
                <a:cs typeface="Times New Roman" panose="02020603050405020304" pitchFamily="18" charset="0"/>
              </a:rPr>
              <a:t>self-response </a:t>
            </a:r>
            <a:r>
              <a:rPr lang="en-US" dirty="0">
                <a:cs typeface="Times New Roman" panose="02020603050405020304" pitchFamily="18" charset="0"/>
              </a:rPr>
              <a:t>capabilities, support </a:t>
            </a:r>
            <a:r>
              <a:rPr lang="en-US" dirty="0" smtClean="0">
                <a:cs typeface="Times New Roman" panose="02020603050405020304" pitchFamily="18" charset="0"/>
              </a:rPr>
              <a:t>new </a:t>
            </a:r>
            <a:r>
              <a:rPr lang="en-US" dirty="0">
                <a:cs typeface="Times New Roman" panose="02020603050405020304" pitchFamily="18" charset="0"/>
              </a:rPr>
              <a:t>data products or expand existing data </a:t>
            </a:r>
            <a:r>
              <a:rPr lang="en-US" dirty="0" smtClean="0">
                <a:cs typeface="Times New Roman" panose="02020603050405020304" pitchFamily="18" charset="0"/>
              </a:rPr>
              <a:t>products</a:t>
            </a:r>
            <a:r>
              <a:rPr lang="en-US" dirty="0">
                <a:cs typeface="Times New Roman" panose="02020603050405020304" pitchFamily="18" charset="0"/>
              </a:rPr>
              <a:t>. Using external data will help the </a:t>
            </a:r>
            <a:r>
              <a:rPr lang="en-US" dirty="0" smtClean="0">
                <a:cs typeface="Times New Roman" panose="02020603050405020304" pitchFamily="18" charset="0"/>
              </a:rPr>
              <a:t>Census </a:t>
            </a:r>
            <a:r>
              <a:rPr lang="en-US" dirty="0">
                <a:cs typeface="Times New Roman" panose="02020603050405020304" pitchFamily="18" charset="0"/>
              </a:rPr>
              <a:t>Bureau reduce data collection costs, redundancies, and respondent burden and </a:t>
            </a:r>
            <a:r>
              <a:rPr lang="en-US" dirty="0" smtClean="0">
                <a:cs typeface="Times New Roman" panose="02020603050405020304" pitchFamily="18" charset="0"/>
              </a:rPr>
              <a:t>improve </a:t>
            </a:r>
            <a:r>
              <a:rPr lang="en-US" dirty="0">
                <a:cs typeface="Times New Roman" panose="02020603050405020304" pitchFamily="18" charset="0"/>
              </a:rPr>
              <a:t>data </a:t>
            </a:r>
            <a:r>
              <a:rPr lang="en-US" dirty="0" smtClean="0">
                <a:cs typeface="Times New Roman" panose="02020603050405020304" pitchFamily="18" charset="0"/>
              </a:rPr>
              <a:t>quality. The </a:t>
            </a:r>
            <a:r>
              <a:rPr lang="en-US" dirty="0">
                <a:cs typeface="Times New Roman" panose="02020603050405020304" pitchFamily="18" charset="0"/>
              </a:rPr>
              <a:t>Census Bureau also has the opportunity to serve as a data </a:t>
            </a:r>
            <a:r>
              <a:rPr lang="en-US" dirty="0" smtClean="0">
                <a:cs typeface="Times New Roman" panose="02020603050405020304" pitchFamily="18" charset="0"/>
              </a:rPr>
              <a:t>integrator </a:t>
            </a:r>
            <a:r>
              <a:rPr lang="en-US" dirty="0">
                <a:cs typeface="Times New Roman" panose="02020603050405020304" pitchFamily="18" charset="0"/>
              </a:rPr>
              <a:t>for the federal statistical </a:t>
            </a:r>
            <a:r>
              <a:rPr lang="en-US" dirty="0" smtClean="0">
                <a:cs typeface="Times New Roman" panose="02020603050405020304" pitchFamily="18" charset="0"/>
              </a:rPr>
              <a:t>system</a:t>
            </a:r>
            <a:r>
              <a:rPr lang="en-US" dirty="0" smtClean="0">
                <a:cs typeface="Times New Roman" panose="02020603050405020304" pitchFamily="18" charset="0"/>
              </a:rPr>
              <a:t>.</a:t>
            </a:r>
            <a:endParaRPr lang="en-US" dirty="0" smtClean="0"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n-US" sz="2800" i="1" dirty="0" smtClean="0"/>
          </a:p>
          <a:p>
            <a:pPr algn="r">
              <a:buFontTx/>
              <a:buChar char="-"/>
            </a:pPr>
            <a:r>
              <a:rPr lang="en-US" sz="2800" i="1" dirty="0" smtClean="0"/>
              <a:t>Future </a:t>
            </a:r>
            <a:r>
              <a:rPr lang="en-US" sz="2800" i="1" dirty="0"/>
              <a:t>of Census Bureau </a:t>
            </a:r>
            <a:r>
              <a:rPr lang="en-US" sz="2800" i="1" dirty="0" smtClean="0"/>
              <a:t>Operations, April 25, 2013</a:t>
            </a:r>
          </a:p>
          <a:p>
            <a:pPr marL="0" indent="0" algn="r">
              <a:buNone/>
            </a:pPr>
            <a:r>
              <a:rPr lang="en-US" sz="1500" i="1" dirty="0"/>
              <a:t>https://www.census.gov/aboutus/pdf/FutureofCensusBureauOperations_2013-04-25_v1.0_10ChangePrinciples.pdf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7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What are we doing to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Fully Leverage External Data?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and testing with administrative records for use in 2020 Census</a:t>
            </a:r>
          </a:p>
          <a:p>
            <a:r>
              <a:rPr lang="en-US" dirty="0" smtClean="0"/>
              <a:t>Demographic surveys using administrative records for frame, contact, modeling, and imputation</a:t>
            </a:r>
          </a:p>
          <a:p>
            <a:r>
              <a:rPr lang="en-US" dirty="0" smtClean="0"/>
              <a:t>Big Data explorations in Economic Directorate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95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Strategic Plan: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Research and Implement Records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100" dirty="0" smtClean="0">
                <a:cs typeface="Times New Roman" panose="02020603050405020304" pitchFamily="18" charset="0"/>
              </a:rPr>
              <a:t>Strategic Plan Tactic 1.2.4: </a:t>
            </a:r>
          </a:p>
          <a:p>
            <a:pPr marL="400050" lvl="1" indent="0">
              <a:buNone/>
            </a:pPr>
            <a:r>
              <a:rPr lang="en-US" sz="3700" dirty="0" smtClean="0">
                <a:cs typeface="Times New Roman" panose="02020603050405020304" pitchFamily="18" charset="0"/>
              </a:rPr>
              <a:t>Integrate </a:t>
            </a:r>
            <a:r>
              <a:rPr lang="en-US" sz="3700" dirty="0">
                <a:cs typeface="Times New Roman" panose="02020603050405020304" pitchFamily="18" charset="0"/>
              </a:rPr>
              <a:t>data from existing sources, including administrative records, to produce new information products that provide deeper insights into our people and economy by combining data sets that had not previously been </a:t>
            </a:r>
            <a:r>
              <a:rPr lang="en-US" sz="3700" dirty="0" smtClean="0">
                <a:cs typeface="Times New Roman" panose="02020603050405020304" pitchFamily="18" charset="0"/>
              </a:rPr>
              <a:t>linked. </a:t>
            </a:r>
          </a:p>
          <a:p>
            <a:r>
              <a:rPr lang="en-US" sz="4100" dirty="0" smtClean="0">
                <a:cs typeface="Times New Roman" panose="02020603050405020304" pitchFamily="18" charset="0"/>
              </a:rPr>
              <a:t>Strategic Plan Tactic 2.2.4: </a:t>
            </a:r>
          </a:p>
          <a:p>
            <a:pPr marL="400050" lvl="1" indent="0">
              <a:buNone/>
            </a:pPr>
            <a:r>
              <a:rPr lang="en-US" sz="3700" dirty="0" smtClean="0">
                <a:cs typeface="Times New Roman" panose="02020603050405020304" pitchFamily="18" charset="0"/>
              </a:rPr>
              <a:t>Explore </a:t>
            </a:r>
            <a:r>
              <a:rPr lang="en-US" sz="3700" dirty="0">
                <a:cs typeface="Times New Roman" panose="02020603050405020304" pitchFamily="18" charset="0"/>
              </a:rPr>
              <a:t>and research uses of Big </a:t>
            </a:r>
            <a:r>
              <a:rPr lang="en-US" sz="3700" dirty="0" smtClean="0">
                <a:cs typeface="Times New Roman" panose="02020603050405020304" pitchFamily="18" charset="0"/>
              </a:rPr>
              <a:t>Data.</a:t>
            </a:r>
          </a:p>
          <a:p>
            <a:pPr marL="0" indent="0" algn="r">
              <a:buNone/>
            </a:pPr>
            <a:endParaRPr lang="en-US" i="1" dirty="0" smtClean="0"/>
          </a:p>
          <a:p>
            <a:pPr marL="0" indent="0" algn="r">
              <a:buNone/>
            </a:pPr>
            <a:r>
              <a:rPr lang="en-US" i="1" dirty="0" smtClean="0"/>
              <a:t>- </a:t>
            </a:r>
            <a:r>
              <a:rPr lang="en-US" i="1" dirty="0"/>
              <a:t>U.S. Census Bureau Strategic Plan, FY2013-2017</a:t>
            </a:r>
          </a:p>
          <a:p>
            <a:pPr marL="0" indent="0" algn="r">
              <a:buNone/>
            </a:pPr>
            <a:r>
              <a:rPr lang="en-US" sz="1400" i="1" dirty="0"/>
              <a:t>https://intranet.ecm.census.gov/sites/v2/futureon/Documents/2013-2017%20Cenus%20Bureau%20Strategic%20Plan_2013-04-25_v1.0.pdf </a:t>
            </a:r>
          </a:p>
          <a:p>
            <a:pPr>
              <a:buFontTx/>
              <a:buChar char="-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92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7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More from the Strategic Plan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4648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1.1.3 – Make the 2020 Census more cost effective while achieving </a:t>
            </a:r>
            <a:r>
              <a:rPr lang="en-US" dirty="0"/>
              <a:t>quality targets. </a:t>
            </a:r>
          </a:p>
          <a:p>
            <a:r>
              <a:rPr lang="en-US" dirty="0" smtClean="0"/>
              <a:t>1.2.7 </a:t>
            </a:r>
            <a:r>
              <a:rPr lang="en-US" dirty="0"/>
              <a:t>- Perform world-class </a:t>
            </a:r>
            <a:r>
              <a:rPr lang="en-US" dirty="0" smtClean="0"/>
              <a:t>research. </a:t>
            </a:r>
            <a:endParaRPr lang="en-US" dirty="0"/>
          </a:p>
          <a:p>
            <a:r>
              <a:rPr lang="en-US" dirty="0" smtClean="0"/>
              <a:t>1.6.2 </a:t>
            </a:r>
            <a:r>
              <a:rPr lang="en-US" dirty="0"/>
              <a:t>- Use the most cost effective technologies available to update the </a:t>
            </a:r>
            <a:r>
              <a:rPr lang="en-US" dirty="0"/>
              <a:t>MAF</a:t>
            </a:r>
            <a:r>
              <a:rPr lang="en-US" dirty="0"/>
              <a:t> and assess its </a:t>
            </a:r>
            <a:r>
              <a:rPr lang="en-US" dirty="0" smtClean="0"/>
              <a:t>quality.</a:t>
            </a:r>
            <a:endParaRPr lang="en-US" dirty="0"/>
          </a:p>
          <a:p>
            <a:r>
              <a:rPr lang="en-US" dirty="0" smtClean="0"/>
              <a:t>2.2.1 </a:t>
            </a:r>
            <a:r>
              <a:rPr lang="en-US" dirty="0"/>
              <a:t>- Promote the use of Census Bureau products. </a:t>
            </a:r>
          </a:p>
          <a:p>
            <a:r>
              <a:rPr lang="en-US" dirty="0" smtClean="0"/>
              <a:t>2.3.1 </a:t>
            </a:r>
            <a:r>
              <a:rPr lang="en-US" dirty="0"/>
              <a:t>- </a:t>
            </a:r>
            <a:r>
              <a:rPr lang="en-US" dirty="0" smtClean="0"/>
              <a:t>Support </a:t>
            </a:r>
            <a:r>
              <a:rPr lang="en-US" dirty="0"/>
              <a:t>reimbursable </a:t>
            </a:r>
            <a:r>
              <a:rPr lang="en-US" dirty="0" smtClean="0"/>
              <a:t>surveys and continue </a:t>
            </a:r>
            <a:r>
              <a:rPr lang="en-US" dirty="0"/>
              <a:t>to improve the Interagency Agreement process. </a:t>
            </a:r>
          </a:p>
          <a:p>
            <a:r>
              <a:rPr lang="en-US" dirty="0" smtClean="0"/>
              <a:t>3.1.8 </a:t>
            </a:r>
            <a:r>
              <a:rPr lang="en-US" dirty="0"/>
              <a:t>- Increase survey and census efficiency by </a:t>
            </a:r>
            <a:r>
              <a:rPr lang="en-US" dirty="0" smtClean="0"/>
              <a:t>using empirical </a:t>
            </a:r>
            <a:r>
              <a:rPr lang="en-US" dirty="0"/>
              <a:t>data to facilitate intelligent business decisions prior to and during data </a:t>
            </a:r>
            <a:r>
              <a:rPr lang="en-US" dirty="0" smtClean="0"/>
              <a:t>collection.</a:t>
            </a:r>
          </a:p>
        </p:txBody>
      </p:sp>
    </p:spTree>
    <p:extLst>
      <p:ext uri="{BB962C8B-B14F-4D97-AF65-F5344CB8AC3E}">
        <p14:creationId xmlns:p14="http://schemas.microsoft.com/office/powerpoint/2010/main" val="306108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What we are working 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 new data sources – acquiring state data, negotiating to obtain new variables, school frames, housing data</a:t>
            </a:r>
          </a:p>
          <a:p>
            <a:r>
              <a:rPr lang="en-US" dirty="0" smtClean="0"/>
              <a:t>Big Data – Big Data lab to test concurrent analysis and estimation, exploring options to acquire new data sources, Big Data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673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Business Plan for Change: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Identify and Acquire Data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sz="4600" dirty="0" smtClean="0">
                <a:cs typeface="Times New Roman" panose="02020603050405020304" pitchFamily="18" charset="0"/>
              </a:rPr>
              <a:t>Activity </a:t>
            </a:r>
            <a:r>
              <a:rPr lang="en-US" sz="4600" dirty="0">
                <a:cs typeface="Times New Roman" panose="02020603050405020304" pitchFamily="18" charset="0"/>
              </a:rPr>
              <a:t>1.1.2 </a:t>
            </a:r>
            <a:endParaRPr lang="en-US" sz="4600" dirty="0" smtClean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sz="4000" dirty="0" smtClean="0">
                <a:cs typeface="Times New Roman" panose="02020603050405020304" pitchFamily="18" charset="0"/>
              </a:rPr>
              <a:t>Introduce </a:t>
            </a:r>
            <a:r>
              <a:rPr lang="en-US" sz="4000" dirty="0">
                <a:cs typeface="Times New Roman" panose="02020603050405020304" pitchFamily="18" charset="0"/>
              </a:rPr>
              <a:t>new business process for integrating data sets and producing new data products. </a:t>
            </a:r>
          </a:p>
          <a:p>
            <a:r>
              <a:rPr lang="en-US" sz="4600" dirty="0">
                <a:cs typeface="Times New Roman" panose="02020603050405020304" pitchFamily="18" charset="0"/>
              </a:rPr>
              <a:t>Activity </a:t>
            </a:r>
            <a:r>
              <a:rPr lang="en-US" sz="4600" dirty="0" smtClean="0">
                <a:cs typeface="Times New Roman" panose="02020603050405020304" pitchFamily="18" charset="0"/>
              </a:rPr>
              <a:t>2.2.1</a:t>
            </a:r>
          </a:p>
          <a:p>
            <a:pPr marL="400050" lvl="1" indent="0">
              <a:buNone/>
            </a:pPr>
            <a:r>
              <a:rPr lang="en-US" sz="4000" dirty="0" smtClean="0">
                <a:cs typeface="Times New Roman" panose="02020603050405020304" pitchFamily="18" charset="0"/>
              </a:rPr>
              <a:t>Work </a:t>
            </a:r>
            <a:r>
              <a:rPr lang="en-US" sz="4000" dirty="0">
                <a:cs typeface="Times New Roman" panose="02020603050405020304" pitchFamily="18" charset="0"/>
              </a:rPr>
              <a:t>with the Department of Commerce, the Office of Management and Budget, and key record suppliers to establish statistical policies, procedures, and timelines for maximizing the use of administrative records. </a:t>
            </a:r>
          </a:p>
          <a:p>
            <a:r>
              <a:rPr lang="en-US" sz="4600" dirty="0">
                <a:cs typeface="Times New Roman" panose="02020603050405020304" pitchFamily="18" charset="0"/>
              </a:rPr>
              <a:t>Activity </a:t>
            </a:r>
            <a:r>
              <a:rPr lang="en-US" sz="4600" dirty="0" smtClean="0">
                <a:cs typeface="Times New Roman" panose="02020603050405020304" pitchFamily="18" charset="0"/>
              </a:rPr>
              <a:t>2.2.3 </a:t>
            </a:r>
          </a:p>
          <a:p>
            <a:pPr marL="400050" lvl="1" indent="0">
              <a:buNone/>
            </a:pPr>
            <a:r>
              <a:rPr lang="en-US" sz="4000" dirty="0" smtClean="0">
                <a:cs typeface="Times New Roman" panose="02020603050405020304" pitchFamily="18" charset="0"/>
              </a:rPr>
              <a:t>Enter </a:t>
            </a:r>
            <a:r>
              <a:rPr lang="en-US" sz="4000" dirty="0">
                <a:cs typeface="Times New Roman" panose="02020603050405020304" pitchFamily="18" charset="0"/>
              </a:rPr>
              <a:t>into Memoranda of Agreement with key suppliers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algn="r">
              <a:buFontTx/>
              <a:buChar char="-"/>
            </a:pPr>
            <a:r>
              <a:rPr lang="en-US" i="1" dirty="0" smtClean="0"/>
              <a:t>U.S. Census Bureau Business Plan for Change</a:t>
            </a:r>
          </a:p>
          <a:p>
            <a:pPr marL="0" indent="0" algn="r">
              <a:buNone/>
            </a:pPr>
            <a:r>
              <a:rPr lang="en-US" sz="2300" i="1" dirty="0" smtClean="0"/>
              <a:t>https</a:t>
            </a:r>
            <a:r>
              <a:rPr lang="en-US" sz="2300" i="1" dirty="0"/>
              <a:t>://www.census.gov/aboutus/pdf/BusinessPlanforChange_2013-04-25_v1.0.pdf</a:t>
            </a:r>
            <a:endParaRPr lang="en-US" sz="2300" i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1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More from the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Business </a:t>
            </a:r>
            <a:r>
              <a:rPr lang="en-US" dirty="0" smtClean="0">
                <a:latin typeface="+mj-lt"/>
              </a:rPr>
              <a:t>Plan for Change</a:t>
            </a:r>
            <a:endParaRPr lang="en-US" sz="5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1.1.1 –Identify </a:t>
            </a:r>
            <a:r>
              <a:rPr lang="en-US" sz="2800" dirty="0"/>
              <a:t>data gaps and </a:t>
            </a:r>
            <a:r>
              <a:rPr lang="en-US" sz="2800" dirty="0" smtClean="0"/>
              <a:t>evaluate </a:t>
            </a:r>
            <a:r>
              <a:rPr lang="en-US" sz="2800" dirty="0"/>
              <a:t>internal and external data sets for relevant analyses, data products, and services. </a:t>
            </a:r>
          </a:p>
          <a:p>
            <a:r>
              <a:rPr lang="en-US" sz="2800" dirty="0" smtClean="0"/>
              <a:t>2.4.3</a:t>
            </a:r>
            <a:r>
              <a:rPr lang="en-US" sz="2800" dirty="0"/>
              <a:t>: Explore options to reduce burden.</a:t>
            </a:r>
          </a:p>
          <a:p>
            <a:r>
              <a:rPr lang="en-US" sz="2800" dirty="0" smtClean="0"/>
              <a:t>4.3.1 </a:t>
            </a:r>
            <a:r>
              <a:rPr lang="en-US" sz="2800" dirty="0"/>
              <a:t>- Establish </a:t>
            </a:r>
            <a:r>
              <a:rPr lang="en-US" sz="2800" dirty="0" smtClean="0"/>
              <a:t>processes to engage individual </a:t>
            </a:r>
            <a:r>
              <a:rPr lang="en-US" sz="2800" dirty="0"/>
              <a:t>and network </a:t>
            </a:r>
            <a:r>
              <a:rPr lang="en-US" sz="2800" dirty="0" smtClean="0"/>
              <a:t>partners in Census Bureau knowledge areas</a:t>
            </a:r>
            <a:r>
              <a:rPr lang="en-US" dirty="0" smtClean="0"/>
              <a:t>.</a:t>
            </a: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6946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633</Words>
  <Application>Microsoft Office PowerPoint</Application>
  <PresentationFormat>On-screen Show (4:3)</PresentationFormat>
  <Paragraphs>65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Fully Leverage External Data Sources:  A Census Bureau Change Principle</vt:lpstr>
      <vt:lpstr>Vision and Planning to  Effect a Paradigm Change</vt:lpstr>
      <vt:lpstr>Change Principle:  Fully Leverage External Data Sources</vt:lpstr>
      <vt:lpstr>What are we doing to  Fully Leverage External Data?</vt:lpstr>
      <vt:lpstr>Strategic Plan: Research and Implement Records</vt:lpstr>
      <vt:lpstr>More from the Strategic Plan</vt:lpstr>
      <vt:lpstr>What we are working on</vt:lpstr>
      <vt:lpstr>Business Plan for Change:  Identify and Acquire Data</vt:lpstr>
      <vt:lpstr>More from the  Business Plan for Change</vt:lpstr>
      <vt:lpstr>What we are working on</vt:lpstr>
      <vt:lpstr>Summary</vt:lpstr>
    </vt:vector>
  </TitlesOfParts>
  <Company>U.S. Department of Commerce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johns225</dc:creator>
  <cp:lastModifiedBy>Amy B Ohara</cp:lastModifiedBy>
  <cp:revision>14</cp:revision>
  <dcterms:created xsi:type="dcterms:W3CDTF">2014-02-21T16:42:22Z</dcterms:created>
  <dcterms:modified xsi:type="dcterms:W3CDTF">2014-09-15T20:25:54Z</dcterms:modified>
</cp:coreProperties>
</file>