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30"/>
  </p:notesMasterIdLst>
  <p:handoutMasterIdLst>
    <p:handoutMasterId r:id="rId31"/>
  </p:handoutMasterIdLst>
  <p:sldIdLst>
    <p:sldId id="256" r:id="rId2"/>
    <p:sldId id="316" r:id="rId3"/>
    <p:sldId id="335" r:id="rId4"/>
    <p:sldId id="317" r:id="rId5"/>
    <p:sldId id="268" r:id="rId6"/>
    <p:sldId id="288" r:id="rId7"/>
    <p:sldId id="284" r:id="rId8"/>
    <p:sldId id="280" r:id="rId9"/>
    <p:sldId id="332" r:id="rId10"/>
    <p:sldId id="333" r:id="rId11"/>
    <p:sldId id="334" r:id="rId12"/>
    <p:sldId id="276" r:id="rId13"/>
    <p:sldId id="299" r:id="rId14"/>
    <p:sldId id="277" r:id="rId15"/>
    <p:sldId id="301" r:id="rId16"/>
    <p:sldId id="304" r:id="rId17"/>
    <p:sldId id="305" r:id="rId18"/>
    <p:sldId id="293" r:id="rId19"/>
    <p:sldId id="307" r:id="rId20"/>
    <p:sldId id="306" r:id="rId21"/>
    <p:sldId id="294" r:id="rId22"/>
    <p:sldId id="314" r:id="rId23"/>
    <p:sldId id="308" r:id="rId24"/>
    <p:sldId id="309" r:id="rId25"/>
    <p:sldId id="279" r:id="rId26"/>
    <p:sldId id="310" r:id="rId27"/>
    <p:sldId id="311" r:id="rId28"/>
    <p:sldId id="263" r:id="rId29"/>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60"/>
  </p:normalViewPr>
  <p:slideViewPr>
    <p:cSldViewPr snapToGrid="0" snapToObjects="1">
      <p:cViewPr>
        <p:scale>
          <a:sx n="80" d="100"/>
          <a:sy n="80" d="100"/>
        </p:scale>
        <p:origin x="-75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50681"/>
          </a:xfrm>
          <a:prstGeom prst="rect">
            <a:avLst/>
          </a:prstGeom>
        </p:spPr>
        <p:txBody>
          <a:bodyPr vert="horz" lIns="92117" tIns="46058" rIns="92117" bIns="4605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266575" y="0"/>
            <a:ext cx="4028227" cy="350681"/>
          </a:xfrm>
          <a:prstGeom prst="rect">
            <a:avLst/>
          </a:prstGeom>
        </p:spPr>
        <p:txBody>
          <a:bodyPr vert="horz" lIns="92117" tIns="46058" rIns="92117" bIns="46058" rtlCol="0"/>
          <a:lstStyle>
            <a:lvl1pPr algn="r" fontAlgn="auto">
              <a:spcBef>
                <a:spcPts val="0"/>
              </a:spcBef>
              <a:spcAft>
                <a:spcPts val="0"/>
              </a:spcAft>
              <a:defRPr sz="1200">
                <a:latin typeface="+mn-lt"/>
                <a:cs typeface="+mn-cs"/>
              </a:defRPr>
            </a:lvl1pPr>
          </a:lstStyle>
          <a:p>
            <a:pPr>
              <a:defRPr/>
            </a:pPr>
            <a:fld id="{81AB78BC-61E8-47FE-A1B2-D58B100050A7}" type="datetimeFigureOut">
              <a:rPr lang="en-US"/>
              <a:pPr>
                <a:defRPr/>
              </a:pPr>
              <a:t>9/14/2014</a:t>
            </a:fld>
            <a:endParaRPr lang="en-US"/>
          </a:p>
        </p:txBody>
      </p:sp>
      <p:sp>
        <p:nvSpPr>
          <p:cNvPr id="4" name="Footer Placeholder 3"/>
          <p:cNvSpPr>
            <a:spLocks noGrp="1"/>
          </p:cNvSpPr>
          <p:nvPr>
            <p:ph type="ftr" sz="quarter" idx="2"/>
          </p:nvPr>
        </p:nvSpPr>
        <p:spPr>
          <a:xfrm>
            <a:off x="0" y="6658119"/>
            <a:ext cx="4028227" cy="350681"/>
          </a:xfrm>
          <a:prstGeom prst="rect">
            <a:avLst/>
          </a:prstGeom>
        </p:spPr>
        <p:txBody>
          <a:bodyPr vert="horz" lIns="92117" tIns="46058" rIns="92117" bIns="46058"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266575" y="6658119"/>
            <a:ext cx="4028227" cy="350681"/>
          </a:xfrm>
          <a:prstGeom prst="rect">
            <a:avLst/>
          </a:prstGeom>
        </p:spPr>
        <p:txBody>
          <a:bodyPr vert="horz" lIns="92117" tIns="46058" rIns="92117" bIns="46058" rtlCol="0" anchor="b"/>
          <a:lstStyle>
            <a:lvl1pPr algn="r" fontAlgn="auto">
              <a:spcBef>
                <a:spcPts val="0"/>
              </a:spcBef>
              <a:spcAft>
                <a:spcPts val="0"/>
              </a:spcAft>
              <a:defRPr sz="1200">
                <a:latin typeface="+mn-lt"/>
                <a:cs typeface="+mn-cs"/>
              </a:defRPr>
            </a:lvl1pPr>
          </a:lstStyle>
          <a:p>
            <a:pPr>
              <a:defRPr/>
            </a:pPr>
            <a:fld id="{F2CA8ECC-E5FF-46D7-9D40-15F26E39A82B}" type="slidenum">
              <a:rPr lang="en-US"/>
              <a:pPr>
                <a:defRPr/>
              </a:pPr>
              <a:t>‹#›</a:t>
            </a:fld>
            <a:endParaRPr lang="en-US"/>
          </a:p>
        </p:txBody>
      </p:sp>
    </p:spTree>
    <p:extLst>
      <p:ext uri="{BB962C8B-B14F-4D97-AF65-F5344CB8AC3E}">
        <p14:creationId xmlns="" xmlns:p14="http://schemas.microsoft.com/office/powerpoint/2010/main" val="5515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50681"/>
          </a:xfrm>
          <a:prstGeom prst="rect">
            <a:avLst/>
          </a:prstGeom>
        </p:spPr>
        <p:txBody>
          <a:bodyPr vert="horz" lIns="92117" tIns="46058" rIns="92117" bIns="4605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6575" y="0"/>
            <a:ext cx="4028227" cy="350681"/>
          </a:xfrm>
          <a:prstGeom prst="rect">
            <a:avLst/>
          </a:prstGeom>
        </p:spPr>
        <p:txBody>
          <a:bodyPr vert="horz" lIns="92117" tIns="46058" rIns="92117" bIns="46058" rtlCol="0"/>
          <a:lstStyle>
            <a:lvl1pPr algn="r" fontAlgn="auto">
              <a:spcBef>
                <a:spcPts val="0"/>
              </a:spcBef>
              <a:spcAft>
                <a:spcPts val="0"/>
              </a:spcAft>
              <a:defRPr sz="1200">
                <a:latin typeface="+mn-lt"/>
                <a:cs typeface="+mn-cs"/>
              </a:defRPr>
            </a:lvl1pPr>
          </a:lstStyle>
          <a:p>
            <a:pPr>
              <a:defRPr/>
            </a:pPr>
            <a:fld id="{355C0156-D904-47E1-B43A-2D564EE4CD28}" type="datetimeFigureOut">
              <a:rPr lang="en-US"/>
              <a:pPr>
                <a:defRPr/>
              </a:pPr>
              <a:t>9/14/2014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117" tIns="46058" rIns="92117" bIns="46058" rtlCol="0" anchor="ctr"/>
          <a:lstStyle/>
          <a:p>
            <a:pPr lvl="0"/>
            <a:endParaRPr lang="en-US" noProof="0"/>
          </a:p>
        </p:txBody>
      </p:sp>
      <p:sp>
        <p:nvSpPr>
          <p:cNvPr id="5" name="Notes Placeholder 4"/>
          <p:cNvSpPr>
            <a:spLocks noGrp="1"/>
          </p:cNvSpPr>
          <p:nvPr>
            <p:ph type="body" sz="quarter" idx="3"/>
          </p:nvPr>
        </p:nvSpPr>
        <p:spPr>
          <a:xfrm>
            <a:off x="929960" y="3330661"/>
            <a:ext cx="7436481" cy="3154520"/>
          </a:xfrm>
          <a:prstGeom prst="rect">
            <a:avLst/>
          </a:prstGeom>
        </p:spPr>
        <p:txBody>
          <a:bodyPr vert="horz" lIns="92117" tIns="46058" rIns="92117" bIns="460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8119"/>
            <a:ext cx="4028227" cy="350681"/>
          </a:xfrm>
          <a:prstGeom prst="rect">
            <a:avLst/>
          </a:prstGeom>
        </p:spPr>
        <p:txBody>
          <a:bodyPr vert="horz" lIns="92117" tIns="46058" rIns="92117" bIns="4605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6575" y="6658119"/>
            <a:ext cx="4028227" cy="350681"/>
          </a:xfrm>
          <a:prstGeom prst="rect">
            <a:avLst/>
          </a:prstGeom>
        </p:spPr>
        <p:txBody>
          <a:bodyPr vert="horz" lIns="92117" tIns="46058" rIns="92117" bIns="46058" rtlCol="0" anchor="b"/>
          <a:lstStyle>
            <a:lvl1pPr algn="r" fontAlgn="auto">
              <a:spcBef>
                <a:spcPts val="0"/>
              </a:spcBef>
              <a:spcAft>
                <a:spcPts val="0"/>
              </a:spcAft>
              <a:defRPr sz="1200">
                <a:latin typeface="+mn-lt"/>
                <a:cs typeface="+mn-cs"/>
              </a:defRPr>
            </a:lvl1pPr>
          </a:lstStyle>
          <a:p>
            <a:pPr>
              <a:defRPr/>
            </a:pPr>
            <a:fld id="{653CC6FA-03E6-4E36-B3CE-CC47C69190F1}" type="slidenum">
              <a:rPr lang="en-US"/>
              <a:pPr>
                <a:defRPr/>
              </a:pPr>
              <a:t>‹#›</a:t>
            </a:fld>
            <a:endParaRPr lang="en-US"/>
          </a:p>
        </p:txBody>
      </p:sp>
    </p:spTree>
    <p:extLst>
      <p:ext uri="{BB962C8B-B14F-4D97-AF65-F5344CB8AC3E}">
        <p14:creationId xmlns="" xmlns:p14="http://schemas.microsoft.com/office/powerpoint/2010/main" val="1325138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D7FFB-38B6-4769-A33C-A273916D4D1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8ECF3-BB43-436B-800F-E51290A0A98C}" type="slidenum">
              <a:rPr lang="en-US" smtClean="0"/>
              <a:pPr fontAlgn="base">
                <a:spcBef>
                  <a:spcPct val="0"/>
                </a:spcBef>
                <a:spcAft>
                  <a:spcPct val="0"/>
                </a:spcAft>
                <a:defRPr/>
              </a:pPr>
              <a:t>10</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8ECF3-BB43-436B-800F-E51290A0A98C}" type="slidenum">
              <a:rPr lang="en-US" smtClean="0"/>
              <a:pPr fontAlgn="base">
                <a:spcBef>
                  <a:spcPct val="0"/>
                </a:spcBef>
                <a:spcAft>
                  <a:spcPct val="0"/>
                </a:spcAft>
                <a:defRPr/>
              </a:pPr>
              <a:t>11</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8ECF3-BB43-436B-800F-E51290A0A98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91D52-6F05-4882-BEF6-BB7C267319EA}"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DE931-40BD-4545-8312-D9378BD0D39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230B-D748-4A6B-8A62-7B37033CA7CB}"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2ED73-8384-4041-80C2-45AD7399F967}"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0FD3E-C76E-4C6E-A1BC-A52E77E8317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8B639C-8225-4366-92FD-C482F024A5D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9989A-8EAC-427A-9C93-F0DB98FB5CC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0DBEF8-ED5C-4E74-ACFF-53B42E6D9E09}"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CA7C6C-5ECE-4AE4-A445-366DCE3E358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AD2C55-BF1D-4447-AF66-3A7FF35EBC3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2AF20-6595-4F8D-92B7-933BDB4A7B0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68418-2557-4051-86D9-3C3869CB851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54C55-F9B0-4552-86F6-B415FD49A4E5}"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6FE24-3C3E-4DBA-8749-C1C4F6F1784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714B8-BADA-4AB6-86C3-D8AD89404B9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5E4D8-9AE2-4EE4-AB6F-762877C3FB99}"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3DC14-7FF6-41DC-9160-3AF47AC7E38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0DBEF8-ED5C-4E74-ACFF-53B42E6D9E0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86071E-7AA4-4EF1-86AE-1C482C8625C2}"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2BC851-C3DB-4356-BEB0-2BE0883796A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DB7A9-4FC3-470A-96F5-CFE78B232C8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F88C16-4EAB-4C26-8FE2-EDA60D5BB75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54DE8-1588-46C0-A0D6-672306CED16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8ECF3-BB43-436B-800F-E51290A0A98C}" type="slidenum">
              <a:rPr lang="en-US" smtClean="0"/>
              <a:pPr fontAlgn="base">
                <a:spcBef>
                  <a:spcPct val="0"/>
                </a:spcBef>
                <a:spcAft>
                  <a:spcPct val="0"/>
                </a:spcAft>
                <a:defRPr/>
              </a:pPr>
              <a:t>9</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97F9E80-A2F3-4568-A65E-6A93221AD0B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92CC222D-73E6-4498-AA35-60C406A825AD}" type="datetime1">
              <a:rPr lang="en-US"/>
              <a:pPr>
                <a:defRPr/>
              </a:pPr>
              <a:t>9/14/2014</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6D27871-3DFA-4BDC-840F-20107CF5EA3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8D3F2462-83C9-44B9-955B-5188FD40C77C}" type="datetime1">
              <a:rPr lang="en-US"/>
              <a:pPr>
                <a:defRPr/>
              </a:pPr>
              <a:t>9/14/2014</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DD8B05A-0467-4B59-9FFD-BAAB5D9CB73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6FC00A7-6EC7-4618-8792-30C1CAEE2403}" type="datetime1">
              <a:rPr lang="en-US"/>
              <a:pPr>
                <a:defRPr/>
              </a:pPr>
              <a:t>9/14/2014</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Apr2011-logo.png"/>
          <p:cNvPicPr>
            <a:picLocks noChangeAspect="1"/>
          </p:cNvPicPr>
          <p:nvPr userDrawn="1"/>
        </p:nvPicPr>
        <p:blipFill>
          <a:blip r:embed="rId2" cstate="print"/>
          <a:srcRect/>
          <a:stretch>
            <a:fillRect/>
          </a:stretch>
        </p:blipFill>
        <p:spPr bwMode="auto">
          <a:xfrm>
            <a:off x="6731000" y="5792788"/>
            <a:ext cx="2222500" cy="10001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23D8BE-E858-4D0A-8B5E-059A58694BE2}" type="datetime1">
              <a:rPr lang="en-US"/>
              <a:pPr>
                <a:defRPr/>
              </a:pPr>
              <a:t>9/14/2014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618BF8-DD68-4B45-BB65-B5554DB59152}"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F76EC4C-700A-4075-87F3-001EEC2E329B}"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8DE56CD-ECE7-46F0-9760-AAB209FBDB32}" type="datetime1">
              <a:rPr lang="en-US"/>
              <a:pPr>
                <a:defRPr/>
              </a:pPr>
              <a:t>9/14/2014</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Apr2011-logo.png"/>
          <p:cNvPicPr>
            <a:picLocks noChangeAspect="1"/>
          </p:cNvPicPr>
          <p:nvPr userDrawn="1"/>
        </p:nvPicPr>
        <p:blipFill>
          <a:blip r:embed="rId2" cstate="print"/>
          <a:srcRect/>
          <a:stretch>
            <a:fillRect/>
          </a:stretch>
        </p:blipFill>
        <p:spPr bwMode="auto">
          <a:xfrm>
            <a:off x="6731000" y="5792788"/>
            <a:ext cx="2222500" cy="10001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09BEEA0-643D-4638-B7F1-62C429E50D56}" type="datetime1">
              <a:rPr lang="en-US"/>
              <a:pPr>
                <a:defRPr/>
              </a:pPr>
              <a:t>9/14/2014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05F00BE-FEB5-45FF-B449-0D9E3EB1E87B}"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5836E61-480C-4D03-8628-74B5B7B9B82D}"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C378D9B6-878B-4ACF-8AC2-D71038D3AC31}" type="datetime1">
              <a:rPr lang="en-US"/>
              <a:pPr>
                <a:defRPr/>
              </a:pPr>
              <a:t>9/14/2014</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23F2A21-D465-443A-A8E6-1A67C1BF35C2}"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E99E39D6-0BD4-46AC-B2B0-959EE2570E7A}" type="datetime1">
              <a:rPr lang="en-US"/>
              <a:pPr>
                <a:defRPr/>
              </a:pPr>
              <a:t>9/14/2014</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17CC352-DAC1-4224-979A-973759C3A0C6}"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8719E19B-D05C-4C34-9692-3272E1A8E2EA}" type="datetime1">
              <a:rPr lang="en-US"/>
              <a:pPr>
                <a:defRPr/>
              </a:pPr>
              <a:t>9/14/2014</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Apr2011-logo.png"/>
          <p:cNvPicPr>
            <a:picLocks noChangeAspect="1"/>
          </p:cNvPicPr>
          <p:nvPr userDrawn="1"/>
        </p:nvPicPr>
        <p:blipFill>
          <a:blip r:embed="rId2" cstate="print"/>
          <a:srcRect/>
          <a:stretch>
            <a:fillRect/>
          </a:stretch>
        </p:blipFill>
        <p:spPr bwMode="auto">
          <a:xfrm>
            <a:off x="6731000" y="5792788"/>
            <a:ext cx="2222500" cy="1000125"/>
          </a:xfrm>
          <a:prstGeom prst="rect">
            <a:avLst/>
          </a:prstGeom>
          <a:noFill/>
          <a:ln w="9525">
            <a:noFill/>
            <a:miter lim="800000"/>
            <a:headEnd/>
            <a:tailEnd/>
          </a:ln>
        </p:spPr>
      </p:pic>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4"/>
          </p:nvPr>
        </p:nvSpPr>
        <p:spPr/>
        <p:txBody>
          <a:bodyPr/>
          <a:lstStyle>
            <a:lvl1pPr>
              <a:defRPr/>
            </a:lvl1pPr>
          </a:lstStyle>
          <a:p>
            <a:pPr>
              <a:defRPr/>
            </a:pPr>
            <a:fld id="{51B2ED54-D482-4499-A714-D3BCB4897F45}" type="datetime1">
              <a:rPr lang="en-US"/>
              <a:pPr>
                <a:defRPr/>
              </a:pPr>
              <a:t>9/14/2014</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6A6EC91F-4792-4E4B-9907-FF56CF13EE52}"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Apr2011-logo.png"/>
          <p:cNvPicPr>
            <a:picLocks noChangeAspect="1"/>
          </p:cNvPicPr>
          <p:nvPr userDrawn="1"/>
        </p:nvPicPr>
        <p:blipFill>
          <a:blip r:embed="rId2" cstate="print"/>
          <a:srcRect/>
          <a:stretch>
            <a:fillRect/>
          </a:stretch>
        </p:blipFill>
        <p:spPr bwMode="auto">
          <a:xfrm>
            <a:off x="6731000" y="5792788"/>
            <a:ext cx="2222500" cy="1000125"/>
          </a:xfrm>
          <a:prstGeom prst="rect">
            <a:avLst/>
          </a:prstGeom>
          <a:noFill/>
          <a:ln w="9525">
            <a:noFill/>
            <a:miter lim="800000"/>
            <a:headEnd/>
            <a:tailEnd/>
          </a:ln>
        </p:spPr>
      </p:pic>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a:defRPr/>
            </a:lvl1pPr>
          </a:lstStyle>
          <a:p>
            <a:pPr>
              <a:defRPr/>
            </a:pPr>
            <a:fld id="{233D5A44-7CDC-4193-A80D-AC2F7CB12331}" type="datetime1">
              <a:rPr lang="en-US"/>
              <a:pPr>
                <a:defRPr/>
              </a:pPr>
              <a:t>9/14/2014</a:t>
            </a:fld>
            <a:endParaRPr lang="en-US" dirty="0"/>
          </a:p>
        </p:txBody>
      </p:sp>
      <p:sp>
        <p:nvSpPr>
          <p:cNvPr id="7" name="Slide Number Placeholder 8"/>
          <p:cNvSpPr>
            <a:spLocks noGrp="1"/>
          </p:cNvSpPr>
          <p:nvPr>
            <p:ph type="sldNum" sz="quarter" idx="11"/>
          </p:nvPr>
        </p:nvSpPr>
        <p:spPr/>
        <p:txBody>
          <a:bodyPr/>
          <a:lstStyle>
            <a:lvl1pPr>
              <a:defRPr/>
            </a:lvl1pPr>
          </a:lstStyle>
          <a:p>
            <a:pPr>
              <a:defRPr/>
            </a:pPr>
            <a:fld id="{5B08EBD8-9F89-4D8A-8C71-40CFCF5F8199}" type="slidenum">
              <a:rPr lang="en-US"/>
              <a:pPr>
                <a:defRPr/>
              </a:pPr>
              <a:t>‹#›</a:t>
            </a:fld>
            <a:endParaRPr lang="en-US" dirty="0"/>
          </a:p>
        </p:txBody>
      </p:sp>
      <p:sp>
        <p:nvSpPr>
          <p:cNvPr id="8"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cs typeface="+mn-cs"/>
              </a:defRPr>
            </a:lvl1pPr>
          </a:lstStyle>
          <a:p>
            <a:pPr>
              <a:defRPr/>
            </a:pPr>
            <a:fld id="{B92C37D4-399C-4D7A-8C5C-EE65D91BAC1D}"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cs typeface="+mn-cs"/>
              </a:defRPr>
            </a:lvl1pPr>
          </a:lstStyle>
          <a:p>
            <a:pPr>
              <a:defRPr/>
            </a:pPr>
            <a:fld id="{15E1DF20-F527-4FD0-8055-F90BD4846129}" type="datetime1">
              <a:rPr lang="en-US"/>
              <a:pPr>
                <a:defRPr/>
              </a:pPr>
              <a:t>9/14/2014</a:t>
            </a:fld>
            <a:endParaRPr lang="en-US" dirty="0"/>
          </a:p>
        </p:txBody>
      </p:sp>
    </p:spTree>
  </p:cSld>
  <p:clrMap bg1="lt1" tx1="dk1" bg2="lt2" tx2="dk2" accent1="accent1" accent2="accent2" accent3="accent3" accent4="accent4" accent5="accent5" accent6="accent6" hlink="hlink" folHlink="folHlink"/>
  <p:sldLayoutIdLst>
    <p:sldLayoutId id="2147483996" r:id="rId1"/>
    <p:sldLayoutId id="2147484003" r:id="rId2"/>
    <p:sldLayoutId id="2147483997" r:id="rId3"/>
    <p:sldLayoutId id="2147484004" r:id="rId4"/>
    <p:sldLayoutId id="2147483998" r:id="rId5"/>
    <p:sldLayoutId id="2147483999" r:id="rId6"/>
    <p:sldLayoutId id="2147484000" r:id="rId7"/>
    <p:sldLayoutId id="2147484005" r:id="rId8"/>
    <p:sldLayoutId id="2147484006" r:id="rId9"/>
    <p:sldLayoutId id="2147484001" r:id="rId10"/>
    <p:sldLayoutId id="2147484002" r:id="rId11"/>
  </p:sldLayoutIdLst>
  <p:transition spd="slow"/>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Garamond" pitchFamily="18" charset="0"/>
        </a:defRPr>
      </a:lvl2pPr>
      <a:lvl3pPr algn="l" rtl="0" eaLnBrk="0" fontAlgn="base" hangingPunct="0">
        <a:spcBef>
          <a:spcPct val="0"/>
        </a:spcBef>
        <a:spcAft>
          <a:spcPct val="0"/>
        </a:spcAft>
        <a:defRPr sz="4600">
          <a:solidFill>
            <a:schemeClr val="tx2"/>
          </a:solidFill>
          <a:latin typeface="Garamond" pitchFamily="18" charset="0"/>
        </a:defRPr>
      </a:lvl3pPr>
      <a:lvl4pPr algn="l" rtl="0" eaLnBrk="0" fontAlgn="base" hangingPunct="0">
        <a:spcBef>
          <a:spcPct val="0"/>
        </a:spcBef>
        <a:spcAft>
          <a:spcPct val="0"/>
        </a:spcAft>
        <a:defRPr sz="4600">
          <a:solidFill>
            <a:schemeClr val="tx2"/>
          </a:solidFill>
          <a:latin typeface="Garamond" pitchFamily="18" charset="0"/>
        </a:defRPr>
      </a:lvl4pPr>
      <a:lvl5pPr algn="l" rtl="0" eaLnBrk="0" fontAlgn="base" hangingPunct="0">
        <a:spcBef>
          <a:spcPct val="0"/>
        </a:spcBef>
        <a:spcAft>
          <a:spcPct val="0"/>
        </a:spcAft>
        <a:defRPr sz="4600">
          <a:solidFill>
            <a:schemeClr val="tx2"/>
          </a:solidFill>
          <a:latin typeface="Garamond" pitchFamily="18" charset="0"/>
        </a:defRPr>
      </a:lvl5pPr>
      <a:lvl6pPr marL="457200" algn="l" rtl="0" fontAlgn="base">
        <a:spcBef>
          <a:spcPct val="0"/>
        </a:spcBef>
        <a:spcAft>
          <a:spcPct val="0"/>
        </a:spcAft>
        <a:defRPr sz="4600">
          <a:solidFill>
            <a:schemeClr val="tx2"/>
          </a:solidFill>
          <a:latin typeface="Garamond" pitchFamily="18" charset="0"/>
        </a:defRPr>
      </a:lvl6pPr>
      <a:lvl7pPr marL="914400" algn="l" rtl="0" fontAlgn="base">
        <a:spcBef>
          <a:spcPct val="0"/>
        </a:spcBef>
        <a:spcAft>
          <a:spcPct val="0"/>
        </a:spcAft>
        <a:defRPr sz="4600">
          <a:solidFill>
            <a:schemeClr val="tx2"/>
          </a:solidFill>
          <a:latin typeface="Garamond" pitchFamily="18" charset="0"/>
        </a:defRPr>
      </a:lvl7pPr>
      <a:lvl8pPr marL="1371600" algn="l" rtl="0" fontAlgn="base">
        <a:spcBef>
          <a:spcPct val="0"/>
        </a:spcBef>
        <a:spcAft>
          <a:spcPct val="0"/>
        </a:spcAft>
        <a:defRPr sz="4600">
          <a:solidFill>
            <a:schemeClr val="tx2"/>
          </a:solidFill>
          <a:latin typeface="Garamond" pitchFamily="18" charset="0"/>
        </a:defRPr>
      </a:lvl8pPr>
      <a:lvl9pPr marL="1828800" algn="l" rtl="0" fontAlgn="base">
        <a:spcBef>
          <a:spcPct val="0"/>
        </a:spcBef>
        <a:spcAft>
          <a:spcPct val="0"/>
        </a:spcAft>
        <a:defRPr sz="4600">
          <a:solidFill>
            <a:schemeClr val="tx2"/>
          </a:solidFill>
          <a:latin typeface="Garamond"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66669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99966"/>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F7901E"/>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cork@nas.edu"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543800" cy="3526971"/>
          </a:xfrm>
        </p:spPr>
        <p:txBody>
          <a:bodyPr/>
          <a:lstStyle/>
          <a:p>
            <a:pPr algn="ctr" eaLnBrk="1" fontAlgn="auto" hangingPunct="1">
              <a:spcAft>
                <a:spcPts val="0"/>
              </a:spcAft>
              <a:defRPr/>
            </a:pPr>
            <a:r>
              <a:rPr lang="en-US" sz="4000" cap="small" dirty="0" smtClean="0"/>
              <a:t/>
            </a:r>
            <a:br>
              <a:rPr lang="en-US" sz="4000" cap="small" dirty="0" smtClean="0"/>
            </a:br>
            <a:r>
              <a:rPr lang="en-US" sz="4000" cap="small" dirty="0" smtClean="0"/>
              <a:t/>
            </a:r>
            <a:br>
              <a:rPr lang="en-US" sz="4000" cap="small" dirty="0" smtClean="0"/>
            </a:br>
            <a:r>
              <a:rPr lang="en-US" sz="4000" cap="small" dirty="0" smtClean="0"/>
              <a:t/>
            </a:r>
            <a:br>
              <a:rPr lang="en-US" sz="4000" cap="small" dirty="0" smtClean="0"/>
            </a:br>
            <a:r>
              <a:rPr lang="en-US" sz="4000" cap="small" dirty="0" smtClean="0"/>
              <a:t/>
            </a:r>
            <a:br>
              <a:rPr lang="en-US" sz="4000" cap="small" dirty="0" smtClean="0"/>
            </a:br>
            <a:r>
              <a:rPr lang="en-US" sz="4000" cap="small" dirty="0" smtClean="0"/>
              <a:t>From Multiple Modes for Surveys to Multiple Data Sources for Estimates—</a:t>
            </a:r>
            <a:br>
              <a:rPr lang="en-US" sz="4000" cap="small" dirty="0" smtClean="0"/>
            </a:br>
            <a:r>
              <a:rPr lang="en-US" sz="4000" i="1" cap="small" dirty="0" smtClean="0"/>
              <a:t>The Role of Administrative Records in Federal Statistics</a:t>
            </a:r>
            <a:endParaRPr lang="en-US" sz="4000" i="1" dirty="0"/>
          </a:p>
        </p:txBody>
      </p:sp>
      <p:sp>
        <p:nvSpPr>
          <p:cNvPr id="3" name="Subtitle 2"/>
          <p:cNvSpPr>
            <a:spLocks noGrp="1"/>
          </p:cNvSpPr>
          <p:nvPr>
            <p:ph type="subTitle" idx="1"/>
          </p:nvPr>
        </p:nvSpPr>
        <p:spPr>
          <a:xfrm>
            <a:off x="685800" y="5890161"/>
            <a:ext cx="7064375" cy="771896"/>
          </a:xfrm>
        </p:spPr>
        <p:txBody>
          <a:bodyPr rtlCol="0">
            <a:normAutofit/>
          </a:bodyPr>
          <a:lstStyle/>
          <a:p>
            <a:pPr algn="ctr" eaLnBrk="1" fontAlgn="auto" hangingPunct="1">
              <a:spcAft>
                <a:spcPts val="0"/>
              </a:spcAft>
              <a:buFont typeface="Arial" pitchFamily="34" charset="0"/>
              <a:buNone/>
              <a:defRPr/>
            </a:pPr>
            <a:r>
              <a:rPr lang="en-US" dirty="0" smtClean="0">
                <a:solidFill>
                  <a:schemeClr val="tx1"/>
                </a:solidFill>
              </a:rPr>
              <a:t>Constance Citro, </a:t>
            </a:r>
            <a:r>
              <a:rPr lang="en-US" i="1" dirty="0" smtClean="0">
                <a:solidFill>
                  <a:schemeClr val="tx1"/>
                </a:solidFill>
              </a:rPr>
              <a:t>Director,</a:t>
            </a:r>
            <a:r>
              <a:rPr lang="en-US" dirty="0" smtClean="0">
                <a:solidFill>
                  <a:schemeClr val="tx1"/>
                </a:solidFill>
              </a:rPr>
              <a:t> CNSTAT</a:t>
            </a:r>
            <a:endParaRPr lang="en-US" dirty="0">
              <a:solidFill>
                <a:schemeClr val="tx1"/>
              </a:solidFill>
            </a:endParaRPr>
          </a:p>
          <a:p>
            <a:pPr algn="ctr" eaLnBrk="1" fontAlgn="auto" hangingPunct="1">
              <a:spcAft>
                <a:spcPts val="0"/>
              </a:spcAft>
              <a:buFont typeface="Arial" pitchFamily="34" charset="0"/>
              <a:buNone/>
              <a:defRPr/>
            </a:pPr>
            <a:r>
              <a:rPr lang="en-US" dirty="0" smtClean="0">
                <a:solidFill>
                  <a:schemeClr val="tx1"/>
                </a:solidFill>
              </a:rPr>
              <a:t>WSS Conference • September 18, 2014</a:t>
            </a:r>
          </a:p>
        </p:txBody>
      </p:sp>
      <p:pic>
        <p:nvPicPr>
          <p:cNvPr id="6148" name="Picture 4" descr="Apr2011-logo.png"/>
          <p:cNvPicPr>
            <a:picLocks noChangeAspect="1"/>
          </p:cNvPicPr>
          <p:nvPr/>
        </p:nvPicPr>
        <p:blipFill>
          <a:blip r:embed="rId3" cstate="print"/>
          <a:srcRect/>
          <a:stretch>
            <a:fillRect/>
          </a:stretch>
        </p:blipFill>
        <p:spPr bwMode="auto">
          <a:xfrm>
            <a:off x="1419225" y="3693226"/>
            <a:ext cx="5949950" cy="197130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620000" cy="1417638"/>
          </a:xfrm>
        </p:spPr>
        <p:txBody>
          <a:bodyPr/>
          <a:lstStyle/>
          <a:p>
            <a:pPr eaLnBrk="1" fontAlgn="auto" hangingPunct="1">
              <a:spcAft>
                <a:spcPts val="0"/>
              </a:spcAft>
              <a:defRPr/>
            </a:pPr>
            <a:r>
              <a:rPr lang="en-US" sz="4400" dirty="0" smtClean="0"/>
              <a:t>Federal Surveys Innovate Concepts, Methods, and Technology</a:t>
            </a:r>
            <a:endParaRPr lang="en-US" sz="4400" dirty="0"/>
          </a:p>
        </p:txBody>
      </p:sp>
      <p:sp>
        <p:nvSpPr>
          <p:cNvPr id="6" name="Content Placeholder 5"/>
          <p:cNvSpPr>
            <a:spLocks noGrp="1"/>
          </p:cNvSpPr>
          <p:nvPr>
            <p:ph idx="1"/>
          </p:nvPr>
        </p:nvSpPr>
        <p:spPr>
          <a:xfrm>
            <a:off x="259080" y="1417638"/>
            <a:ext cx="7818120" cy="4783882"/>
          </a:xfrm>
        </p:spPr>
        <p:txBody>
          <a:bodyPr rtlCol="0">
            <a:normAutofit fontScale="25000" lnSpcReduction="20000"/>
          </a:bodyPr>
          <a:lstStyle/>
          <a:p>
            <a:pPr>
              <a:spcBef>
                <a:spcPts val="768"/>
              </a:spcBef>
              <a:buNone/>
            </a:pPr>
            <a:endParaRPr lang="en-US" dirty="0" smtClean="0"/>
          </a:p>
          <a:p>
            <a:r>
              <a:rPr lang="en-US" sz="9600" dirty="0" smtClean="0"/>
              <a:t>Punch cards invented for 1890 census</a:t>
            </a:r>
          </a:p>
          <a:p>
            <a:r>
              <a:rPr lang="en-US" sz="9600" dirty="0" smtClean="0"/>
              <a:t>Probability sampling used in CPS forerunner in 1940–1942; rotation design introduced in 1953</a:t>
            </a:r>
            <a:endParaRPr lang="en-US" sz="9600" dirty="0"/>
          </a:p>
          <a:p>
            <a:r>
              <a:rPr lang="en-US" sz="9600" dirty="0" smtClean="0"/>
              <a:t>UNIVAC I </a:t>
            </a:r>
            <a:r>
              <a:rPr lang="en-US" sz="9600" dirty="0" smtClean="0"/>
              <a:t>helped </a:t>
            </a:r>
            <a:r>
              <a:rPr lang="en-US" sz="9600" dirty="0" smtClean="0"/>
              <a:t>process 1950 census</a:t>
            </a:r>
          </a:p>
          <a:p>
            <a:r>
              <a:rPr lang="en-US" sz="9600" dirty="0" smtClean="0"/>
              <a:t>Census mailout-mailback tested in 1950s, 1960s</a:t>
            </a:r>
          </a:p>
          <a:p>
            <a:r>
              <a:rPr lang="en-US" sz="9600" dirty="0" smtClean="0"/>
              <a:t>Small business income tax records used in 1963 Economic Census</a:t>
            </a:r>
          </a:p>
          <a:p>
            <a:r>
              <a:rPr lang="en-US" sz="9600" dirty="0" smtClean="0"/>
              <a:t>Longitudinal surveys begun 1966–1973 (NLS, High School Class of 1972, SDR)</a:t>
            </a:r>
          </a:p>
          <a:p>
            <a:r>
              <a:rPr lang="en-US" sz="9600" dirty="0" smtClean="0"/>
              <a:t>Continuous measurement for small areas via American Community Survey tested in </a:t>
            </a:r>
            <a:r>
              <a:rPr lang="en-US" sz="9600" dirty="0" smtClean="0"/>
              <a:t>1996, implemented in 2005; </a:t>
            </a:r>
            <a:r>
              <a:rPr lang="en-US" sz="9600" dirty="0" smtClean="0"/>
              <a:t>ACS designed to use sampling for nonresponse follow-up</a:t>
            </a:r>
          </a:p>
          <a:p>
            <a:r>
              <a:rPr lang="en-US" sz="9600" dirty="0" smtClean="0"/>
              <a:t>NASS offered Web response option in 2002</a:t>
            </a:r>
          </a:p>
          <a:p>
            <a:endParaRPr lang="en-US" sz="11200" dirty="0" smtClean="0"/>
          </a:p>
          <a:p>
            <a:pPr>
              <a:buNone/>
            </a:pPr>
            <a:endParaRPr lang="en-US" sz="5100" dirty="0" smtClean="0"/>
          </a:p>
          <a:p>
            <a:pPr>
              <a:spcBef>
                <a:spcPts val="768"/>
              </a:spcBef>
              <a:buNone/>
            </a:pPr>
            <a:endParaRPr lang="en-US" sz="2800"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C5AC9602-C3E3-4321-91F3-AB9BCA8E764F}" type="slidenum">
              <a:rPr lang="en-US" smtClean="0"/>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BUT… Federal Surveys Challenged</a:t>
            </a:r>
            <a:endParaRPr lang="en-US" sz="4400" dirty="0"/>
          </a:p>
        </p:txBody>
      </p:sp>
      <p:sp>
        <p:nvSpPr>
          <p:cNvPr id="6" name="Content Placeholder 5"/>
          <p:cNvSpPr>
            <a:spLocks noGrp="1"/>
          </p:cNvSpPr>
          <p:nvPr>
            <p:ph idx="1"/>
          </p:nvPr>
        </p:nvSpPr>
        <p:spPr>
          <a:xfrm>
            <a:off x="457200" y="1187532"/>
            <a:ext cx="7620000" cy="5462650"/>
          </a:xfrm>
        </p:spPr>
        <p:txBody>
          <a:bodyPr rtlCol="0">
            <a:normAutofit fontScale="92500"/>
          </a:bodyPr>
          <a:lstStyle/>
          <a:p>
            <a:pPr eaLnBrk="1" fontAlgn="auto" hangingPunct="1">
              <a:spcAft>
                <a:spcPts val="0"/>
              </a:spcAft>
              <a:defRPr/>
            </a:pPr>
            <a:r>
              <a:rPr lang="en-US" sz="2400" dirty="0" smtClean="0"/>
              <a:t>Unit response in decline and costly to remedy</a:t>
            </a:r>
          </a:p>
          <a:p>
            <a:pPr eaLnBrk="1" fontAlgn="auto" hangingPunct="1">
              <a:spcAft>
                <a:spcPts val="0"/>
              </a:spcAft>
              <a:buFont typeface="Arial" pitchFamily="34" charset="0"/>
              <a:buNone/>
              <a:defRPr/>
            </a:pPr>
            <a:r>
              <a:rPr lang="en-US" dirty="0" smtClean="0"/>
              <a:t>	</a:t>
            </a:r>
            <a:r>
              <a:rPr lang="en-US" dirty="0" smtClean="0"/>
              <a:t>NHIS</a:t>
            </a:r>
            <a:r>
              <a:rPr lang="en-US" dirty="0" smtClean="0"/>
              <a:t>:  91.8%  household response in </a:t>
            </a:r>
            <a:r>
              <a:rPr lang="en-US" dirty="0" smtClean="0"/>
              <a:t>1997; 75.7</a:t>
            </a:r>
            <a:r>
              <a:rPr lang="en-US" dirty="0" smtClean="0"/>
              <a:t>% in 2013</a:t>
            </a:r>
          </a:p>
          <a:p>
            <a:pPr eaLnBrk="1" fontAlgn="auto" hangingPunct="1">
              <a:spcAft>
                <a:spcPts val="0"/>
              </a:spcAft>
              <a:buFont typeface="Arial" pitchFamily="34" charset="0"/>
              <a:buNone/>
              <a:defRPr/>
            </a:pPr>
            <a:r>
              <a:rPr lang="en-US" dirty="0" smtClean="0"/>
              <a:t>	</a:t>
            </a:r>
            <a:r>
              <a:rPr lang="en-US" dirty="0" smtClean="0"/>
              <a:t>CBECS: 91% establishment response in 1992; 82% in 2003</a:t>
            </a:r>
            <a:endParaRPr lang="en-US" dirty="0" smtClean="0"/>
          </a:p>
          <a:p>
            <a:pPr eaLnBrk="1" fontAlgn="auto" hangingPunct="1">
              <a:spcAft>
                <a:spcPts val="0"/>
              </a:spcAft>
              <a:defRPr/>
            </a:pPr>
            <a:r>
              <a:rPr lang="en-US" sz="2400" dirty="0" smtClean="0"/>
              <a:t>Item nonresponse high and </a:t>
            </a:r>
            <a:r>
              <a:rPr lang="en-US" sz="2400" dirty="0" smtClean="0"/>
              <a:t>growing for key variables</a:t>
            </a:r>
            <a:endParaRPr lang="en-US" sz="2400" dirty="0" smtClean="0"/>
          </a:p>
          <a:p>
            <a:pPr eaLnBrk="1" hangingPunct="1">
              <a:buNone/>
            </a:pPr>
            <a:r>
              <a:rPr lang="en-US" b="1" dirty="0" smtClean="0"/>
              <a:t>					</a:t>
            </a:r>
            <a:r>
              <a:rPr lang="en-US" dirty="0" smtClean="0"/>
              <a:t>1993	1997	2002</a:t>
            </a:r>
          </a:p>
          <a:p>
            <a:pPr eaLnBrk="1" hangingPunct="1">
              <a:buNone/>
            </a:pPr>
            <a:r>
              <a:rPr lang="en-US" dirty="0" smtClean="0"/>
              <a:t>	 Total income imputed: 	CPS 	23.8%	27.8%	34.2%</a:t>
            </a:r>
          </a:p>
          <a:p>
            <a:pPr eaLnBrk="1" fontAlgn="auto" hangingPunct="1">
              <a:spcAft>
                <a:spcPts val="0"/>
              </a:spcAft>
              <a:defRPr/>
            </a:pPr>
            <a:r>
              <a:rPr lang="en-US" sz="2400" dirty="0" smtClean="0"/>
              <a:t>Socioeconomic coverage differences remain even after post-stratification with demographic estimates </a:t>
            </a:r>
          </a:p>
          <a:p>
            <a:pPr eaLnBrk="1" fontAlgn="auto" hangingPunct="1">
              <a:spcAft>
                <a:spcPts val="0"/>
              </a:spcAft>
              <a:defRPr/>
            </a:pPr>
            <a:r>
              <a:rPr lang="en-US" sz="2400" dirty="0" smtClean="0"/>
              <a:t>Measurement error often a problem	</a:t>
            </a:r>
            <a:r>
              <a:rPr lang="en-US" dirty="0" smtClean="0"/>
              <a:t>1987	2005</a:t>
            </a:r>
          </a:p>
          <a:p>
            <a:pPr eaLnBrk="1" fontAlgn="auto" hangingPunct="1">
              <a:spcAft>
                <a:spcPts val="0"/>
              </a:spcAft>
              <a:buFont typeface="Arial" pitchFamily="34" charset="0"/>
              <a:buNone/>
              <a:defRPr/>
            </a:pPr>
            <a:r>
              <a:rPr lang="en-US" sz="2400" dirty="0" smtClean="0"/>
              <a:t>	</a:t>
            </a:r>
            <a:r>
              <a:rPr lang="en-US" dirty="0" smtClean="0"/>
              <a:t>CPS estimate of SNAP (food stamps) 	74.2%	54.6% [ratio of</a:t>
            </a:r>
          </a:p>
          <a:p>
            <a:pPr eaLnBrk="1" fontAlgn="auto" hangingPunct="1">
              <a:spcAft>
                <a:spcPts val="0"/>
              </a:spcAft>
              <a:buFont typeface="Arial" pitchFamily="34" charset="0"/>
              <a:buNone/>
              <a:defRPr/>
            </a:pPr>
            <a:r>
              <a:rPr lang="en-US" dirty="0" smtClean="0"/>
              <a:t>	SIPP estimate				85.9	76.4    benchmark]</a:t>
            </a:r>
          </a:p>
          <a:p>
            <a:pPr eaLnBrk="1" fontAlgn="auto" hangingPunct="1">
              <a:spcAft>
                <a:spcPts val="0"/>
              </a:spcAft>
              <a:defRPr/>
            </a:pPr>
            <a:r>
              <a:rPr lang="en-US" sz="2400" dirty="0" smtClean="0"/>
              <a:t>Concepts  </a:t>
            </a:r>
            <a:r>
              <a:rPr lang="en-US" sz="2400" dirty="0" smtClean="0"/>
              <a:t>too often out </a:t>
            </a:r>
            <a:r>
              <a:rPr lang="en-US" sz="2400" dirty="0" smtClean="0"/>
              <a:t>of date </a:t>
            </a:r>
            <a:r>
              <a:rPr lang="en-US" dirty="0" smtClean="0"/>
              <a:t>(e.g., “regular money income</a:t>
            </a:r>
            <a:r>
              <a:rPr lang="en-US" dirty="0" smtClean="0"/>
              <a:t>”)</a:t>
            </a:r>
          </a:p>
          <a:p>
            <a:pPr eaLnBrk="1" fontAlgn="auto" hangingPunct="1">
              <a:spcAft>
                <a:spcPts val="0"/>
              </a:spcAft>
              <a:defRPr/>
            </a:pPr>
            <a:r>
              <a:rPr lang="en-US" sz="2400" dirty="0" smtClean="0"/>
              <a:t>Perceived/actual </a:t>
            </a:r>
            <a:r>
              <a:rPr lang="en-US" sz="2400" dirty="0" smtClean="0"/>
              <a:t>burden – </a:t>
            </a:r>
            <a:r>
              <a:rPr lang="en-US" sz="2400" dirty="0" smtClean="0"/>
              <a:t>ACS </a:t>
            </a:r>
            <a:r>
              <a:rPr lang="en-US" sz="2400" dirty="0" smtClean="0"/>
              <a:t>generating small but steady stream of complaints; </a:t>
            </a:r>
            <a:r>
              <a:rPr lang="en-US" sz="2400" dirty="0" smtClean="0"/>
              <a:t>CE </a:t>
            </a:r>
            <a:r>
              <a:rPr lang="en-US" sz="2400" dirty="0" smtClean="0"/>
              <a:t>respondents “</a:t>
            </a:r>
            <a:r>
              <a:rPr lang="en-US" sz="2400" dirty="0" err="1" smtClean="0"/>
              <a:t>satisficing</a:t>
            </a:r>
            <a:r>
              <a:rPr lang="en-US" sz="2400" dirty="0" smtClean="0"/>
              <a: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C5AC9602-C3E3-4321-91F3-AB9BCA8E764F}" type="slidenum">
              <a:rPr lang="en-US" smtClean="0"/>
              <a:pPr>
                <a:defRPr/>
              </a:pPr>
              <a:t>11</a:t>
            </a:fld>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Strategies to Combat and/or Compensate for Problems </a:t>
            </a:r>
            <a:r>
              <a:rPr lang="en-US" sz="2000" dirty="0" smtClean="0"/>
              <a:t>(NRC, 2013)</a:t>
            </a:r>
            <a:endParaRPr lang="en-US" sz="2000" dirty="0"/>
          </a:p>
        </p:txBody>
      </p:sp>
      <p:sp>
        <p:nvSpPr>
          <p:cNvPr id="6" name="Content Placeholder 5"/>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n-US" sz="2600" dirty="0" smtClean="0"/>
              <a:t>Survey researchers actively seeking ways to reduce and/or compensate for nonresponse, measurement error, and, more recently, burden—</a:t>
            </a:r>
          </a:p>
          <a:p>
            <a:pPr eaLnBrk="1" fontAlgn="auto" hangingPunct="1">
              <a:spcAft>
                <a:spcPts val="0"/>
              </a:spcAft>
              <a:buFont typeface="Arial" pitchFamily="34" charset="0"/>
              <a:buChar char="•"/>
              <a:defRPr/>
            </a:pPr>
            <a:r>
              <a:rPr lang="en-US" dirty="0" smtClean="0"/>
              <a:t>Throw money at the problem, but not viable with reduced budgets </a:t>
            </a:r>
          </a:p>
          <a:p>
            <a:pPr eaLnBrk="1" fontAlgn="auto" hangingPunct="1">
              <a:spcAft>
                <a:spcPts val="0"/>
              </a:spcAft>
              <a:buFont typeface="Arial" pitchFamily="34" charset="0"/>
              <a:buChar char="•"/>
              <a:defRPr/>
            </a:pPr>
            <a:r>
              <a:rPr lang="en-US" dirty="0" smtClean="0"/>
              <a:t>Use paradata, auxiliary information, state-of-the-art methods for more effective nonresponse bias identification and adjustment</a:t>
            </a:r>
          </a:p>
          <a:p>
            <a:pPr eaLnBrk="1" fontAlgn="auto" hangingPunct="1">
              <a:spcAft>
                <a:spcPts val="0"/>
              </a:spcAft>
              <a:buFont typeface="Arial" pitchFamily="34" charset="0"/>
              <a:buChar char="•"/>
              <a:defRPr/>
            </a:pPr>
            <a:r>
              <a:rPr lang="en-US" dirty="0" smtClean="0"/>
              <a:t>Use adaptive/responsive design to optimize cost/quality of response</a:t>
            </a:r>
          </a:p>
          <a:p>
            <a:pPr eaLnBrk="1" fontAlgn="auto" hangingPunct="1">
              <a:spcAft>
                <a:spcPts val="0"/>
              </a:spcAft>
              <a:buFont typeface="Arial" pitchFamily="34" charset="0"/>
              <a:buChar char="•"/>
              <a:defRPr/>
            </a:pPr>
            <a:r>
              <a:rPr lang="en-US" dirty="0" smtClean="0"/>
              <a:t>Major emphasis on multiple frames/multiple modes—ACS:</a:t>
            </a:r>
          </a:p>
          <a:p>
            <a:pPr marL="640080" lvl="1" eaLnBrk="1" fontAlgn="auto" hangingPunct="1">
              <a:spcAft>
                <a:spcPts val="0"/>
              </a:spcAft>
              <a:buFont typeface="Arial" pitchFamily="34" charset="0"/>
              <a:buNone/>
              <a:defRPr/>
            </a:pPr>
            <a:r>
              <a:rPr lang="en-US" dirty="0" smtClean="0"/>
              <a:t>	Push for Mailout/Internet-back (as of 1/2013); Mailout/Mailback;</a:t>
            </a:r>
          </a:p>
          <a:p>
            <a:pPr marL="640080" lvl="1" eaLnBrk="1" fontAlgn="auto" hangingPunct="1">
              <a:spcAft>
                <a:spcPts val="0"/>
              </a:spcAft>
              <a:buFont typeface="Arial" pitchFamily="34" charset="0"/>
              <a:buNone/>
              <a:defRPr/>
            </a:pPr>
            <a:r>
              <a:rPr lang="en-US" dirty="0" smtClean="0"/>
              <a:t>	CATI for mail nonrespondents; CAPI for sample of remaining NRs </a:t>
            </a:r>
          </a:p>
          <a:p>
            <a:pPr eaLnBrk="1" fontAlgn="auto" hangingPunct="1">
              <a:spcAft>
                <a:spcPts val="0"/>
              </a:spcAft>
              <a:buFont typeface="Arial" pitchFamily="34" charset="0"/>
              <a:buChar char="•"/>
              <a:defRPr/>
            </a:pPr>
            <a:r>
              <a:rPr lang="en-US" dirty="0" smtClean="0"/>
              <a:t>Research to address burden by optimizing follow-up calls/visits</a:t>
            </a:r>
          </a:p>
          <a:p>
            <a:pPr eaLnBrk="1" fontAlgn="auto" hangingPunct="1">
              <a:spcAft>
                <a:spcPts val="0"/>
              </a:spcAft>
              <a:buFont typeface="Arial" pitchFamily="34" charset="0"/>
              <a:buChar char="•"/>
              <a:defRPr/>
            </a:pPr>
            <a:r>
              <a:rPr lang="en-US" dirty="0" smtClean="0"/>
              <a:t>Efforts to document benefits of/needs for the </a:t>
            </a:r>
            <a:r>
              <a:rPr lang="en-US" dirty="0" smtClean="0"/>
              <a:t>data</a:t>
            </a:r>
          </a:p>
          <a:p>
            <a:pPr eaLnBrk="1" fontAlgn="auto" hangingPunct="1">
              <a:spcAft>
                <a:spcPts val="0"/>
              </a:spcAft>
              <a:buFont typeface="Arial" pitchFamily="34" charset="0"/>
              <a:buChar char="•"/>
              <a:defRPr/>
            </a:pPr>
            <a:endParaRPr lang="en-US" dirty="0" smtClean="0"/>
          </a:p>
          <a:p>
            <a:pPr algn="ctr" eaLnBrk="1" fontAlgn="auto" hangingPunct="1">
              <a:spcAft>
                <a:spcPts val="0"/>
              </a:spcAft>
              <a:buFont typeface="Arial" pitchFamily="34" charset="0"/>
              <a:buNone/>
              <a:defRPr/>
            </a:pPr>
            <a:r>
              <a:rPr lang="en-US" sz="2600" b="1" i="1" dirty="0" smtClean="0"/>
              <a:t>ALL GOOD, BUT ENOUGH???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C5AC9602-C3E3-4321-91F3-AB9BCA8E764F}" type="slidenum">
              <a:rPr lang="en-US" smtClean="0"/>
              <a:pPr>
                <a:defRPr/>
              </a:pPr>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New Paradigm—Multiple Data Sources from the Get-Go</a:t>
            </a:r>
            <a:endParaRPr lang="en-US" sz="4400" dirty="0"/>
          </a:p>
        </p:txBody>
      </p:sp>
      <p:sp>
        <p:nvSpPr>
          <p:cNvPr id="6" name="Content Placeholder 5"/>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Survey problems cannot be </a:t>
            </a:r>
            <a:r>
              <a:rPr lang="en-US" dirty="0" smtClean="0"/>
              <a:t>fully addressed by holding fast to survey paradigm as single best source for official statistics</a:t>
            </a:r>
          </a:p>
          <a:p>
            <a:pPr eaLnBrk="1" fontAlgn="auto" hangingPunct="1">
              <a:spcAft>
                <a:spcPts val="0"/>
              </a:spcAft>
              <a:buFont typeface="Arial" pitchFamily="34" charset="0"/>
              <a:buNone/>
              <a:defRPr/>
            </a:pPr>
            <a:r>
              <a:rPr lang="en-US" dirty="0" smtClean="0">
                <a:ea typeface="ＭＳ Ｐゴシック" pitchFamily="-111" charset="-128"/>
              </a:rPr>
              <a:t>Indeed, </a:t>
            </a:r>
            <a:r>
              <a:rPr lang="en-US" b="1" dirty="0" smtClean="0">
                <a:ea typeface="ＭＳ Ｐゴシック" pitchFamily="-111" charset="-128"/>
              </a:rPr>
              <a:t>no single source </a:t>
            </a:r>
            <a:r>
              <a:rPr lang="en-US" dirty="0" smtClean="0">
                <a:ea typeface="ＭＳ Ｐゴシック" pitchFamily="-111" charset="-128"/>
              </a:rPr>
              <a:t>can stand alone—2011 German census revealed significant overestimation by registers (used since last census in 1987), due to failure to identify foreign-born emigrants</a:t>
            </a:r>
          </a:p>
          <a:p>
            <a:pPr eaLnBrk="1" fontAlgn="auto" hangingPunct="1">
              <a:spcAft>
                <a:spcPts val="0"/>
              </a:spcAft>
              <a:buFont typeface="Arial" pitchFamily="34" charset="0"/>
              <a:buNone/>
              <a:defRPr/>
            </a:pPr>
            <a:r>
              <a:rPr lang="en-US" dirty="0" smtClean="0">
                <a:ea typeface="ＭＳ Ｐゴシック" pitchFamily="-111" charset="-128"/>
              </a:rPr>
              <a:t>The operative paradigm should be to work </a:t>
            </a:r>
            <a:r>
              <a:rPr lang="en-US" b="1" dirty="0" smtClean="0">
                <a:ea typeface="ＭＳ Ｐゴシック" pitchFamily="-111" charset="-128"/>
              </a:rPr>
              <a:t>backwards </a:t>
            </a:r>
            <a:r>
              <a:rPr lang="en-US" dirty="0" smtClean="0">
                <a:ea typeface="ＭＳ Ｐゴシック" pitchFamily="-111" charset="-128"/>
              </a:rPr>
              <a:t>from policy and public information needs to </a:t>
            </a:r>
            <a:r>
              <a:rPr lang="en-US" dirty="0" smtClean="0">
                <a:ea typeface="ＭＳ Ｐゴシック" pitchFamily="-111" charset="-128"/>
              </a:rPr>
              <a:t>best </a:t>
            </a:r>
            <a:r>
              <a:rPr lang="en-US" b="1" dirty="0" smtClean="0">
                <a:ea typeface="ＭＳ Ｐゴシック" pitchFamily="-111" charset="-128"/>
              </a:rPr>
              <a:t>combination </a:t>
            </a:r>
            <a:r>
              <a:rPr lang="en-US" b="1" dirty="0" smtClean="0">
                <a:ea typeface="ＭＳ Ｐゴシック" pitchFamily="-111" charset="-128"/>
              </a:rPr>
              <a:t>of sources </a:t>
            </a:r>
            <a:r>
              <a:rPr lang="en-US" dirty="0" smtClean="0">
                <a:ea typeface="ＭＳ Ｐゴシック" pitchFamily="-111" charset="-128"/>
              </a:rPr>
              <a:t>for </a:t>
            </a:r>
            <a:r>
              <a:rPr lang="en-US" dirty="0" smtClean="0">
                <a:ea typeface="ＭＳ Ｐゴシック" pitchFamily="-111" charset="-128"/>
              </a:rPr>
              <a:t>optimizing </a:t>
            </a:r>
            <a:r>
              <a:rPr lang="en-US" dirty="0" smtClean="0">
                <a:ea typeface="ＭＳ Ｐゴシック" pitchFamily="-111" charset="-128"/>
              </a:rPr>
              <a:t>relevance</a:t>
            </a:r>
            <a:r>
              <a:rPr lang="en-US" dirty="0" smtClean="0">
                <a:ea typeface="ＭＳ Ｐゴシック" pitchFamily="-111" charset="-128"/>
              </a:rPr>
              <a:t>, accuracy, costs, timeliness, and burden</a:t>
            </a:r>
          </a:p>
          <a:p>
            <a:pPr eaLnBrk="1" fontAlgn="auto" hangingPunct="1">
              <a:spcAft>
                <a:spcPts val="0"/>
              </a:spcAft>
              <a:buFont typeface="Arial" pitchFamily="34" charset="0"/>
              <a:buNone/>
              <a:defRPr/>
            </a:pPr>
            <a:r>
              <a:rPr lang="en-US" dirty="0" smtClean="0">
                <a:ea typeface="ＭＳ Ｐゴシック" pitchFamily="-111" charset="-128"/>
              </a:rPr>
              <a:t>For U.S. household surveys in particular, </a:t>
            </a:r>
            <a:r>
              <a:rPr lang="en-US" b="1" dirty="0" smtClean="0">
                <a:ea typeface="ＭＳ Ｐゴシック" pitchFamily="-111" charset="-128"/>
              </a:rPr>
              <a:t>AR</a:t>
            </a:r>
            <a:r>
              <a:rPr lang="en-US" dirty="0" smtClean="0">
                <a:ea typeface="ＭＳ Ｐゴシック" pitchFamily="-111" charset="-128"/>
              </a:rPr>
              <a:t> is the key go-to source—some programs, e.g., economic census, have long used AR to reduce costs/burden, but uses in household surveys (e.g., for pop. controls) have been at the margins</a:t>
            </a:r>
            <a:endParaRPr lang="en-US" dirty="0" smtClean="0">
              <a:ea typeface="ＭＳ Ｐゴシック" pitchFamily="-111" charset="-128"/>
            </a:endParaRP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1B53F54-B141-432B-9947-0802A35B8042}" type="slidenum">
              <a:rPr lang="en-US" smtClean="0"/>
              <a:pPr>
                <a:defRPr/>
              </a:pPr>
              <a:t>13</a:t>
            </a:fld>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There are Increasingly </a:t>
            </a:r>
            <a:r>
              <a:rPr lang="en-US" sz="4400" dirty="0" smtClean="0"/>
              <a:t>Multiple </a:t>
            </a:r>
            <a:r>
              <a:rPr lang="en-US" sz="4400" dirty="0" smtClean="0"/>
              <a:t>Data </a:t>
            </a:r>
            <a:r>
              <a:rPr lang="en-US" sz="4400" dirty="0" smtClean="0"/>
              <a:t>Sources</a:t>
            </a:r>
            <a:r>
              <a:rPr lang="en-US" sz="4400" dirty="0" smtClean="0"/>
              <a:t>—Why AR?</a:t>
            </a:r>
            <a:endParaRPr lang="en-US" sz="4400" dirty="0"/>
          </a:p>
        </p:txBody>
      </p:sp>
      <p:sp>
        <p:nvSpPr>
          <p:cNvPr id="6" name="Content Placeholder 5"/>
          <p:cNvSpPr>
            <a:spLocks noGrp="1"/>
          </p:cNvSpPr>
          <p:nvPr>
            <p:ph idx="1"/>
          </p:nvPr>
        </p:nvSpPr>
        <p:spPr>
          <a:xfrm>
            <a:off x="457200" y="1417638"/>
            <a:ext cx="7620000" cy="4983162"/>
          </a:xfrm>
        </p:spPr>
        <p:txBody>
          <a:bodyPr rtlCol="0">
            <a:normAutofit fontScale="92500" lnSpcReduction="10000"/>
          </a:bodyPr>
          <a:lstStyle/>
          <a:p>
            <a:pPr marL="114617" eaLnBrk="1" fontAlgn="auto" hangingPunct="1">
              <a:spcAft>
                <a:spcPts val="0"/>
              </a:spcAft>
              <a:buNone/>
              <a:defRPr/>
            </a:pPr>
            <a:endParaRPr lang="en-US" dirty="0" smtClean="0"/>
          </a:p>
          <a:p>
            <a:pPr marL="114617" eaLnBrk="1" fontAlgn="auto" hangingPunct="1">
              <a:spcAft>
                <a:spcPts val="0"/>
              </a:spcAft>
              <a:buNone/>
              <a:defRPr/>
            </a:pPr>
            <a:r>
              <a:rPr lang="en-US" dirty="0" smtClean="0"/>
              <a:t>For </a:t>
            </a:r>
            <a:r>
              <a:rPr lang="en-US" dirty="0" smtClean="0"/>
              <a:t>decades, available sources were essentially surveys and administrative records (</a:t>
            </a:r>
            <a:r>
              <a:rPr lang="en-US" dirty="0" smtClean="0"/>
              <a:t>AR</a:t>
            </a:r>
            <a:r>
              <a:rPr lang="en-US" dirty="0" smtClean="0"/>
              <a:t>)—federal</a:t>
            </a:r>
            <a:r>
              <a:rPr lang="en-US" dirty="0" smtClean="0"/>
              <a:t>, state, and local government agency records that may be useful for official statistics—e.g., tax returns, food stamp case files, Medicare claims files, vital records</a:t>
            </a:r>
            <a:endParaRPr lang="en-US" dirty="0" smtClean="0"/>
          </a:p>
          <a:p>
            <a:pPr marL="114617" eaLnBrk="1" fontAlgn="auto" hangingPunct="1">
              <a:spcAft>
                <a:spcPts val="0"/>
              </a:spcAft>
              <a:buNone/>
              <a:defRPr/>
            </a:pPr>
            <a:endParaRPr lang="en-US" dirty="0" smtClean="0"/>
          </a:p>
          <a:p>
            <a:pPr marL="114617" eaLnBrk="1" fontAlgn="auto" hangingPunct="1">
              <a:spcAft>
                <a:spcPts val="0"/>
              </a:spcAft>
              <a:buNone/>
              <a:defRPr/>
            </a:pPr>
            <a:r>
              <a:rPr lang="en-US" dirty="0" smtClean="0"/>
              <a:t>In 1970s and 1980s, retail bar codes/scanners and satellite imagery generated data of potential use for official statistics</a:t>
            </a:r>
          </a:p>
          <a:p>
            <a:pPr marL="114617" eaLnBrk="1" fontAlgn="auto" hangingPunct="1">
              <a:spcAft>
                <a:spcPts val="0"/>
              </a:spcAft>
              <a:buNone/>
              <a:defRPr/>
            </a:pPr>
            <a:endParaRPr lang="en-US" dirty="0" smtClean="0"/>
          </a:p>
          <a:p>
            <a:pPr marL="114617" eaLnBrk="1" fontAlgn="auto" hangingPunct="1">
              <a:spcAft>
                <a:spcPts val="0"/>
              </a:spcAft>
              <a:buNone/>
              <a:defRPr/>
            </a:pPr>
            <a:r>
              <a:rPr lang="en-US" dirty="0" smtClean="0"/>
              <a:t>Since the 1990s, a flood of data became potentially available from Internet searches, social media, traffic camera feeds, etc., etc., etc</a:t>
            </a:r>
            <a:r>
              <a:rPr lang="en-US" dirty="0" smtClean="0"/>
              <a:t>.—“big data,” or “organic data” </a:t>
            </a:r>
            <a:r>
              <a:rPr lang="en-US" sz="1900" dirty="0" smtClean="0"/>
              <a:t>(</a:t>
            </a:r>
            <a:r>
              <a:rPr lang="en-US" sz="1900" dirty="0" smtClean="0"/>
              <a:t>Groves</a:t>
            </a:r>
            <a:r>
              <a:rPr lang="en-US" sz="1900" dirty="0" smtClean="0"/>
              <a:t>, 2011a, 2011b, Keller et al., </a:t>
            </a:r>
            <a:r>
              <a:rPr lang="en-US" sz="1900" dirty="0" smtClean="0"/>
              <a:t>2012)</a:t>
            </a:r>
            <a:endParaRPr lang="en-US" sz="1900" dirty="0" smtClean="0"/>
          </a:p>
          <a:p>
            <a:pPr marL="114617" eaLnBrk="1" fontAlgn="auto" hangingPunct="1">
              <a:spcAft>
                <a:spcPts val="0"/>
              </a:spcAft>
              <a:buNone/>
              <a:defRPr/>
            </a:pPr>
            <a:endParaRPr lang="en-US" dirty="0"/>
          </a:p>
          <a:p>
            <a:pPr marL="114617" eaLnBrk="1" fontAlgn="auto" hangingPunct="1">
              <a:spcAft>
                <a:spcPts val="0"/>
              </a:spcAft>
              <a:buNone/>
              <a:defRPr/>
            </a:pPr>
            <a:r>
              <a:rPr lang="en-US" dirty="0" smtClean="0"/>
              <a:t>How </a:t>
            </a:r>
            <a:r>
              <a:rPr lang="en-US" dirty="0" smtClean="0"/>
              <a:t>do </a:t>
            </a:r>
            <a:r>
              <a:rPr lang="en-US" dirty="0" smtClean="0"/>
              <a:t>we sort out and evaluate the various sources for their utility for official statistics, particularly for use with surveys?</a:t>
            </a:r>
            <a:endParaRPr lang="en-US" dirty="0"/>
          </a:p>
          <a:p>
            <a:pPr marL="114617" eaLnBrk="1" fontAlgn="auto" hangingPunct="1">
              <a:spcAft>
                <a:spcPts val="0"/>
              </a:spcAft>
              <a:buNone/>
              <a:defRPr/>
            </a:pPr>
            <a:endParaRPr lang="en-US" dirty="0"/>
          </a:p>
        </p:txBody>
      </p:sp>
      <p:sp>
        <p:nvSpPr>
          <p:cNvPr id="4" name="Slide Number Placeholder 3"/>
          <p:cNvSpPr>
            <a:spLocks noGrp="1"/>
          </p:cNvSpPr>
          <p:nvPr>
            <p:ph type="sldNum" sz="quarter" idx="12"/>
          </p:nvPr>
        </p:nvSpPr>
        <p:spPr/>
        <p:txBody>
          <a:bodyPr/>
          <a:lstStyle/>
          <a:p>
            <a:pPr>
              <a:defRPr/>
            </a:pPr>
            <a:fld id="{39CA51CF-1E2C-4443-8E1A-B3A85D605DB7}" type="slidenum">
              <a:rPr lang="en-US" smtClean="0"/>
              <a:pPr>
                <a:defRPr/>
              </a:pPr>
              <a:t>14</a:t>
            </a:fld>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Field Needs Something Akin to Total Error Concept for Surveys</a:t>
            </a:r>
            <a:endParaRPr lang="en-US" sz="4400" dirty="0"/>
          </a:p>
        </p:txBody>
      </p:sp>
      <p:sp>
        <p:nvSpPr>
          <p:cNvPr id="6" name="Content Placeholder 5"/>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n-US" dirty="0" smtClean="0"/>
              <a:t>Start from observation that many components of non-sampling error  apply to non-survey data sources as well as surveys</a:t>
            </a:r>
          </a:p>
          <a:p>
            <a:pPr eaLnBrk="1" fontAlgn="auto" hangingPunct="1">
              <a:spcAft>
                <a:spcPts val="0"/>
              </a:spcAft>
              <a:buFont typeface="Arial" pitchFamily="34" charset="0"/>
              <a:buNone/>
              <a:defRPr/>
            </a:pPr>
            <a:r>
              <a:rPr lang="en-US" dirty="0" smtClean="0"/>
              <a:t>Field can/should move toward an ALL-DATA-SOURCE set of metrics—as a starting point, consider the following dimensions:</a:t>
            </a:r>
          </a:p>
          <a:p>
            <a:pPr marL="571500" indent="-457200" eaLnBrk="1" fontAlgn="auto" hangingPunct="1">
              <a:spcAft>
                <a:spcPts val="0"/>
              </a:spcAft>
              <a:buFont typeface="Arial" pitchFamily="34" charset="0"/>
              <a:buAutoNum type="arabicParenBoth"/>
              <a:defRPr/>
            </a:pPr>
            <a:r>
              <a:rPr lang="en-US" dirty="0" smtClean="0"/>
              <a:t>Accessibility </a:t>
            </a:r>
            <a:r>
              <a:rPr lang="en-US" dirty="0"/>
              <a:t>to and control by statistical agency</a:t>
            </a:r>
          </a:p>
          <a:p>
            <a:pPr marL="571500" indent="-457200" eaLnBrk="1" fontAlgn="auto" hangingPunct="1">
              <a:spcAft>
                <a:spcPts val="0"/>
              </a:spcAft>
              <a:buFont typeface="Arial" pitchFamily="34" charset="0"/>
              <a:buAutoNum type="arabicParenBoth"/>
              <a:defRPr/>
            </a:pPr>
            <a:r>
              <a:rPr lang="en-US" dirty="0" smtClean="0"/>
              <a:t>Ability to identify and measure components of error</a:t>
            </a:r>
          </a:p>
          <a:p>
            <a:pPr marL="571500" indent="-457200" eaLnBrk="1" fontAlgn="auto" hangingPunct="1">
              <a:spcAft>
                <a:spcPts val="0"/>
              </a:spcAft>
              <a:buFont typeface="Arial" pitchFamily="34" charset="0"/>
              <a:buAutoNum type="arabicParenBoth"/>
              <a:defRPr/>
            </a:pPr>
            <a:r>
              <a:rPr lang="en-US" dirty="0" smtClean="0"/>
              <a:t>Data quality attributes </a:t>
            </a:r>
            <a:r>
              <a:rPr lang="en-US" sz="1900" dirty="0" smtClean="0"/>
              <a:t>(Biemer et al., 2014; see also Iwig et al., 2013; Daas et al., 2012a)</a:t>
            </a:r>
            <a:r>
              <a:rPr lang="en-US" dirty="0" smtClean="0"/>
              <a:t>—(a) relevance for policy/public; (b) relevance of covariates; (c) frequency of collection; (d) timeliness of release; (e) comparability/coherence; (f) accuracy </a:t>
            </a:r>
            <a:r>
              <a:rPr lang="en-US" i="1" dirty="0" smtClean="0"/>
              <a:t>(frame error, nonresponse, processing error, measurement error, modeling/estimation error, specification error)</a:t>
            </a:r>
          </a:p>
          <a:p>
            <a:pPr marL="571500" indent="-457200" eaLnBrk="1" fontAlgn="auto" hangingPunct="1">
              <a:spcAft>
                <a:spcPts val="0"/>
              </a:spcAft>
              <a:buFont typeface="Arial" pitchFamily="34" charset="0"/>
              <a:buAutoNum type="arabicParenBoth"/>
              <a:defRPr/>
            </a:pPr>
            <a:r>
              <a:rPr lang="en-US" dirty="0" smtClean="0"/>
              <a:t>Burden (on respondent, or other data source, such as AR agency)</a:t>
            </a:r>
          </a:p>
          <a:p>
            <a:pPr marL="571500" indent="-457200" eaLnBrk="1" fontAlgn="auto" hangingPunct="1">
              <a:spcAft>
                <a:spcPts val="0"/>
              </a:spcAft>
              <a:buFont typeface="Arial" pitchFamily="34" charset="0"/>
              <a:buAutoNum type="arabicParenBoth"/>
              <a:defRPr/>
            </a:pPr>
            <a:r>
              <a:rPr lang="en-US" dirty="0" smtClean="0"/>
              <a:t>Cost (to statistical agency)</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1F29ED02-91CE-48DF-BE1C-7C44FDD3456E}" type="slidenum">
              <a:rPr lang="en-US" smtClean="0"/>
              <a:pPr>
                <a:defRPr/>
              </a:pPr>
              <a:t>15</a:t>
            </a:fld>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Surveys Look Good on [Crude] Metrics–So Why Change Paradigm?</a:t>
            </a:r>
            <a:endParaRPr lang="en-US" sz="4400" dirty="0"/>
          </a:p>
        </p:txBody>
      </p:sp>
      <p:sp>
        <p:nvSpPr>
          <p:cNvPr id="6" name="Content Placeholder 5"/>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Comparing surveys, AR, commercial transactions, and  </a:t>
            </a:r>
            <a:r>
              <a:rPr lang="en-US" dirty="0" smtClean="0"/>
              <a:t>autonomously-generated </a:t>
            </a:r>
            <a:r>
              <a:rPr lang="en-US" dirty="0" smtClean="0"/>
              <a:t>Internet interactions (</a:t>
            </a:r>
            <a:r>
              <a:rPr lang="en-US" dirty="0" smtClean="0"/>
              <a:t>e.g., social media) </a:t>
            </a:r>
            <a:r>
              <a:rPr lang="en-US" dirty="0" smtClean="0"/>
              <a:t>crudely on these metrics, surveys look good, social media look </a:t>
            </a:r>
            <a:r>
              <a:rPr lang="en-US" dirty="0" smtClean="0"/>
              <a:t>bad, with AR and commercial transactions in between</a:t>
            </a:r>
          </a:p>
          <a:p>
            <a:pPr eaLnBrk="1" fontAlgn="auto" hangingPunct="1">
              <a:spcAft>
                <a:spcPts val="0"/>
              </a:spcAft>
              <a:buFont typeface="Arial" pitchFamily="34" charset="0"/>
              <a:buNone/>
              <a:defRPr/>
            </a:pPr>
            <a:r>
              <a:rPr lang="en-US" dirty="0" smtClean="0"/>
              <a:t>But many official surveys don’t look nearly as good as they would have 30, 40, or 50 years ago, particularly on components of accuracy, and they are increasingly high on burden and costs</a:t>
            </a:r>
          </a:p>
          <a:p>
            <a:pPr eaLnBrk="1" fontAlgn="auto" hangingPunct="1">
              <a:spcAft>
                <a:spcPts val="0"/>
              </a:spcAft>
              <a:buFont typeface="Arial" pitchFamily="34" charset="0"/>
              <a:buNone/>
              <a:defRPr/>
            </a:pPr>
            <a:r>
              <a:rPr lang="en-US" dirty="0" smtClean="0"/>
              <a:t>Not all, but many AR, look good to fill in for survey weaknesses—at least some AR variables are definitely better than some survey responses (or </a:t>
            </a:r>
            <a:r>
              <a:rPr lang="en-US" dirty="0" err="1" smtClean="0"/>
              <a:t>nonresponses</a:t>
            </a:r>
            <a:r>
              <a:rPr lang="en-US" dirty="0" smtClean="0"/>
              <a:t>)</a:t>
            </a:r>
            <a:endParaRPr lang="en-US" dirty="0" smtClean="0"/>
          </a:p>
          <a:p>
            <a:pPr eaLnBrk="1" fontAlgn="auto" hangingPunct="1">
              <a:spcAft>
                <a:spcPts val="0"/>
              </a:spcAft>
              <a:buFont typeface="Arial" pitchFamily="34" charset="0"/>
              <a:buNone/>
              <a:defRPr/>
            </a:pPr>
            <a:r>
              <a:rPr lang="en-US" dirty="0" smtClean="0"/>
              <a:t>[Asking </a:t>
            </a:r>
            <a:r>
              <a:rPr lang="en-US" dirty="0" smtClean="0"/>
              <a:t>householders </a:t>
            </a:r>
            <a:r>
              <a:rPr lang="en-US" dirty="0" smtClean="0"/>
              <a:t>to provide their own alternative data by, e.g., consulting records, is a losing game—experiments with SIPP, CE interviewer debriefings document the difficulties]</a:t>
            </a:r>
          </a:p>
          <a:p>
            <a:pPr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24DCABB1-7DB7-4530-8059-4E0E2FFD0740}" type="slidenum">
              <a:rPr lang="en-US" smtClean="0"/>
              <a:pPr>
                <a:defRPr/>
              </a:pPr>
              <a:t>16</a:t>
            </a:fld>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sz="4400" dirty="0" smtClean="0"/>
              <a:t>Focus on Administrative Records </a:t>
            </a:r>
            <a:br>
              <a:rPr lang="en-US" sz="4400" dirty="0" smtClean="0"/>
            </a:br>
            <a:endParaRPr lang="en-US" sz="3600" dirty="0"/>
          </a:p>
        </p:txBody>
      </p:sp>
      <p:sp>
        <p:nvSpPr>
          <p:cNvPr id="6" name="Content Placeholder 5"/>
          <p:cNvSpPr>
            <a:spLocks noGrp="1"/>
          </p:cNvSpPr>
          <p:nvPr>
            <p:ph idx="1"/>
          </p:nvPr>
        </p:nvSpPr>
        <p:spPr>
          <a:xfrm>
            <a:off x="457200" y="1080655"/>
            <a:ext cx="7620000" cy="5320145"/>
          </a:xfrm>
        </p:spPr>
        <p:txBody>
          <a:bodyPr rtlCol="0">
            <a:normAutofit lnSpcReduction="10000"/>
          </a:bodyPr>
          <a:lstStyle/>
          <a:p>
            <a:pPr eaLnBrk="1" fontAlgn="auto" hangingPunct="1">
              <a:spcAft>
                <a:spcPts val="0"/>
              </a:spcAft>
              <a:buFont typeface="Arial" pitchFamily="34" charset="0"/>
              <a:buNone/>
              <a:defRPr/>
            </a:pPr>
            <a:r>
              <a:rPr lang="en-US" dirty="0" smtClean="0"/>
              <a:t>AR have problems (as do surveys), but are generated according to rules about eligible population (like a census), who must file what, who is entitled to what, etc.  Should be easier to develop a conceptual framework for total error than would be for web-scrapings  </a:t>
            </a:r>
          </a:p>
          <a:p>
            <a:pPr eaLnBrk="1" fontAlgn="auto" hangingPunct="1">
              <a:spcAft>
                <a:spcPts val="0"/>
              </a:spcAft>
              <a:buFont typeface="Arial" pitchFamily="34" charset="0"/>
              <a:buNone/>
              <a:defRPr/>
            </a:pPr>
            <a:r>
              <a:rPr lang="en-US" dirty="0" smtClean="0"/>
              <a:t>Potential applications to household surveys:</a:t>
            </a:r>
          </a:p>
          <a:p>
            <a:pPr eaLnBrk="1" fontAlgn="auto" hangingPunct="1">
              <a:spcAft>
                <a:spcPts val="0"/>
              </a:spcAft>
              <a:buFont typeface="Arial" pitchFamily="34" charset="0"/>
              <a:buNone/>
              <a:defRPr/>
            </a:pPr>
            <a:r>
              <a:rPr lang="en-US" dirty="0" smtClean="0"/>
              <a:t>	Adjust for coverage errors (already common, could refine)</a:t>
            </a:r>
          </a:p>
          <a:p>
            <a:pPr eaLnBrk="1" fontAlgn="auto" hangingPunct="1">
              <a:spcAft>
                <a:spcPts val="0"/>
              </a:spcAft>
              <a:buFont typeface="Arial" pitchFamily="34" charset="0"/>
              <a:buNone/>
              <a:defRPr/>
            </a:pPr>
            <a:r>
              <a:rPr lang="en-US" dirty="0" smtClean="0"/>
              <a:t>	Improve sampling frames (already common, could refine)</a:t>
            </a:r>
          </a:p>
          <a:p>
            <a:pPr eaLnBrk="1" fontAlgn="auto" hangingPunct="1">
              <a:spcAft>
                <a:spcPts val="0"/>
              </a:spcAft>
              <a:buFont typeface="Arial" pitchFamily="34" charset="0"/>
              <a:buNone/>
              <a:defRPr/>
            </a:pPr>
            <a:r>
              <a:rPr lang="en-US" dirty="0" smtClean="0"/>
              <a:t>	Use in models for small-area estimates (need joint estimation)</a:t>
            </a:r>
          </a:p>
          <a:p>
            <a:pPr eaLnBrk="1" fontAlgn="auto" hangingPunct="1">
              <a:spcAft>
                <a:spcPts val="0"/>
              </a:spcAft>
              <a:buFont typeface="Arial" pitchFamily="34" charset="0"/>
              <a:buNone/>
              <a:defRPr/>
            </a:pPr>
            <a:r>
              <a:rPr lang="en-US" dirty="0" smtClean="0"/>
              <a:t>	Improve imputations (fertile ground here)</a:t>
            </a:r>
          </a:p>
          <a:p>
            <a:pPr indent="-457200" eaLnBrk="1" fontAlgn="auto" hangingPunct="1">
              <a:spcAft>
                <a:spcPts val="0"/>
              </a:spcAft>
              <a:buFont typeface="Arial" pitchFamily="34" charset="0"/>
              <a:buNone/>
              <a:defRPr/>
            </a:pPr>
            <a:r>
              <a:rPr lang="en-US" dirty="0" smtClean="0"/>
              <a:t>	Replace responses for nonreporters and </a:t>
            </a:r>
            <a:r>
              <a:rPr lang="en-US" dirty="0" err="1" smtClean="0"/>
              <a:t>underreporters</a:t>
            </a:r>
            <a:r>
              <a:rPr lang="en-US" dirty="0" smtClean="0"/>
              <a:t> </a:t>
            </a:r>
          </a:p>
          <a:p>
            <a:pPr indent="-457200" eaLnBrk="1" fontAlgn="auto" hangingPunct="1">
              <a:spcAft>
                <a:spcPts val="0"/>
              </a:spcAft>
              <a:buFont typeface="Arial" pitchFamily="34" charset="0"/>
              <a:buNone/>
              <a:defRPr/>
            </a:pPr>
            <a:r>
              <a:rPr lang="en-US" dirty="0" smtClean="0"/>
              <a:t>	(common in </a:t>
            </a:r>
            <a:r>
              <a:rPr lang="en-US" dirty="0" err="1" smtClean="0"/>
              <a:t>microsimulation</a:t>
            </a:r>
            <a:r>
              <a:rPr lang="en-US" dirty="0" smtClean="0"/>
              <a:t> policy models, better if done in surveys)</a:t>
            </a:r>
          </a:p>
          <a:p>
            <a:pPr eaLnBrk="1" fontAlgn="auto" hangingPunct="1">
              <a:spcAft>
                <a:spcPts val="0"/>
              </a:spcAft>
              <a:buFont typeface="Arial" pitchFamily="34" charset="0"/>
              <a:buNone/>
              <a:defRPr/>
            </a:pPr>
            <a:r>
              <a:rPr lang="en-US" dirty="0" smtClean="0"/>
              <a:t>	Replace survey questions</a:t>
            </a:r>
          </a:p>
          <a:p>
            <a:pPr eaLnBrk="1" fontAlgn="auto" hangingPunct="1">
              <a:spcAft>
                <a:spcPts val="0"/>
              </a:spcAft>
              <a:buFont typeface="Arial" pitchFamily="34" charset="0"/>
              <a:buNone/>
              <a:defRPr/>
            </a:pPr>
            <a:r>
              <a:rPr lang="en-US" dirty="0" smtClean="0"/>
              <a:t>  </a:t>
            </a:r>
            <a:r>
              <a:rPr lang="en-US" i="1" dirty="0" smtClean="0"/>
              <a:t>Increasing utility but more difficult to protect confidentiality/obtain consent</a:t>
            </a:r>
          </a:p>
          <a:p>
            <a:pPr eaLnBrk="1" fontAlgn="auto" hangingPunct="1">
              <a:spcAft>
                <a:spcPts val="0"/>
              </a:spcAft>
              <a:buFont typeface="Arial" pitchFamily="34" charset="0"/>
              <a:buNone/>
              <a:defRPr/>
            </a:pPr>
            <a:endParaRPr lang="en-US" dirty="0"/>
          </a:p>
        </p:txBody>
      </p:sp>
      <p:cxnSp>
        <p:nvCxnSpPr>
          <p:cNvPr id="7" name="Straight Arrow Connector 6"/>
          <p:cNvCxnSpPr/>
          <p:nvPr/>
        </p:nvCxnSpPr>
        <p:spPr>
          <a:xfrm>
            <a:off x="601663" y="3435350"/>
            <a:ext cx="0" cy="25193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 name="Slide Number Placeholder 7"/>
          <p:cNvSpPr>
            <a:spLocks noGrp="1"/>
          </p:cNvSpPr>
          <p:nvPr>
            <p:ph type="sldNum" sz="quarter" idx="12"/>
          </p:nvPr>
        </p:nvSpPr>
        <p:spPr/>
        <p:txBody>
          <a:bodyPr/>
          <a:lstStyle/>
          <a:p>
            <a:pPr>
              <a:defRPr/>
            </a:pPr>
            <a:fld id="{703687B7-3B83-4130-BF68-D79807343976}" type="slidenum">
              <a:rPr lang="en-US" smtClean="0"/>
              <a:pPr>
                <a:defRPr/>
              </a:pPr>
              <a:t>17</a:t>
            </a:fld>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1—Housing in the American Community Survey </a:t>
            </a:r>
            <a:endParaRPr lang="en-US" sz="4400" dirty="0"/>
          </a:p>
        </p:txBody>
      </p:sp>
      <p:sp>
        <p:nvSpPr>
          <p:cNvPr id="6" name="Content Placeholder 5"/>
          <p:cNvSpPr>
            <a:spLocks noGrp="1"/>
          </p:cNvSpPr>
          <p:nvPr>
            <p:ph idx="1"/>
          </p:nvPr>
        </p:nvSpPr>
        <p:spPr>
          <a:xfrm>
            <a:off x="457200" y="1579418"/>
            <a:ext cx="7620000" cy="4821382"/>
          </a:xfrm>
        </p:spPr>
        <p:txBody>
          <a:bodyPr rtlCol="0">
            <a:normAutofit fontScale="92500" lnSpcReduction="10000"/>
          </a:bodyPr>
          <a:lstStyle/>
          <a:p>
            <a:pPr eaLnBrk="1" fontAlgn="auto" hangingPunct="1">
              <a:spcAft>
                <a:spcPts val="0"/>
              </a:spcAft>
              <a:buFont typeface="Arial" pitchFamily="34" charset="0"/>
              <a:buNone/>
              <a:defRPr/>
            </a:pPr>
            <a:r>
              <a:rPr lang="en-US" dirty="0" smtClean="0"/>
              <a:t>ACS better quality (e.g., more frequent/timely with less missing data) than 2000 long-form sample</a:t>
            </a:r>
          </a:p>
          <a:p>
            <a:pPr eaLnBrk="1" fontAlgn="auto" hangingPunct="1">
              <a:spcAft>
                <a:spcPts val="0"/>
              </a:spcAft>
              <a:buFont typeface="Arial" pitchFamily="34" charset="0"/>
              <a:buNone/>
              <a:defRPr/>
            </a:pPr>
            <a:r>
              <a:rPr lang="en-US" i="1" dirty="0" smtClean="0"/>
              <a:t>But is threatened—prime threats are from two sources:</a:t>
            </a:r>
          </a:p>
          <a:p>
            <a:pPr eaLnBrk="1" fontAlgn="auto" hangingPunct="1">
              <a:spcAft>
                <a:spcPts val="0"/>
              </a:spcAft>
              <a:buFont typeface="Arial" pitchFamily="34" charset="0"/>
              <a:buChar char="•"/>
              <a:defRPr/>
            </a:pPr>
            <a:r>
              <a:rPr lang="en-US" dirty="0" smtClean="0"/>
              <a:t>User expectations for accuracy of small-area data not always met—modeling may help over the long run</a:t>
            </a:r>
          </a:p>
          <a:p>
            <a:pPr eaLnBrk="1" fontAlgn="auto" hangingPunct="1">
              <a:spcAft>
                <a:spcPts val="0"/>
              </a:spcAft>
              <a:buFont typeface="Arial" pitchFamily="34" charset="0"/>
              <a:buChar char="•"/>
              <a:defRPr/>
            </a:pPr>
            <a:r>
              <a:rPr lang="en-US" dirty="0" smtClean="0"/>
              <a:t>Perceived/actual respondent burden (letters to Congress—most objections to income, plumbing facilities, disability, time leave for work)</a:t>
            </a:r>
          </a:p>
          <a:p>
            <a:pPr marL="640080" lvl="1" eaLnBrk="1" fontAlgn="auto" hangingPunct="1">
              <a:spcAft>
                <a:spcPts val="0"/>
              </a:spcAft>
              <a:buFont typeface="Arial" pitchFamily="34" charset="0"/>
              <a:buChar char="•"/>
              <a:defRPr/>
            </a:pPr>
            <a:r>
              <a:rPr lang="en-US" dirty="0" smtClean="0"/>
              <a:t>Questions could be dropped entirely—but (assuming needs are real)</a:t>
            </a:r>
          </a:p>
          <a:p>
            <a:pPr marL="640080" lvl="1" eaLnBrk="1" fontAlgn="auto" hangingPunct="1">
              <a:spcAft>
                <a:spcPts val="0"/>
              </a:spcAft>
              <a:buFont typeface="Arial" pitchFamily="34" charset="0"/>
              <a:buChar char="•"/>
              <a:defRPr/>
            </a:pPr>
            <a:r>
              <a:rPr lang="en-US" dirty="0" smtClean="0"/>
              <a:t>Better yet to eliminate items from the questionnaire by integrating information from other sources</a:t>
            </a:r>
          </a:p>
          <a:p>
            <a:pPr eaLnBrk="1" fontAlgn="auto" hangingPunct="1">
              <a:spcAft>
                <a:spcPts val="0"/>
              </a:spcAft>
              <a:buFont typeface="Arial" pitchFamily="34" charset="0"/>
              <a:buNone/>
              <a:defRPr/>
            </a:pPr>
            <a:r>
              <a:rPr lang="en-US" i="1" dirty="0" smtClean="0"/>
              <a:t>Housing a prime candidate for moving to an alternative data </a:t>
            </a:r>
            <a:r>
              <a:rPr lang="en-US" i="1" dirty="0" smtClean="0"/>
              <a:t>source such as AR: </a:t>
            </a:r>
            <a:endParaRPr lang="en-US" i="1" dirty="0" smtClean="0"/>
          </a:p>
          <a:p>
            <a:pPr eaLnBrk="1" fontAlgn="auto" hangingPunct="1">
              <a:spcAft>
                <a:spcPts val="0"/>
              </a:spcAft>
              <a:buFont typeface="Arial" pitchFamily="34" charset="0"/>
              <a:buChar char="•"/>
              <a:defRPr/>
            </a:pPr>
            <a:r>
              <a:rPr lang="en-US" dirty="0" smtClean="0"/>
              <a:t>Respondents often don’t know the answers (e.g., year structure built)</a:t>
            </a:r>
          </a:p>
          <a:p>
            <a:pPr eaLnBrk="1" fontAlgn="auto" hangingPunct="1">
              <a:spcAft>
                <a:spcPts val="0"/>
              </a:spcAft>
              <a:buFont typeface="Arial" pitchFamily="34" charset="0"/>
              <a:buChar char="•"/>
              <a:defRPr/>
            </a:pPr>
            <a:r>
              <a:rPr lang="en-US" dirty="0" smtClean="0"/>
              <a:t>Questions on financial characteristics and utilities are burdensome and difficult to answer accurately—homeowners (2/3 of U.S. population) are most burdened in ACS (along with large households)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sp>
        <p:nvSpPr>
          <p:cNvPr id="7" name="Slide Number Placeholder 6"/>
          <p:cNvSpPr>
            <a:spLocks noGrp="1"/>
          </p:cNvSpPr>
          <p:nvPr>
            <p:ph type="sldNum" sz="quarter" idx="12"/>
          </p:nvPr>
        </p:nvSpPr>
        <p:spPr/>
        <p:txBody>
          <a:bodyPr/>
          <a:lstStyle/>
          <a:p>
            <a:pPr>
              <a:defRPr/>
            </a:pPr>
            <a:fld id="{7D0392DB-2698-456B-9F2B-89796B710AFA}" type="slidenum">
              <a:rPr lang="en-US" smtClean="0"/>
              <a:pPr>
                <a:defRPr/>
              </a:pPr>
              <a:t>18</a:t>
            </a:fld>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1—Not Kidding about ACS Housing/Homeowner Burden </a:t>
            </a:r>
            <a:endParaRPr lang="en-US" sz="4400" dirty="0"/>
          </a:p>
        </p:txBody>
      </p:sp>
      <p:sp>
        <p:nvSpPr>
          <p:cNvPr id="41987" name="Content Placeholder 5"/>
          <p:cNvSpPr>
            <a:spLocks noGrp="1"/>
          </p:cNvSpPr>
          <p:nvPr>
            <p:ph idx="1"/>
          </p:nvPr>
        </p:nvSpPr>
        <p:spPr>
          <a:xfrm>
            <a:off x="457200" y="1417638"/>
            <a:ext cx="7620000" cy="5205412"/>
          </a:xfrm>
        </p:spPr>
        <p:txBody>
          <a:bodyPr/>
          <a:lstStyle/>
          <a:p>
            <a:pPr algn="ctr" eaLnBrk="1" hangingPunct="1">
              <a:spcBef>
                <a:spcPct val="0"/>
              </a:spcBef>
              <a:buFont typeface="Arial" charset="0"/>
              <a:buNone/>
            </a:pPr>
            <a:r>
              <a:rPr lang="en-US" i="1" dirty="0" smtClean="0"/>
              <a:t>(% imputed, 2012)</a:t>
            </a:r>
          </a:p>
          <a:p>
            <a:pPr eaLnBrk="1" hangingPunct="1">
              <a:spcBef>
                <a:spcPct val="0"/>
              </a:spcBef>
              <a:buFont typeface="Arial" charset="0"/>
              <a:buNone/>
            </a:pPr>
            <a:r>
              <a:rPr lang="en-US" dirty="0" smtClean="0"/>
              <a:t>Tenure (own/rent) </a:t>
            </a:r>
            <a:r>
              <a:rPr lang="en-US" i="1" dirty="0" smtClean="0"/>
              <a:t>(1.1)</a:t>
            </a:r>
            <a:r>
              <a:rPr lang="en-US" dirty="0" smtClean="0"/>
              <a:t>		Last month electricity $ </a:t>
            </a:r>
            <a:r>
              <a:rPr lang="en-US" i="1" dirty="0" smtClean="0"/>
              <a:t>(7.2)</a:t>
            </a:r>
          </a:p>
          <a:p>
            <a:pPr eaLnBrk="1" hangingPunct="1">
              <a:spcBef>
                <a:spcPct val="0"/>
              </a:spcBef>
              <a:buFont typeface="Arial" charset="0"/>
              <a:buNone/>
            </a:pPr>
            <a:r>
              <a:rPr lang="en-US" dirty="0" smtClean="0"/>
              <a:t>Units in structure </a:t>
            </a:r>
            <a:r>
              <a:rPr lang="en-US" i="1" dirty="0" smtClean="0"/>
              <a:t>(1.4)</a:t>
            </a:r>
            <a:r>
              <a:rPr lang="en-US" dirty="0" smtClean="0"/>
              <a:t>		</a:t>
            </a:r>
            <a:r>
              <a:rPr lang="en-US" u="sng" dirty="0" smtClean="0"/>
              <a:t>Last month gas $ </a:t>
            </a:r>
            <a:r>
              <a:rPr lang="en-US" i="1" dirty="0" smtClean="0"/>
              <a:t>(10.2)</a:t>
            </a:r>
          </a:p>
          <a:p>
            <a:pPr eaLnBrk="1" hangingPunct="1">
              <a:spcBef>
                <a:spcPct val="0"/>
              </a:spcBef>
              <a:buFont typeface="Arial" charset="0"/>
              <a:buNone/>
            </a:pPr>
            <a:r>
              <a:rPr lang="en-US" u="sng" dirty="0" smtClean="0"/>
              <a:t>Year built </a:t>
            </a:r>
            <a:r>
              <a:rPr lang="en-US" i="1" dirty="0" smtClean="0"/>
              <a:t>(17.2)		</a:t>
            </a:r>
            <a:r>
              <a:rPr lang="en-US" dirty="0" smtClean="0"/>
              <a:t>Last 12 mos. water/sewer $ </a:t>
            </a:r>
            <a:r>
              <a:rPr lang="en-US" i="1" dirty="0" smtClean="0"/>
              <a:t>(8.4)</a:t>
            </a:r>
          </a:p>
          <a:p>
            <a:pPr eaLnBrk="1" hangingPunct="1">
              <a:spcBef>
                <a:spcPct val="0"/>
              </a:spcBef>
              <a:buNone/>
            </a:pPr>
            <a:r>
              <a:rPr lang="en-US" dirty="0" smtClean="0"/>
              <a:t>Lot size/agri. sales </a:t>
            </a:r>
            <a:r>
              <a:rPr lang="en-US" i="1" dirty="0" smtClean="0"/>
              <a:t>(4.5)		</a:t>
            </a:r>
            <a:r>
              <a:rPr lang="en-US" u="sng" dirty="0" smtClean="0"/>
              <a:t>Last 12 mos. other fuel $ </a:t>
            </a:r>
            <a:r>
              <a:rPr lang="en-US" i="1" dirty="0" smtClean="0"/>
              <a:t>(11.3) </a:t>
            </a:r>
            <a:r>
              <a:rPr lang="en-US" dirty="0" smtClean="0"/>
              <a:t>	</a:t>
            </a:r>
            <a:endParaRPr lang="en-US" i="1" dirty="0" smtClean="0"/>
          </a:p>
          <a:p>
            <a:pPr eaLnBrk="1" hangingPunct="1">
              <a:spcBef>
                <a:spcPct val="0"/>
              </a:spcBef>
              <a:buNone/>
            </a:pPr>
            <a:r>
              <a:rPr lang="en-US" dirty="0" smtClean="0"/>
              <a:t>Business on property </a:t>
            </a:r>
            <a:r>
              <a:rPr lang="en-US" i="1" dirty="0" smtClean="0"/>
              <a:t>(3.2)</a:t>
            </a:r>
            <a:r>
              <a:rPr lang="en-US" dirty="0" smtClean="0"/>
              <a:t>	</a:t>
            </a:r>
            <a:r>
              <a:rPr lang="en-US" u="sng" dirty="0" smtClean="0"/>
              <a:t>Annual property tax $</a:t>
            </a:r>
            <a:r>
              <a:rPr lang="en-US" dirty="0" smtClean="0"/>
              <a:t> </a:t>
            </a:r>
            <a:r>
              <a:rPr lang="en-US" i="1" dirty="0" smtClean="0"/>
              <a:t>(17.0)</a:t>
            </a:r>
          </a:p>
          <a:p>
            <a:pPr eaLnBrk="1" hangingPunct="1">
              <a:spcBef>
                <a:spcPct val="0"/>
              </a:spcBef>
              <a:buNone/>
            </a:pPr>
            <a:r>
              <a:rPr lang="en-US" dirty="0" smtClean="0"/>
              <a:t>Number rooms </a:t>
            </a:r>
            <a:r>
              <a:rPr lang="en-US" i="1" dirty="0" smtClean="0"/>
              <a:t>(5.3)</a:t>
            </a:r>
            <a:r>
              <a:rPr lang="en-US" dirty="0" smtClean="0"/>
              <a:t>		</a:t>
            </a:r>
            <a:r>
              <a:rPr lang="en-US" u="sng" dirty="0" smtClean="0"/>
              <a:t>Annual insurance $ </a:t>
            </a:r>
            <a:r>
              <a:rPr lang="en-US" i="1" dirty="0" smtClean="0"/>
              <a:t>(24.3)</a:t>
            </a:r>
          </a:p>
          <a:p>
            <a:pPr eaLnBrk="1" hangingPunct="1">
              <a:spcBef>
                <a:spcPct val="0"/>
              </a:spcBef>
              <a:buNone/>
            </a:pPr>
            <a:r>
              <a:rPr lang="en-US" dirty="0" smtClean="0"/>
              <a:t>Number bedrooms </a:t>
            </a:r>
            <a:r>
              <a:rPr lang="en-US" i="1" dirty="0" smtClean="0"/>
              <a:t>(4.3)</a:t>
            </a:r>
            <a:r>
              <a:rPr lang="en-US" dirty="0" smtClean="0"/>
              <a:t>	Mortgage status </a:t>
            </a:r>
            <a:r>
              <a:rPr lang="en-US" i="1" dirty="0" smtClean="0"/>
              <a:t>(2.1)</a:t>
            </a:r>
          </a:p>
          <a:p>
            <a:pPr eaLnBrk="1" hangingPunct="1">
              <a:spcBef>
                <a:spcPct val="0"/>
              </a:spcBef>
              <a:buNone/>
            </a:pPr>
            <a:r>
              <a:rPr lang="en-US" dirty="0" smtClean="0"/>
              <a:t>Running water </a:t>
            </a:r>
            <a:r>
              <a:rPr lang="en-US" i="1" dirty="0" smtClean="0"/>
              <a:t>(1.9)</a:t>
            </a:r>
            <a:r>
              <a:rPr lang="en-US" dirty="0" smtClean="0"/>
              <a:t>		</a:t>
            </a:r>
            <a:r>
              <a:rPr lang="en-US" u="sng" dirty="0" smtClean="0"/>
              <a:t>Monthly mortgage $ </a:t>
            </a:r>
            <a:r>
              <a:rPr lang="en-US" i="1" dirty="0" smtClean="0"/>
              <a:t>(10.5)</a:t>
            </a:r>
          </a:p>
          <a:p>
            <a:pPr eaLnBrk="1" hangingPunct="1">
              <a:spcBef>
                <a:spcPct val="0"/>
              </a:spcBef>
              <a:buNone/>
            </a:pPr>
            <a:r>
              <a:rPr lang="en-US" dirty="0" smtClean="0"/>
              <a:t>Flush toilet </a:t>
            </a:r>
            <a:r>
              <a:rPr lang="en-US" i="1" dirty="0" smtClean="0"/>
              <a:t>(2.0)</a:t>
            </a:r>
            <a:r>
              <a:rPr lang="en-US" dirty="0" smtClean="0"/>
              <a:t>		Whether second mortgage (3.2)</a:t>
            </a:r>
          </a:p>
          <a:p>
            <a:pPr eaLnBrk="1" hangingPunct="1">
              <a:spcBef>
                <a:spcPct val="0"/>
              </a:spcBef>
              <a:buNone/>
            </a:pPr>
            <a:r>
              <a:rPr lang="en-US" dirty="0" smtClean="0"/>
              <a:t>Bathtub/shower </a:t>
            </a:r>
            <a:r>
              <a:rPr lang="en-US" i="1" dirty="0" smtClean="0"/>
              <a:t>(2.0)</a:t>
            </a:r>
            <a:r>
              <a:rPr lang="en-US" dirty="0" smtClean="0"/>
              <a:t>		Whether home equity loan </a:t>
            </a:r>
            <a:r>
              <a:rPr lang="en-US" i="1" dirty="0" smtClean="0"/>
              <a:t>(3.9)</a:t>
            </a:r>
          </a:p>
          <a:p>
            <a:pPr eaLnBrk="1" hangingPunct="1">
              <a:spcBef>
                <a:spcPct val="0"/>
              </a:spcBef>
              <a:buNone/>
            </a:pPr>
            <a:r>
              <a:rPr lang="en-US" dirty="0" smtClean="0"/>
              <a:t>Sink with a faucet </a:t>
            </a:r>
            <a:r>
              <a:rPr lang="en-US" i="1" dirty="0" smtClean="0"/>
              <a:t>(2.0)</a:t>
            </a:r>
            <a:r>
              <a:rPr lang="en-US" dirty="0" smtClean="0"/>
              <a:t>		</a:t>
            </a:r>
            <a:r>
              <a:rPr lang="en-US" u="sng" dirty="0" smtClean="0"/>
              <a:t>Other mortgage $ </a:t>
            </a:r>
            <a:r>
              <a:rPr lang="en-US" i="1" dirty="0" smtClean="0"/>
              <a:t>(18.4)</a:t>
            </a:r>
          </a:p>
          <a:p>
            <a:pPr eaLnBrk="1" hangingPunct="1">
              <a:spcBef>
                <a:spcPct val="0"/>
              </a:spcBef>
              <a:buFont typeface="Arial" charset="0"/>
              <a:buNone/>
            </a:pPr>
            <a:r>
              <a:rPr lang="en-US" dirty="0" smtClean="0"/>
              <a:t>Stove or range </a:t>
            </a:r>
            <a:r>
              <a:rPr lang="en-US" i="1" dirty="0" smtClean="0"/>
              <a:t>(2.5)</a:t>
            </a:r>
            <a:r>
              <a:rPr lang="en-US" dirty="0" smtClean="0"/>
              <a:t>		</a:t>
            </a:r>
            <a:r>
              <a:rPr lang="en-US" u="sng" dirty="0" smtClean="0"/>
              <a:t>Annual mobile home $ </a:t>
            </a:r>
            <a:r>
              <a:rPr lang="en-US" i="1" dirty="0" smtClean="0"/>
              <a:t>(21.2)</a:t>
            </a:r>
          </a:p>
          <a:p>
            <a:pPr eaLnBrk="1" hangingPunct="1">
              <a:spcBef>
                <a:spcPct val="0"/>
              </a:spcBef>
              <a:buFont typeface="Arial" charset="0"/>
              <a:buNone/>
            </a:pPr>
            <a:r>
              <a:rPr lang="en-US" dirty="0" smtClean="0"/>
              <a:t>Refrigerator </a:t>
            </a:r>
            <a:r>
              <a:rPr lang="en-US" i="1" dirty="0" smtClean="0"/>
              <a:t>(2.7)</a:t>
            </a:r>
            <a:r>
              <a:rPr lang="en-US" dirty="0" smtClean="0"/>
              <a:t>		</a:t>
            </a:r>
            <a:r>
              <a:rPr lang="en-US" u="sng" dirty="0" smtClean="0"/>
              <a:t>Property value </a:t>
            </a:r>
            <a:r>
              <a:rPr lang="en-US" i="1" dirty="0" smtClean="0"/>
              <a:t>(13.2)</a:t>
            </a:r>
          </a:p>
          <a:p>
            <a:pPr eaLnBrk="1" hangingPunct="1">
              <a:spcBef>
                <a:spcPct val="0"/>
              </a:spcBef>
              <a:buFont typeface="Arial" charset="0"/>
              <a:buNone/>
            </a:pPr>
            <a:r>
              <a:rPr lang="en-US" dirty="0" smtClean="0"/>
              <a:t>Heating fuel </a:t>
            </a:r>
            <a:r>
              <a:rPr lang="en-US" i="1" dirty="0" smtClean="0"/>
              <a:t>(3.4)		</a:t>
            </a:r>
            <a:r>
              <a:rPr lang="en-US" dirty="0" smtClean="0"/>
              <a:t>Monthly rent </a:t>
            </a:r>
            <a:r>
              <a:rPr lang="en-US" i="1" dirty="0" smtClean="0"/>
              <a:t>(9.2)</a:t>
            </a:r>
          </a:p>
        </p:txBody>
      </p:sp>
      <p:sp>
        <p:nvSpPr>
          <p:cNvPr id="4" name="Slide Number Placeholder 3"/>
          <p:cNvSpPr>
            <a:spLocks noGrp="1"/>
          </p:cNvSpPr>
          <p:nvPr>
            <p:ph type="sldNum" sz="quarter" idx="12"/>
          </p:nvPr>
        </p:nvSpPr>
        <p:spPr/>
        <p:txBody>
          <a:bodyPr/>
          <a:lstStyle/>
          <a:p>
            <a:pPr>
              <a:defRPr/>
            </a:pPr>
            <a:fld id="{3C3F70A0-051D-4200-9314-EF71C2D59E3F}" type="slidenum">
              <a:rPr lang="en-US" smtClean="0"/>
              <a:pPr>
                <a:defRPr/>
              </a:pPr>
              <a:t>19</a:t>
            </a:fld>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solidFill>
                  <a:schemeClr val="tx1"/>
                </a:solidFill>
              </a:rPr>
              <a:t>Adaptation of WSS President’s Invited Address (May 2013)*</a:t>
            </a:r>
            <a:endParaRPr lang="en-US" sz="2400" dirty="0"/>
          </a:p>
        </p:txBody>
      </p:sp>
      <p:sp>
        <p:nvSpPr>
          <p:cNvPr id="7171" name="Content Placeholder 5"/>
          <p:cNvSpPr>
            <a:spLocks noGrp="1"/>
          </p:cNvSpPr>
          <p:nvPr>
            <p:ph idx="1"/>
          </p:nvPr>
        </p:nvSpPr>
        <p:spPr>
          <a:xfrm>
            <a:off x="457200" y="1769423"/>
            <a:ext cx="7620000" cy="4833257"/>
          </a:xfrm>
        </p:spPr>
        <p:txBody>
          <a:bodyPr/>
          <a:lstStyle/>
          <a:p>
            <a:pPr eaLnBrk="1" hangingPunct="1">
              <a:buFont typeface="Arial" charset="0"/>
              <a:buNone/>
            </a:pPr>
            <a:r>
              <a:rPr lang="en-US" dirty="0" smtClean="0"/>
              <a:t>Delighted that my talk last year led Mike Fleming and his colleagues to organize this very </a:t>
            </a:r>
            <a:r>
              <a:rPr lang="en-US" dirty="0" smtClean="0"/>
              <a:t>timely conference, which includes a great set of</a:t>
            </a:r>
            <a:r>
              <a:rPr lang="en-US" dirty="0" smtClean="0"/>
              <a:t> presentations on administrative records (AR) as an integral part of federal statistics </a:t>
            </a:r>
          </a:p>
          <a:p>
            <a:pPr eaLnBrk="1" hangingPunct="1">
              <a:buFont typeface="Arial" charset="0"/>
              <a:buNone/>
            </a:pPr>
            <a:r>
              <a:rPr lang="en-US" dirty="0" smtClean="0"/>
              <a:t>My job is to set the stage, by indicating why I argued for a shift from the probability sample paradigm as the bedrock of federal statistics to a multiple data sources paradigm, and why I think AR deserves priority among all of the varieties of data sources that are mushrooming out there</a:t>
            </a:r>
          </a:p>
          <a:p>
            <a:pPr eaLnBrk="1" hangingPunct="1">
              <a:buFont typeface="Arial" charset="0"/>
              <a:buNone/>
            </a:pPr>
            <a:r>
              <a:rPr lang="en-US" dirty="0" smtClean="0"/>
              <a:t>I will be much briefer than a year ago, so that I can get out of the way of the speakers who are actually putting AR to work!</a:t>
            </a:r>
          </a:p>
          <a:p>
            <a:pPr eaLnBrk="1" hangingPunct="1">
              <a:buFont typeface="Arial" charset="0"/>
              <a:buNone/>
            </a:pPr>
            <a:endParaRPr lang="en-US" dirty="0" smtClean="0"/>
          </a:p>
          <a:p>
            <a:pPr eaLnBrk="1" hangingPunct="1">
              <a:buFont typeface="Arial" charset="0"/>
              <a:buNone/>
            </a:pPr>
            <a:r>
              <a:rPr lang="en-US" sz="1800" dirty="0" smtClean="0"/>
              <a:t>*Full set of slides and references </a:t>
            </a:r>
            <a:r>
              <a:rPr lang="en-US" sz="1800" dirty="0" smtClean="0"/>
              <a:t>available from the author</a:t>
            </a:r>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CE655DD7-0256-4346-BF21-57A0AD0F8391}" type="slidenum">
              <a:rPr lang="en-US" smtClean="0"/>
              <a:pPr>
                <a:defRPr/>
              </a:pPr>
              <a:t>2</a:t>
            </a:fld>
            <a:endParaRPr 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1—Augmented MAF </a:t>
            </a:r>
            <a:endParaRPr lang="en-US" sz="4400" dirty="0"/>
          </a:p>
        </p:txBody>
      </p:sp>
      <p:sp>
        <p:nvSpPr>
          <p:cNvPr id="43011" name="Content Placeholder 5"/>
          <p:cNvSpPr>
            <a:spLocks noGrp="1"/>
          </p:cNvSpPr>
          <p:nvPr>
            <p:ph idx="1"/>
          </p:nvPr>
        </p:nvSpPr>
        <p:spPr>
          <a:xfrm>
            <a:off x="457200" y="1417638"/>
            <a:ext cx="7620000" cy="4983162"/>
          </a:xfrm>
        </p:spPr>
        <p:txBody>
          <a:bodyPr/>
          <a:lstStyle/>
          <a:p>
            <a:pPr eaLnBrk="1" hangingPunct="1">
              <a:buFont typeface="Arial" charset="0"/>
              <a:buNone/>
            </a:pPr>
            <a:r>
              <a:rPr lang="en-US" dirty="0" smtClean="0"/>
              <a:t>A way to square the circle is for the Census Bureau to develop an </a:t>
            </a:r>
            <a:r>
              <a:rPr lang="en-US" i="1" dirty="0" smtClean="0"/>
              <a:t>augmented Master Address File </a:t>
            </a:r>
            <a:r>
              <a:rPr lang="en-US" dirty="0" smtClean="0"/>
              <a:t>with more and more housing variables included over time that would no longer, or less frequently, need to be asked in the ACS and other surveys</a:t>
            </a:r>
          </a:p>
          <a:p>
            <a:pPr eaLnBrk="1" hangingPunct="1">
              <a:buFont typeface="Arial" charset="0"/>
              <a:buNone/>
            </a:pPr>
            <a:r>
              <a:rPr lang="en-US" dirty="0" smtClean="0"/>
              <a:t>Many housing characteristics available, with some effort, from public local records, which do not require confidentiality protection or consent; utility companies another potential source</a:t>
            </a:r>
          </a:p>
          <a:p>
            <a:pPr eaLnBrk="1" hangingPunct="1">
              <a:buFont typeface="Arial" charset="0"/>
              <a:buNone/>
            </a:pPr>
            <a:r>
              <a:rPr lang="en-US" dirty="0" smtClean="0"/>
              <a:t>Some characteristics are even invariant over time (e.g., plumbing)</a:t>
            </a:r>
          </a:p>
          <a:p>
            <a:pPr eaLnBrk="1" hangingPunct="1">
              <a:buFont typeface="Arial" charset="0"/>
              <a:buNone/>
            </a:pPr>
            <a:r>
              <a:rPr lang="en-US" dirty="0" smtClean="0"/>
              <a:t>HUD, working with the Census Bureau, is already thinking along these lines in redesigning the American Housing Survey </a:t>
            </a:r>
          </a:p>
          <a:p>
            <a:pPr eaLnBrk="1" hangingPunct="1">
              <a:buFont typeface="Arial" charset="0"/>
              <a:buNone/>
            </a:pPr>
            <a:r>
              <a:rPr lang="en-US" dirty="0" smtClean="0"/>
              <a:t>Which is better—to work out the myriad kinks in moving toward an augmented MAF, or risk the loss of the ACS? </a:t>
            </a:r>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B1263635-0304-4FDE-AB5B-CD931CBB797A}" type="slidenum">
              <a:rPr lang="en-US" smtClean="0"/>
              <a:pPr>
                <a:defRPr/>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2—Income in Surveys </a:t>
            </a:r>
            <a:endParaRPr lang="en-US" sz="4400" dirty="0"/>
          </a:p>
        </p:txBody>
      </p:sp>
      <p:sp>
        <p:nvSpPr>
          <p:cNvPr id="6" name="Content Placeholder 5"/>
          <p:cNvSpPr>
            <a:spLocks noGrp="1"/>
          </p:cNvSpPr>
          <p:nvPr>
            <p:ph idx="1"/>
          </p:nvPr>
        </p:nvSpPr>
        <p:spPr>
          <a:xfrm>
            <a:off x="457200" y="1417638"/>
            <a:ext cx="7620000" cy="4800600"/>
          </a:xfrm>
        </p:spPr>
        <p:txBody>
          <a:bodyPr rtlCol="0">
            <a:normAutofit/>
          </a:bodyPr>
          <a:lstStyle/>
          <a:p>
            <a:pPr eaLnBrk="1" fontAlgn="auto" hangingPunct="1">
              <a:spcAft>
                <a:spcPts val="0"/>
              </a:spcAft>
              <a:buFont typeface="Arial" pitchFamily="34" charset="0"/>
              <a:buNone/>
              <a:defRPr/>
            </a:pPr>
            <a:r>
              <a:rPr lang="en-US" dirty="0" smtClean="0"/>
              <a:t>CPS/ASEC is flagship for U.S. household income and poverty statistics, which influence policies and programs</a:t>
            </a:r>
          </a:p>
          <a:p>
            <a:pPr eaLnBrk="1" fontAlgn="auto" hangingPunct="1">
              <a:spcAft>
                <a:spcPts val="0"/>
              </a:spcAft>
              <a:buFont typeface="Arial" pitchFamily="34" charset="0"/>
              <a:buNone/>
              <a:defRPr/>
            </a:pPr>
            <a:r>
              <a:rPr lang="en-US" dirty="0" smtClean="0"/>
              <a:t>ACS income estimates important for small areas and groups</a:t>
            </a:r>
          </a:p>
          <a:p>
            <a:pPr eaLnBrk="1" fontAlgn="auto" hangingPunct="1">
              <a:spcAft>
                <a:spcPts val="0"/>
              </a:spcAft>
              <a:buFont typeface="Arial" pitchFamily="34" charset="0"/>
              <a:buNone/>
              <a:defRPr/>
            </a:pPr>
            <a:r>
              <a:rPr lang="en-US" dirty="0" smtClean="0"/>
              <a:t>SIPP income estimates key for more nuanced understanding of economic well-being and changes over periods of time</a:t>
            </a:r>
          </a:p>
          <a:p>
            <a:pPr eaLnBrk="1" fontAlgn="auto" hangingPunct="1">
              <a:spcAft>
                <a:spcPts val="0"/>
              </a:spcAft>
              <a:buFont typeface="Arial" pitchFamily="34" charset="0"/>
              <a:buNone/>
              <a:defRPr/>
            </a:pPr>
            <a:r>
              <a:rPr lang="en-US" dirty="0" smtClean="0"/>
              <a:t>Other surveys need good income measures without adding burden</a:t>
            </a:r>
          </a:p>
          <a:p>
            <a:pPr eaLnBrk="1" fontAlgn="auto" hangingPunct="1">
              <a:spcAft>
                <a:spcPts val="0"/>
              </a:spcAft>
              <a:buFont typeface="Arial" pitchFamily="34" charset="0"/>
              <a:buNone/>
              <a:defRPr/>
            </a:pPr>
            <a:r>
              <a:rPr lang="en-US" b="1" dirty="0" smtClean="0"/>
              <a:t>BUT</a:t>
            </a:r>
            <a:r>
              <a:rPr lang="en-US" dirty="0" smtClean="0"/>
              <a:t> high, increasing, and variable levels of imputation and underreporting for income</a:t>
            </a:r>
          </a:p>
          <a:p>
            <a:pPr eaLnBrk="1" fontAlgn="auto" hangingPunct="1">
              <a:spcAft>
                <a:spcPts val="0"/>
              </a:spcAft>
              <a:buFont typeface="Arial" pitchFamily="34" charset="0"/>
              <a:buNone/>
              <a:defRPr/>
            </a:pPr>
            <a:r>
              <a:rPr lang="en-US" dirty="0" smtClean="0"/>
              <a:t>Leaving aside conceptual issues (such as whether/how to update regular money income concept), there is an imperative to improve income estimates for U.S., subnational geographic areas, and population groups </a:t>
            </a:r>
            <a:endParaRPr lang="en-US" dirty="0"/>
          </a:p>
        </p:txBody>
      </p:sp>
      <p:sp>
        <p:nvSpPr>
          <p:cNvPr id="4" name="Slide Number Placeholder 3"/>
          <p:cNvSpPr>
            <a:spLocks noGrp="1"/>
          </p:cNvSpPr>
          <p:nvPr>
            <p:ph type="sldNum" sz="quarter" idx="12"/>
          </p:nvPr>
        </p:nvSpPr>
        <p:spPr/>
        <p:txBody>
          <a:bodyPr/>
          <a:lstStyle/>
          <a:p>
            <a:pPr>
              <a:defRPr/>
            </a:pPr>
            <a:fld id="{3166C834-1660-461B-9BA9-473B3B8093E1}" type="slidenum">
              <a:rPr lang="en-US" smtClean="0"/>
              <a:pPr>
                <a:defRPr/>
              </a:pPr>
              <a:t>21</a:t>
            </a:fld>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2—Comparing CPS-NIPA $ Adjusted to CPS Concept</a:t>
            </a:r>
            <a:endParaRPr lang="en-US" sz="4400" dirty="0"/>
          </a:p>
        </p:txBody>
      </p:sp>
      <p:sp>
        <p:nvSpPr>
          <p:cNvPr id="6" name="Content Placeholder 5"/>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b="1" dirty="0" smtClean="0"/>
              <a:t>CPS/Adj. NIPA (%)	Household Mean	Median</a:t>
            </a:r>
          </a:p>
          <a:p>
            <a:pPr algn="ct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1999				88.9%		89.9%</a:t>
            </a:r>
          </a:p>
          <a:p>
            <a:pPr eaLnBrk="1" fontAlgn="auto" hangingPunct="1">
              <a:spcAft>
                <a:spcPts val="0"/>
              </a:spcAft>
              <a:buFont typeface="Arial" pitchFamily="34" charset="0"/>
              <a:buNone/>
              <a:defRPr/>
            </a:pPr>
            <a:r>
              <a:rPr lang="en-US" dirty="0" smtClean="0"/>
              <a:t>	2001				88.2		90.2</a:t>
            </a:r>
          </a:p>
          <a:p>
            <a:pPr eaLnBrk="1" fontAlgn="auto" hangingPunct="1">
              <a:spcAft>
                <a:spcPts val="0"/>
              </a:spcAft>
              <a:buFont typeface="Arial" pitchFamily="34" charset="0"/>
              <a:buNone/>
              <a:defRPr/>
            </a:pPr>
            <a:r>
              <a:rPr lang="en-US" dirty="0" smtClean="0"/>
              <a:t>	2003				87.1		89.2</a:t>
            </a:r>
          </a:p>
          <a:p>
            <a:pPr eaLnBrk="1" fontAlgn="auto" hangingPunct="1">
              <a:spcAft>
                <a:spcPts val="0"/>
              </a:spcAft>
              <a:buFont typeface="Arial" pitchFamily="34" charset="0"/>
              <a:buNone/>
              <a:defRPr/>
            </a:pPr>
            <a:r>
              <a:rPr lang="en-US" dirty="0" smtClean="0"/>
              <a:t>	2005				84.6		88.8</a:t>
            </a:r>
          </a:p>
          <a:p>
            <a:pPr eaLnBrk="1" fontAlgn="auto" hangingPunct="1">
              <a:spcAft>
                <a:spcPts val="0"/>
              </a:spcAft>
              <a:buFont typeface="Arial" pitchFamily="34" charset="0"/>
              <a:buNone/>
              <a:defRPr/>
            </a:pPr>
            <a:r>
              <a:rPr lang="en-US" dirty="0" smtClean="0"/>
              <a:t>	2007				81.0		85.7</a:t>
            </a:r>
          </a:p>
          <a:p>
            <a:pPr eaLnBrk="1" fontAlgn="auto" hangingPunct="1">
              <a:spcAft>
                <a:spcPts val="0"/>
              </a:spcAft>
              <a:buFont typeface="Arial" pitchFamily="34" charset="0"/>
              <a:buNone/>
              <a:defRPr/>
            </a:pPr>
            <a:r>
              <a:rPr lang="en-US" dirty="0" smtClean="0"/>
              <a:t>	2009				84.0		86.4</a:t>
            </a:r>
          </a:p>
          <a:p>
            <a:pPr eaLnBrk="1" fontAlgn="auto" hangingPunct="1">
              <a:spcAft>
                <a:spcPts val="0"/>
              </a:spcAft>
              <a:buFont typeface="Arial" pitchFamily="34" charset="0"/>
              <a:buNone/>
              <a:defRPr/>
            </a:pPr>
            <a:r>
              <a:rPr lang="en-US" dirty="0" smtClean="0"/>
              <a:t>	2010				82.4		85.0</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1800" dirty="0" smtClean="0"/>
              <a:t>(</a:t>
            </a:r>
            <a:r>
              <a:rPr lang="en-US" sz="1800" dirty="0" err="1" smtClean="0"/>
              <a:t>Fixler</a:t>
            </a:r>
            <a:r>
              <a:rPr lang="en-US" sz="1800" dirty="0" smtClean="0"/>
              <a:t> and Johnson, 2012:Table 2—</a:t>
            </a:r>
          </a:p>
          <a:p>
            <a:pPr eaLnBrk="1" fontAlgn="auto" hangingPunct="1">
              <a:spcAft>
                <a:spcPts val="0"/>
              </a:spcAft>
              <a:buFont typeface="Arial" pitchFamily="34" charset="0"/>
              <a:buNone/>
              <a:defRPr/>
            </a:pPr>
            <a:r>
              <a:rPr lang="en-US" sz="1800" dirty="0" smtClean="0"/>
              <a:t>CPS concept = regular money income</a:t>
            </a:r>
          </a:p>
          <a:p>
            <a:pPr eaLnBrk="1" fontAlgn="auto" hangingPunct="1">
              <a:spcAft>
                <a:spcPts val="0"/>
              </a:spcAft>
              <a:buFont typeface="Arial" pitchFamily="34" charset="0"/>
              <a:buNone/>
              <a:defRPr/>
            </a:pPr>
            <a:r>
              <a:rPr lang="en-US" sz="1800" dirty="0" smtClean="0"/>
              <a:t>NIPA = National Income and Product Accounts)</a:t>
            </a:r>
          </a:p>
        </p:txBody>
      </p:sp>
      <p:sp>
        <p:nvSpPr>
          <p:cNvPr id="4" name="Slide Number Placeholder 3"/>
          <p:cNvSpPr>
            <a:spLocks noGrp="1"/>
          </p:cNvSpPr>
          <p:nvPr>
            <p:ph type="sldNum" sz="quarter" idx="12"/>
          </p:nvPr>
        </p:nvSpPr>
        <p:spPr/>
        <p:txBody>
          <a:bodyPr/>
          <a:lstStyle/>
          <a:p>
            <a:pPr>
              <a:defRPr/>
            </a:pPr>
            <a:fld id="{B1DFBF09-1BF1-442B-8436-603EBED23FA1}" type="slidenum">
              <a:rPr lang="en-US" smtClean="0"/>
              <a:pPr>
                <a:defRPr/>
              </a:pPr>
              <a:t>22</a:t>
            </a:fld>
            <a:endParaRPr 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2—Better Income Estimates through Multiple Sources </a:t>
            </a:r>
            <a:endParaRPr lang="en-US" sz="4400" dirty="0"/>
          </a:p>
        </p:txBody>
      </p:sp>
      <p:sp>
        <p:nvSpPr>
          <p:cNvPr id="46083" name="Content Placeholder 5"/>
          <p:cNvSpPr>
            <a:spLocks noGrp="1"/>
          </p:cNvSpPr>
          <p:nvPr>
            <p:ph idx="1"/>
          </p:nvPr>
        </p:nvSpPr>
        <p:spPr/>
        <p:txBody>
          <a:bodyPr/>
          <a:lstStyle/>
          <a:p>
            <a:pPr eaLnBrk="1" hangingPunct="1">
              <a:buFont typeface="Arial" charset="0"/>
              <a:buNone/>
            </a:pPr>
            <a:r>
              <a:rPr lang="en-US" dirty="0" smtClean="0"/>
              <a:t>Suggested steps forward:</a:t>
            </a:r>
          </a:p>
          <a:p>
            <a:pPr eaLnBrk="1" hangingPunct="1"/>
            <a:r>
              <a:rPr lang="en-US" dirty="0" smtClean="0"/>
              <a:t>Improve population coverage adjustments in CPS et al., by, e.g., post-stratifying race/ethnicity categories by total income (from IRS? ACS?), so that coverage adjustments (partly) capture SES </a:t>
            </a:r>
          </a:p>
          <a:p>
            <a:pPr eaLnBrk="1" hangingPunct="1"/>
            <a:r>
              <a:rPr lang="en-US" dirty="0" smtClean="0"/>
              <a:t>Plan for model-based small-area ACS estimates from the get-go</a:t>
            </a:r>
          </a:p>
          <a:p>
            <a:pPr eaLnBrk="1" hangingPunct="1"/>
            <a:r>
              <a:rPr lang="en-US" dirty="0" smtClean="0"/>
              <a:t>Move strategically, source by source, to improve imputations of income amounts—and receipt—in major income surveys by use of administrative records; Census already has access to many records—although not all in one place—and is working to get more (e.g., SNAP) as part of 2020 census planning</a:t>
            </a:r>
          </a:p>
          <a:p>
            <a:pPr eaLnBrk="1" hangingPunct="1"/>
            <a:r>
              <a:rPr lang="en-US" dirty="0" smtClean="0"/>
              <a:t>Move—carefully—toward Canadian model, whereby respondents can skip entire blocks of income questions by permitting access to their administrative records</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9D56786A-9407-4FC5-94FE-85DA057CB9EF}" type="slidenum">
              <a:rPr lang="en-US" smtClean="0"/>
              <a:pPr>
                <a:defRPr/>
              </a:pPr>
              <a:t>23</a:t>
            </a:fld>
            <a:endParaRPr 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Example 2—Pipedream?? Not with Vision and Long-term Planning </a:t>
            </a:r>
            <a:endParaRPr lang="en-US" sz="4400" dirty="0"/>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n-US" dirty="0" smtClean="0"/>
              <a:t>Making improvements in income estimates in surveys is daunting:</a:t>
            </a:r>
          </a:p>
          <a:p>
            <a:pPr eaLnBrk="1" fontAlgn="auto" hangingPunct="1">
              <a:spcAft>
                <a:spcPts val="0"/>
              </a:spcAft>
              <a:buFont typeface="Arial" pitchFamily="34" charset="0"/>
              <a:buChar char="•"/>
              <a:defRPr/>
            </a:pPr>
            <a:r>
              <a:rPr lang="en-US" dirty="0" smtClean="0"/>
              <a:t>Legal/bureaucratic/“big brother” difficulties of obtaining access</a:t>
            </a:r>
          </a:p>
          <a:p>
            <a:pPr eaLnBrk="1" fontAlgn="auto" hangingPunct="1">
              <a:spcAft>
                <a:spcPts val="0"/>
              </a:spcAft>
              <a:buFont typeface="Arial" pitchFamily="34" charset="0"/>
              <a:buChar char="•"/>
              <a:defRPr/>
            </a:pPr>
            <a:r>
              <a:rPr lang="en-US" dirty="0" smtClean="0"/>
              <a:t>Consent issues if actual records are substituted for questions</a:t>
            </a:r>
          </a:p>
          <a:p>
            <a:pPr eaLnBrk="1" fontAlgn="auto" hangingPunct="1">
              <a:spcAft>
                <a:spcPts val="0"/>
              </a:spcAft>
              <a:buFont typeface="Arial" pitchFamily="34" charset="0"/>
              <a:buChar char="•"/>
              <a:defRPr/>
            </a:pPr>
            <a:r>
              <a:rPr lang="en-US" dirty="0" smtClean="0"/>
              <a:t>Could risk timeliness due to lags in records receipt (modeling)</a:t>
            </a:r>
          </a:p>
          <a:p>
            <a:pPr eaLnBrk="1" fontAlgn="auto" hangingPunct="1">
              <a:spcAft>
                <a:spcPts val="0"/>
              </a:spcAft>
              <a:buFont typeface="Arial" pitchFamily="34" charset="0"/>
              <a:buChar char="•"/>
              <a:defRPr/>
            </a:pPr>
            <a:r>
              <a:rPr lang="en-US" dirty="0" smtClean="0"/>
              <a:t>Error structures of records not (yet) well known</a:t>
            </a:r>
          </a:p>
          <a:p>
            <a:pPr eaLnBrk="1" fontAlgn="auto" hangingPunct="1">
              <a:spcAft>
                <a:spcPts val="0"/>
              </a:spcAft>
              <a:buFont typeface="Arial" pitchFamily="34" charset="0"/>
              <a:buChar char="•"/>
              <a:defRPr/>
            </a:pPr>
            <a:r>
              <a:rPr lang="en-US" dirty="0" smtClean="0"/>
              <a:t>Strain on headquarters staff (not like hiring/laying off field staff)</a:t>
            </a:r>
          </a:p>
          <a:p>
            <a:pPr eaLnBrk="1" fontAlgn="auto" hangingPunct="1">
              <a:spcAft>
                <a:spcPts val="0"/>
              </a:spcAft>
              <a:buFont typeface="Arial" pitchFamily="34" charset="0"/>
              <a:buChar char="•"/>
              <a:defRPr/>
            </a:pPr>
            <a:r>
              <a:rPr lang="en-US" dirty="0" smtClean="0"/>
              <a:t>Need for multiple, linked data processing systems</a:t>
            </a:r>
          </a:p>
          <a:p>
            <a:pPr eaLnBrk="1" fontAlgn="auto" hangingPunct="1">
              <a:spcAft>
                <a:spcPts val="0"/>
              </a:spcAft>
              <a:buFont typeface="Arial" pitchFamily="34" charset="0"/>
              <a:buNone/>
              <a:defRPr/>
            </a:pPr>
            <a:r>
              <a:rPr lang="en-US" dirty="0" smtClean="0"/>
              <a:t>BUT, levels and trends for key policy variables and public understanding are seriously in error from relying on surveys</a:t>
            </a:r>
          </a:p>
          <a:p>
            <a:pPr eaLnBrk="1" fontAlgn="auto" hangingPunct="1">
              <a:spcAft>
                <a:spcPts val="0"/>
              </a:spcAft>
              <a:buFont typeface="Arial" pitchFamily="34" charset="0"/>
              <a:buNone/>
              <a:defRPr/>
            </a:pPr>
            <a:r>
              <a:rPr lang="en-US" dirty="0" smtClean="0"/>
              <a:t>A well-articulated, staged, strategic plan, starting from policy &amp; public data needs,  could empower statistical system to work toward quality gains for income estimates and reduction in burden and costs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FA533312-8CB9-4405-87C6-BAF128F7EC03}" type="slidenum">
              <a:rPr lang="en-US" smtClean="0"/>
              <a:pPr>
                <a:defRPr/>
              </a:pPr>
              <a:t>24</a:t>
            </a:fld>
            <a:endParaRPr 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The Challenge of Effecting Paradigm Change</a:t>
            </a:r>
            <a:endParaRPr lang="en-US" sz="4400" dirty="0"/>
          </a:p>
        </p:txBody>
      </p:sp>
      <p:sp>
        <p:nvSpPr>
          <p:cNvPr id="6" name="Content Placeholder 5"/>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n-US" sz="2800" dirty="0" smtClean="0"/>
              <a:t>Statistical systems have admirable record of innovation, but c</a:t>
            </a:r>
            <a:r>
              <a:rPr lang="en-US" sz="2800" dirty="0" smtClean="0">
                <a:ea typeface="ＭＳ Ｐゴシック" pitchFamily="-111" charset="-128"/>
              </a:rPr>
              <a:t>hanging paradigms is always difficult [recall earlier slide about obstacles to sampling]; particularly</a:t>
            </a:r>
            <a:r>
              <a:rPr lang="en-US" sz="2800" dirty="0" smtClean="0"/>
              <a:t> hard to rethink long-lived, ongoing, “comfortable” programs</a:t>
            </a:r>
            <a:endParaRPr lang="en-US" sz="2800" dirty="0" smtClean="0">
              <a:ea typeface="ＭＳ Ｐゴシック" pitchFamily="-111" charset="-128"/>
            </a:endParaRPr>
          </a:p>
          <a:p>
            <a:pPr eaLnBrk="1" fontAlgn="auto" hangingPunct="1">
              <a:spcAft>
                <a:spcPts val="0"/>
              </a:spcAft>
              <a:buFont typeface="Arial" pitchFamily="34" charset="0"/>
              <a:buNone/>
              <a:defRPr/>
            </a:pPr>
            <a:r>
              <a:rPr lang="en-US" sz="2800" dirty="0" smtClean="0">
                <a:ea typeface="ＭＳ Ｐゴシック" pitchFamily="-111" charset="-128"/>
              </a:rPr>
              <a:t>Rare for companies to hit one home run after another; est. Fortune 500 company average life is 40-50 years (</a:t>
            </a:r>
            <a:r>
              <a:rPr lang="en-US" sz="2800" i="1" dirty="0" smtClean="0">
                <a:ea typeface="ＭＳ Ｐゴシック" pitchFamily="-111" charset="-128"/>
              </a:rPr>
              <a:t>Business Week</a:t>
            </a:r>
            <a:r>
              <a:rPr lang="en-US" sz="2800" dirty="0" smtClean="0">
                <a:ea typeface="ＭＳ Ｐゴシック" pitchFamily="-111" charset="-128"/>
              </a:rPr>
              <a:t>); most innovation from newcomers</a:t>
            </a:r>
          </a:p>
          <a:p>
            <a:pPr eaLnBrk="1" fontAlgn="auto" hangingPunct="1">
              <a:spcAft>
                <a:spcPts val="0"/>
              </a:spcAft>
              <a:buFont typeface="Arial" pitchFamily="34" charset="0"/>
              <a:buNone/>
              <a:defRPr/>
            </a:pPr>
            <a:r>
              <a:rPr lang="en-US" sz="2800" dirty="0" smtClean="0">
                <a:ea typeface="ＭＳ Ｐゴシック" pitchFamily="-111" charset="-128"/>
              </a:rPr>
              <a:t>Even harder for government because Schumpeter’s “creative destruction” not quite what one wants for government agencies serving public good– Trick is to make the harder work of government innovation a feature and not a bug</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0288D32A-4E77-4CC9-A5C1-59AF3E6C3B0D}" type="slidenum">
              <a:rPr lang="en-US" smtClean="0"/>
              <a:pPr>
                <a:defRPr/>
              </a:pPr>
              <a:t>25</a:t>
            </a:fld>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Effecting Paradigm Change—</a:t>
            </a:r>
            <a:br>
              <a:rPr lang="en-US" sz="4400" dirty="0" smtClean="0"/>
            </a:br>
            <a:r>
              <a:rPr lang="en-US" sz="4400" dirty="0" smtClean="0"/>
              <a:t>Six Barriers</a:t>
            </a:r>
            <a:endParaRPr lang="en-US" sz="4400" dirty="0"/>
          </a:p>
        </p:txBody>
      </p:sp>
      <p:sp>
        <p:nvSpPr>
          <p:cNvPr id="6" name="Content Placeholder 5"/>
          <p:cNvSpPr>
            <a:spLocks noGrp="1"/>
          </p:cNvSpPr>
          <p:nvPr>
            <p:ph idx="1"/>
          </p:nvPr>
        </p:nvSpPr>
        <p:spPr/>
        <p:txBody>
          <a:bodyPr rtlCol="0">
            <a:normAutofit lnSpcReduction="10000"/>
          </a:bodyPr>
          <a:lstStyle/>
          <a:p>
            <a:pPr marL="347472" eaLnBrk="1" fontAlgn="auto" hangingPunct="1">
              <a:spcAft>
                <a:spcPts val="0"/>
              </a:spcAft>
              <a:buFont typeface="Arial" pitchFamily="34" charset="0"/>
              <a:buNone/>
              <a:defRPr/>
            </a:pPr>
            <a:r>
              <a:rPr lang="en-US" sz="2400" b="1" dirty="0" smtClean="0">
                <a:ea typeface="ＭＳ Ｐゴシック" pitchFamily="-111" charset="-128"/>
              </a:rPr>
              <a:t>Inertia</a:t>
            </a:r>
            <a:r>
              <a:rPr lang="en-US" sz="2400" dirty="0" smtClean="0">
                <a:ea typeface="ＭＳ Ｐゴシック" pitchFamily="-111" charset="-128"/>
              </a:rPr>
              <a:t>—from coasting on earlier successes; enabled by data users, who want “their” series walled off from change</a:t>
            </a:r>
          </a:p>
          <a:p>
            <a:pPr marL="347472" eaLnBrk="1" fontAlgn="auto" hangingPunct="1">
              <a:spcAft>
                <a:spcPts val="0"/>
              </a:spcAft>
              <a:buNone/>
              <a:defRPr/>
            </a:pPr>
            <a:r>
              <a:rPr lang="en-US" sz="2400" b="1" dirty="0" smtClean="0">
                <a:ea typeface="ＭＳ Ｐゴシック" pitchFamily="-111" charset="-128"/>
              </a:rPr>
              <a:t>Monopoly (often associated with inadequate channels of communication and feedback)</a:t>
            </a:r>
            <a:r>
              <a:rPr lang="en-US" sz="2400" dirty="0" smtClean="0">
                <a:ea typeface="ＭＳ Ｐゴシック" pitchFamily="-111" charset="-128"/>
              </a:rPr>
              <a:t>—private sector quasi-monopolies can disdain innovation until a newcomer outflanks them; govt. agencies, too, run risk of losing touch with users’ changing needs </a:t>
            </a:r>
          </a:p>
          <a:p>
            <a:pPr marL="347472" eaLnBrk="1" fontAlgn="auto" hangingPunct="1">
              <a:spcAft>
                <a:spcPts val="0"/>
              </a:spcAft>
              <a:buFont typeface="Arial" pitchFamily="34" charset="0"/>
              <a:buNone/>
              <a:defRPr/>
            </a:pPr>
            <a:r>
              <a:rPr lang="en-US" sz="2400" b="1" dirty="0" smtClean="0">
                <a:ea typeface="ＭＳ Ｐゴシック" pitchFamily="-111" charset="-128"/>
              </a:rPr>
              <a:t>Fear of undercutting existing business lines</a:t>
            </a:r>
            <a:endParaRPr lang="en-US" sz="2400" dirty="0" smtClean="0">
              <a:ea typeface="ＭＳ Ｐゴシック" pitchFamily="-111" charset="-128"/>
            </a:endParaRPr>
          </a:p>
          <a:p>
            <a:pPr marL="347472" eaLnBrk="1" fontAlgn="auto" hangingPunct="1">
              <a:spcAft>
                <a:spcPts val="0"/>
              </a:spcAft>
              <a:buNone/>
              <a:defRPr/>
            </a:pPr>
            <a:r>
              <a:rPr lang="en-US" sz="2400" b="1" dirty="0" smtClean="0">
                <a:ea typeface="ＭＳ Ｐゴシック" pitchFamily="-111" charset="-128"/>
              </a:rPr>
              <a:t>Overemphasis on “this is how we do things here”</a:t>
            </a:r>
          </a:p>
          <a:p>
            <a:pPr marL="347472" eaLnBrk="1" fontAlgn="auto" hangingPunct="1">
              <a:spcAft>
                <a:spcPts val="0"/>
              </a:spcAft>
              <a:buNone/>
              <a:defRPr/>
            </a:pPr>
            <a:r>
              <a:rPr lang="en-US" sz="2400" b="1" dirty="0" smtClean="0">
                <a:ea typeface="ＭＳ Ｐゴシック" pitchFamily="-111" charset="-128"/>
              </a:rPr>
              <a:t>Unclear/faulty concept of primary goals</a:t>
            </a:r>
            <a:r>
              <a:rPr lang="en-US" sz="2400" dirty="0" smtClean="0">
                <a:ea typeface="ＭＳ Ｐゴシック" pitchFamily="-111" charset="-128"/>
              </a:rPr>
              <a:t>—the business of statistical agencies is serving user needs, </a:t>
            </a:r>
            <a:r>
              <a:rPr lang="en-US" sz="2400" b="1" i="1" dirty="0" smtClean="0">
                <a:ea typeface="ＭＳ Ｐゴシック" pitchFamily="-111" charset="-128"/>
              </a:rPr>
              <a:t>not</a:t>
            </a:r>
            <a:r>
              <a:rPr lang="en-US" sz="2400" dirty="0" smtClean="0">
                <a:ea typeface="ＭＳ Ｐゴシック" pitchFamily="-111" charset="-128"/>
              </a:rPr>
              <a:t> continuing long-standing data collection programs for their own sakes</a:t>
            </a:r>
          </a:p>
          <a:p>
            <a:pPr marL="347472" eaLnBrk="1" fontAlgn="auto" hangingPunct="1">
              <a:spcAft>
                <a:spcPts val="0"/>
              </a:spcAft>
              <a:buNone/>
              <a:defRPr/>
            </a:pPr>
            <a:r>
              <a:rPr lang="en-US" sz="2400" b="1" dirty="0" smtClean="0">
                <a:ea typeface="ＭＳ Ｐゴシック" pitchFamily="-111" charset="-128"/>
              </a:rPr>
              <a:t>Plus [for U.S.], decentralized statistical system</a:t>
            </a:r>
          </a:p>
          <a:p>
            <a:pPr marL="347472" eaLnBrk="1" fontAlgn="auto" hangingPunct="1">
              <a:spcAft>
                <a:spcPts val="0"/>
              </a:spcAft>
              <a:buFont typeface="Arial" pitchFamily="34" charset="0"/>
              <a:buNone/>
              <a:defRPr/>
            </a:pPr>
            <a:endParaRPr lang="en-US" sz="2400" dirty="0" smtClean="0">
              <a:ea typeface="ＭＳ Ｐゴシック" pitchFamily="-111" charset="-128"/>
            </a:endParaRP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DB6CEEA6-FB48-456D-95A7-D5BC98D60937}" type="slidenum">
              <a:rPr lang="en-US" smtClean="0"/>
              <a:pPr>
                <a:defRPr/>
              </a:pPr>
              <a:t>26</a:t>
            </a:fld>
            <a:endParaRPr 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Effecting Paradigm Change—Ways to Move Forward</a:t>
            </a:r>
            <a:endParaRPr lang="en-US" dirty="0"/>
          </a:p>
        </p:txBody>
      </p:sp>
      <p:sp>
        <p:nvSpPr>
          <p:cNvPr id="52227" name="Content Placeholder 2"/>
          <p:cNvSpPr>
            <a:spLocks noGrp="1"/>
          </p:cNvSpPr>
          <p:nvPr>
            <p:ph idx="1"/>
          </p:nvPr>
        </p:nvSpPr>
        <p:spPr>
          <a:xfrm>
            <a:off x="457200" y="1591295"/>
            <a:ext cx="7620000" cy="4809506"/>
          </a:xfrm>
        </p:spPr>
        <p:txBody>
          <a:bodyPr/>
          <a:lstStyle/>
          <a:p>
            <a:pPr eaLnBrk="1" hangingPunct="1">
              <a:buFont typeface="Arial" charset="0"/>
              <a:buNone/>
            </a:pPr>
            <a:r>
              <a:rPr lang="en-US" b="1" dirty="0" smtClean="0"/>
              <a:t>Leadership buy-in at all levels of stat agency essential to:</a:t>
            </a:r>
          </a:p>
          <a:p>
            <a:pPr eaLnBrk="1" hangingPunct="1"/>
            <a:r>
              <a:rPr lang="en-US" b="1" dirty="0" smtClean="0"/>
              <a:t>Instill /sustain laser focus on policy uses/concepts and from there to appropriate data sources</a:t>
            </a:r>
            <a:r>
              <a:rPr lang="en-US" dirty="0" smtClean="0"/>
              <a:t>, and not on marginal changes to long-time survey </a:t>
            </a:r>
            <a:r>
              <a:rPr lang="en-US" i="1" dirty="0" smtClean="0"/>
              <a:t>x </a:t>
            </a:r>
            <a:r>
              <a:rPr lang="en-US" dirty="0" smtClean="0"/>
              <a:t> (or long-time AR system </a:t>
            </a:r>
            <a:r>
              <a:rPr lang="en-US" i="1" dirty="0" smtClean="0"/>
              <a:t>y</a:t>
            </a:r>
            <a:r>
              <a:rPr lang="en-US" dirty="0" smtClean="0"/>
              <a:t>)</a:t>
            </a:r>
          </a:p>
          <a:p>
            <a:pPr eaLnBrk="1" hangingPunct="1"/>
            <a:r>
              <a:rPr lang="en-US" b="1" dirty="0" smtClean="0"/>
              <a:t>Think strategically </a:t>
            </a:r>
            <a:r>
              <a:rPr lang="en-US" dirty="0" smtClean="0"/>
              <a:t>about threats to current ways of data collection (e.g., burden, underreporting) and prioritize remedies</a:t>
            </a:r>
          </a:p>
          <a:p>
            <a:pPr eaLnBrk="1" hangingPunct="1"/>
            <a:r>
              <a:rPr lang="en-US" b="1" dirty="0" smtClean="0"/>
              <a:t>Bolster role and heft of subject-matter analysts </a:t>
            </a:r>
            <a:r>
              <a:rPr lang="en-US" dirty="0" smtClean="0"/>
              <a:t>to interface with outside users and inside data producers</a:t>
            </a:r>
          </a:p>
          <a:p>
            <a:pPr eaLnBrk="1" fontAlgn="auto" hangingPunct="1">
              <a:spcAft>
                <a:spcPts val="0"/>
              </a:spcAft>
              <a:defRPr/>
            </a:pPr>
            <a:r>
              <a:rPr lang="en-US" b="1" dirty="0" smtClean="0"/>
              <a:t>Staff operational programs with expertise in all relevant data sources</a:t>
            </a:r>
            <a:r>
              <a:rPr lang="en-US" dirty="0" smtClean="0"/>
              <a:t>, such as surveys and AR, on equal footing</a:t>
            </a:r>
          </a:p>
          <a:p>
            <a:pPr eaLnBrk="1" fontAlgn="auto" hangingPunct="1">
              <a:spcAft>
                <a:spcPts val="0"/>
              </a:spcAft>
              <a:defRPr/>
            </a:pPr>
            <a:r>
              <a:rPr lang="en-US" b="1" dirty="0" smtClean="0"/>
              <a:t>Rotate assignments within and without agency </a:t>
            </a:r>
            <a:r>
              <a:rPr lang="en-US" dirty="0" smtClean="0"/>
              <a:t>to foster innovative thinking and diverse perspectives—give survey researchers some AR agency experience/vice versa</a:t>
            </a:r>
          </a:p>
          <a:p>
            <a:pPr eaLnBrk="1" hangingPunct="1">
              <a:buFont typeface="Arial" charset="0"/>
              <a:buNone/>
            </a:pPr>
            <a:endParaRPr lang="en-US" dirty="0" smtClean="0"/>
          </a:p>
          <a:p>
            <a:pPr eaLnBrk="1" hangingPunct="1">
              <a:buFont typeface="Arial" charset="0"/>
              <a:buNone/>
            </a:pPr>
            <a:endParaRPr lang="en-US" i="1" dirty="0" smtClean="0"/>
          </a:p>
        </p:txBody>
      </p:sp>
      <p:sp>
        <p:nvSpPr>
          <p:cNvPr id="4" name="Slide Number Placeholder 3"/>
          <p:cNvSpPr>
            <a:spLocks noGrp="1"/>
          </p:cNvSpPr>
          <p:nvPr>
            <p:ph type="sldNum" sz="quarter" idx="12"/>
          </p:nvPr>
        </p:nvSpPr>
        <p:spPr/>
        <p:txBody>
          <a:bodyPr/>
          <a:lstStyle/>
          <a:p>
            <a:pPr>
              <a:defRPr/>
            </a:pPr>
            <a:fld id="{FF2BE3CE-2FB4-4A33-AC6D-92CC4EE614F3}" type="slidenum">
              <a:rPr lang="en-US" smtClean="0"/>
              <a:pPr>
                <a:defRPr/>
              </a:pPr>
              <a:t>27</a:t>
            </a:fld>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04800" y="381000"/>
            <a:ext cx="7772400" cy="5773738"/>
          </a:xfrm>
        </p:spPr>
        <p:txBody>
          <a:bodyPr rtlCol="0">
            <a:normAutofit/>
          </a:bodyPr>
          <a:lstStyle/>
          <a:p>
            <a:pPr marL="114300" indent="0" algn="ctr" eaLnBrk="1" fontAlgn="auto" hangingPunct="1">
              <a:spcAft>
                <a:spcPts val="0"/>
              </a:spcAft>
              <a:buFont typeface="Arial" pitchFamily="34" charset="0"/>
              <a:buNone/>
              <a:defRPr/>
            </a:pPr>
            <a:r>
              <a:rPr lang="en-US" sz="4400" cap="small" dirty="0" smtClean="0"/>
              <a:t>Bottom Line</a:t>
            </a:r>
          </a:p>
          <a:p>
            <a:pPr marL="114300" eaLnBrk="1" fontAlgn="auto" hangingPunct="1">
              <a:spcAft>
                <a:spcPts val="0"/>
              </a:spcAft>
              <a:buFont typeface="Arial" pitchFamily="34" charset="0"/>
              <a:buNone/>
              <a:defRPr/>
            </a:pPr>
            <a:r>
              <a:rPr lang="en-US" dirty="0" smtClean="0"/>
              <a:t>Official statistics </a:t>
            </a:r>
            <a:r>
              <a:rPr lang="en-US" dirty="0" smtClean="0"/>
              <a:t>innovated the probability survey paradigm in the second half of the 20</a:t>
            </a:r>
            <a:r>
              <a:rPr lang="en-US" baseline="30000" dirty="0" smtClean="0"/>
              <a:t>th</a:t>
            </a:r>
            <a:r>
              <a:rPr lang="en-US" dirty="0" smtClean="0"/>
              <a:t> century; let’s </a:t>
            </a:r>
            <a:r>
              <a:rPr lang="en-US" dirty="0" smtClean="0"/>
              <a:t>move with alacrity in this century to a paradigm of </a:t>
            </a:r>
            <a:r>
              <a:rPr lang="en-US" dirty="0" smtClean="0"/>
              <a:t>combining surveys with administrative records for </a:t>
            </a:r>
            <a:r>
              <a:rPr lang="en-US" dirty="0" smtClean="0"/>
              <a:t>policy and public </a:t>
            </a:r>
            <a:r>
              <a:rPr lang="en-US" dirty="0" smtClean="0"/>
              <a:t>needs (and then move on to yet additional data sources!)  THANK YOU!</a:t>
            </a:r>
            <a:endParaRPr lang="en-US" dirty="0" smtClean="0"/>
          </a:p>
          <a:p>
            <a:pPr marL="114300" indent="0" eaLnBrk="1" fontAlgn="auto" hangingPunct="1">
              <a:spcAft>
                <a:spcPts val="0"/>
              </a:spcAft>
              <a:buFont typeface="Arial" pitchFamily="34" charset="0"/>
              <a:buNone/>
              <a:defRPr/>
            </a:pPr>
            <a:endParaRPr lang="en-US" dirty="0" smtClean="0"/>
          </a:p>
          <a:p>
            <a:pPr marL="114300" indent="0" algn="ctr" eaLnBrk="1" fontAlgn="auto" hangingPunct="1">
              <a:spcAft>
                <a:spcPts val="0"/>
              </a:spcAft>
              <a:buFont typeface="Arial" pitchFamily="34" charset="0"/>
              <a:buNone/>
              <a:defRPr/>
            </a:pPr>
            <a:endParaRPr lang="en-US" dirty="0" smtClean="0"/>
          </a:p>
          <a:p>
            <a:pPr marL="114300" indent="0" algn="ctr" eaLnBrk="1" fontAlgn="auto" hangingPunct="1">
              <a:spcAft>
                <a:spcPts val="0"/>
              </a:spcAft>
              <a:buFont typeface="Arial" pitchFamily="34" charset="0"/>
              <a:buNone/>
              <a:defRPr/>
            </a:pPr>
            <a:endParaRPr lang="en-US" dirty="0" smtClean="0"/>
          </a:p>
        </p:txBody>
      </p:sp>
      <p:sp>
        <p:nvSpPr>
          <p:cNvPr id="54275" name="Rectangle 7"/>
          <p:cNvSpPr>
            <a:spLocks noChangeArrowheads="1"/>
          </p:cNvSpPr>
          <p:nvPr/>
        </p:nvSpPr>
        <p:spPr bwMode="auto">
          <a:xfrm rot="10800000" flipV="1">
            <a:off x="446088" y="5138262"/>
            <a:ext cx="7348537" cy="1477328"/>
          </a:xfrm>
          <a:prstGeom prst="rect">
            <a:avLst/>
          </a:prstGeom>
          <a:noFill/>
          <a:ln w="9525">
            <a:noFill/>
            <a:miter lim="800000"/>
            <a:headEnd/>
            <a:tailEnd/>
          </a:ln>
        </p:spPr>
        <p:txBody>
          <a:bodyPr>
            <a:spAutoFit/>
          </a:bodyPr>
          <a:lstStyle/>
          <a:p>
            <a:pPr marL="114300" algn="ctr"/>
            <a:r>
              <a:rPr lang="en-US" dirty="0">
                <a:latin typeface="Garamond" pitchFamily="18" charset="0"/>
              </a:rPr>
              <a:t>Constance Citro</a:t>
            </a:r>
          </a:p>
          <a:p>
            <a:pPr marL="114300" algn="ctr"/>
            <a:r>
              <a:rPr lang="en-US" dirty="0">
                <a:latin typeface="Garamond" pitchFamily="18" charset="0"/>
              </a:rPr>
              <a:t>Director • </a:t>
            </a:r>
            <a:r>
              <a:rPr lang="en-US" b="1" dirty="0" smtClean="0">
                <a:latin typeface="Garamond" pitchFamily="18" charset="0"/>
              </a:rPr>
              <a:t>Committee </a:t>
            </a:r>
            <a:r>
              <a:rPr lang="en-US" b="1" dirty="0">
                <a:latin typeface="Garamond" pitchFamily="18" charset="0"/>
              </a:rPr>
              <a:t>on National </a:t>
            </a:r>
            <a:r>
              <a:rPr lang="en-US" b="1" dirty="0" smtClean="0">
                <a:latin typeface="Garamond" pitchFamily="18" charset="0"/>
              </a:rPr>
              <a:t>Statistics</a:t>
            </a:r>
          </a:p>
          <a:p>
            <a:pPr marL="114300" algn="ctr"/>
            <a:r>
              <a:rPr lang="en-US" dirty="0" smtClean="0">
                <a:latin typeface="Garamond" pitchFamily="18" charset="0"/>
              </a:rPr>
              <a:t>Full </a:t>
            </a:r>
            <a:r>
              <a:rPr lang="en-US" dirty="0" smtClean="0">
                <a:latin typeface="Garamond" pitchFamily="18" charset="0"/>
              </a:rPr>
              <a:t>slides </a:t>
            </a:r>
            <a:r>
              <a:rPr lang="en-US" dirty="0" smtClean="0">
                <a:latin typeface="Garamond" pitchFamily="18" charset="0"/>
              </a:rPr>
              <a:t>with references available from:</a:t>
            </a:r>
            <a:endParaRPr lang="en-US" dirty="0">
              <a:latin typeface="Garamond" pitchFamily="18" charset="0"/>
            </a:endParaRPr>
          </a:p>
          <a:p>
            <a:pPr marL="114300" algn="ctr"/>
            <a:r>
              <a:rPr lang="en-US" b="1" dirty="0">
                <a:latin typeface="Garamond" pitchFamily="18" charset="0"/>
                <a:hlinkClick r:id="rId3"/>
              </a:rPr>
              <a:t>ccitro@na</a:t>
            </a:r>
            <a:r>
              <a:rPr lang="en-US" dirty="0">
                <a:latin typeface="Garamond" pitchFamily="18" charset="0"/>
                <a:hlinkClick r:id="rId3"/>
              </a:rPr>
              <a:t>s.edu</a:t>
            </a:r>
            <a:r>
              <a:rPr lang="en-US" dirty="0">
                <a:latin typeface="Garamond" pitchFamily="18" charset="0"/>
              </a:rPr>
              <a:t> • (202) </a:t>
            </a:r>
            <a:r>
              <a:rPr lang="en-US" dirty="0" smtClean="0">
                <a:latin typeface="Garamond" pitchFamily="18" charset="0"/>
              </a:rPr>
              <a:t>334-3009</a:t>
            </a:r>
          </a:p>
          <a:p>
            <a:pPr marL="114300" algn="ctr"/>
            <a:endParaRPr lang="en-US" dirty="0">
              <a:latin typeface="Garamond" pitchFamily="18" charset="0"/>
            </a:endParaRPr>
          </a:p>
        </p:txBody>
      </p:sp>
      <p:pic>
        <p:nvPicPr>
          <p:cNvPr id="54276" name="Picture 4" descr="Apr2011-logo.png"/>
          <p:cNvPicPr>
            <a:picLocks noChangeAspect="1"/>
          </p:cNvPicPr>
          <p:nvPr/>
        </p:nvPicPr>
        <p:blipFill>
          <a:blip r:embed="rId4" cstate="print"/>
          <a:srcRect/>
          <a:stretch>
            <a:fillRect/>
          </a:stretch>
        </p:blipFill>
        <p:spPr bwMode="auto">
          <a:xfrm>
            <a:off x="1725880" y="3063833"/>
            <a:ext cx="5588000" cy="1848221"/>
          </a:xfrm>
          <a:prstGeom prst="rect">
            <a:avLst/>
          </a:prstGeom>
          <a:noFill/>
          <a:ln w="9525">
            <a:noFill/>
            <a:miter lim="800000"/>
            <a:headEnd/>
            <a:tailEnd/>
          </a:ln>
        </p:spPr>
      </p:pic>
      <p:sp>
        <p:nvSpPr>
          <p:cNvPr id="5" name="Slide Number Placeholder 4"/>
          <p:cNvSpPr>
            <a:spLocks noGrp="1"/>
          </p:cNvSpPr>
          <p:nvPr>
            <p:ph type="sldNum" sz="quarter" idx="16"/>
          </p:nvPr>
        </p:nvSpPr>
        <p:spPr/>
        <p:txBody>
          <a:bodyPr/>
          <a:lstStyle/>
          <a:p>
            <a:pPr>
              <a:defRPr/>
            </a:pPr>
            <a:fld id="{06DB289B-6DDE-45CE-AF00-6FBA7C494EE0}" type="slidenum">
              <a:rPr lang="en-US" smtClean="0"/>
              <a:pPr>
                <a:defRPr/>
              </a:pPr>
              <a:t>28</a:t>
            </a:fld>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solidFill>
                  <a:schemeClr val="tx1"/>
                </a:solidFill>
              </a:rPr>
              <a:t>Wider, Deeper, Quicker, Better,</a:t>
            </a:r>
            <a:br>
              <a:rPr lang="en-US" sz="4400" dirty="0" smtClean="0">
                <a:solidFill>
                  <a:schemeClr val="tx1"/>
                </a:solidFill>
              </a:rPr>
            </a:br>
            <a:r>
              <a:rPr lang="en-US" sz="4400" dirty="0" smtClean="0">
                <a:solidFill>
                  <a:schemeClr val="tx1"/>
                </a:solidFill>
              </a:rPr>
              <a:t>Cheaper Official Statistics </a:t>
            </a:r>
            <a:r>
              <a:rPr lang="en-US" sz="2400" dirty="0" smtClean="0">
                <a:solidFill>
                  <a:schemeClr val="tx1"/>
                </a:solidFill>
              </a:rPr>
              <a:t>(Holt,  2007</a:t>
            </a:r>
            <a:r>
              <a:rPr lang="en-US" sz="2400" dirty="0" smtClean="0">
                <a:solidFill>
                  <a:schemeClr val="tx1"/>
                </a:solidFill>
              </a:rPr>
              <a:t>)</a:t>
            </a:r>
            <a:endParaRPr lang="en-US" sz="2400" dirty="0"/>
          </a:p>
        </p:txBody>
      </p:sp>
      <p:sp>
        <p:nvSpPr>
          <p:cNvPr id="7171" name="Content Placeholder 5"/>
          <p:cNvSpPr>
            <a:spLocks noGrp="1"/>
          </p:cNvSpPr>
          <p:nvPr>
            <p:ph idx="1"/>
          </p:nvPr>
        </p:nvSpPr>
        <p:spPr>
          <a:xfrm>
            <a:off x="457200" y="1579419"/>
            <a:ext cx="7620000" cy="5023262"/>
          </a:xfrm>
        </p:spPr>
        <p:txBody>
          <a:bodyPr/>
          <a:lstStyle/>
          <a:p>
            <a:pPr eaLnBrk="1" hangingPunct="1">
              <a:buFont typeface="Arial" charset="0"/>
              <a:buNone/>
            </a:pPr>
            <a:r>
              <a:rPr lang="en-US" dirty="0" smtClean="0"/>
              <a:t>My reference point </a:t>
            </a:r>
            <a:r>
              <a:rPr lang="en-US" dirty="0" smtClean="0"/>
              <a:t>was—and is—Tim </a:t>
            </a:r>
            <a:r>
              <a:rPr lang="en-US" dirty="0" smtClean="0"/>
              <a:t>Holt’s </a:t>
            </a:r>
            <a:r>
              <a:rPr lang="en-US" dirty="0" smtClean="0"/>
              <a:t>enumeration of </a:t>
            </a:r>
            <a:r>
              <a:rPr lang="en-US" dirty="0" smtClean="0"/>
              <a:t>the challenges </a:t>
            </a:r>
            <a:r>
              <a:rPr lang="en-US" dirty="0" smtClean="0"/>
              <a:t>perennially facing </a:t>
            </a:r>
            <a:r>
              <a:rPr lang="en-US" dirty="0" smtClean="0"/>
              <a:t>official </a:t>
            </a:r>
            <a:r>
              <a:rPr lang="en-US" dirty="0" smtClean="0"/>
              <a:t>statistics; </a:t>
            </a:r>
            <a:r>
              <a:rPr lang="en-US" dirty="0" smtClean="0"/>
              <a:t>to his “</a:t>
            </a:r>
            <a:r>
              <a:rPr lang="en-US" i="1" dirty="0" smtClean="0"/>
              <a:t>wider, deeper, quicker, better, cheaper</a:t>
            </a:r>
            <a:r>
              <a:rPr lang="en-US" dirty="0" smtClean="0"/>
              <a:t>” list, I add “</a:t>
            </a:r>
            <a:r>
              <a:rPr lang="en-US" i="1" dirty="0" smtClean="0"/>
              <a:t>more relevant</a:t>
            </a:r>
            <a:r>
              <a:rPr lang="en-US" dirty="0" smtClean="0"/>
              <a:t>” and “</a:t>
            </a:r>
            <a:r>
              <a:rPr lang="en-US" i="1" dirty="0" smtClean="0"/>
              <a:t>less burdensome</a:t>
            </a:r>
            <a:r>
              <a:rPr lang="en-US" dirty="0" smtClean="0"/>
              <a:t>”</a:t>
            </a:r>
          </a:p>
          <a:p>
            <a:pPr eaLnBrk="1" hangingPunct="1">
              <a:buFont typeface="Arial" charset="0"/>
              <a:buNone/>
            </a:pPr>
            <a:r>
              <a:rPr lang="en-US" dirty="0" smtClean="0"/>
              <a:t>To </a:t>
            </a:r>
            <a:r>
              <a:rPr lang="en-US" dirty="0" smtClean="0"/>
              <a:t>achieve even some of these goals, I argue that official statistics need to move from the sample survey paradigm of the past 70 years to a </a:t>
            </a:r>
            <a:r>
              <a:rPr lang="en-US" b="1" i="1" dirty="0" smtClean="0"/>
              <a:t>mixed data source paradigm</a:t>
            </a:r>
            <a:r>
              <a:rPr lang="en-US" dirty="0" smtClean="0"/>
              <a:t> for the future; the official statistics mindset should start with user needs for information for policy development, monitoring, and evaluation, and understanding societal trends, and </a:t>
            </a:r>
            <a:r>
              <a:rPr lang="en-US" b="1" i="1" dirty="0" smtClean="0"/>
              <a:t>work backwards  </a:t>
            </a:r>
            <a:r>
              <a:rPr lang="en-US" dirty="0" smtClean="0"/>
              <a:t>from concepts to the best combination of data </a:t>
            </a:r>
            <a:r>
              <a:rPr lang="en-US" dirty="0" smtClean="0"/>
              <a:t>sources</a:t>
            </a:r>
          </a:p>
          <a:p>
            <a:pPr eaLnBrk="1" hangingPunct="1">
              <a:buFont typeface="Arial" charset="0"/>
              <a:buNone/>
            </a:pPr>
            <a:r>
              <a:rPr lang="en-US" dirty="0" smtClean="0"/>
              <a:t>For the U.S., and for household surveys in particular, combining </a:t>
            </a:r>
            <a:r>
              <a:rPr lang="en-US" b="1" i="1" dirty="0" smtClean="0"/>
              <a:t>administrative records </a:t>
            </a:r>
            <a:r>
              <a:rPr lang="en-US" dirty="0" smtClean="0"/>
              <a:t>with survey data is the obvious and imperative next step</a:t>
            </a:r>
            <a:endParaRPr lang="en-US" dirty="0" smtClean="0"/>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CE655DD7-0256-4346-BF21-57A0AD0F8391}" type="slidenum">
              <a:rPr lang="en-US" smtClean="0"/>
              <a:pPr>
                <a:defRPr/>
              </a:pPr>
              <a:t>3</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Outline of My Presentation*</a:t>
            </a:r>
            <a:endParaRPr lang="en-US" sz="4400" dirty="0"/>
          </a:p>
        </p:txBody>
      </p:sp>
      <p:sp>
        <p:nvSpPr>
          <p:cNvPr id="8195" name="Content Placeholder 5"/>
          <p:cNvSpPr>
            <a:spLocks noGrp="1"/>
          </p:cNvSpPr>
          <p:nvPr>
            <p:ph idx="1"/>
          </p:nvPr>
        </p:nvSpPr>
        <p:spPr>
          <a:xfrm>
            <a:off x="457200" y="1417638"/>
            <a:ext cx="7620000" cy="4983163"/>
          </a:xfrm>
        </p:spPr>
        <p:txBody>
          <a:bodyPr/>
          <a:lstStyle/>
          <a:p>
            <a:pPr eaLnBrk="1" hangingPunct="1"/>
            <a:r>
              <a:rPr lang="en-US" dirty="0" smtClean="0"/>
              <a:t>B</a:t>
            </a:r>
            <a:r>
              <a:rPr lang="en-US" dirty="0" smtClean="0"/>
              <a:t>ackground </a:t>
            </a:r>
            <a:r>
              <a:rPr lang="en-US" dirty="0" smtClean="0"/>
              <a:t>on </a:t>
            </a:r>
            <a:r>
              <a:rPr lang="en-US" dirty="0" smtClean="0"/>
              <a:t>NAS/CNSTAT (brief)</a:t>
            </a:r>
            <a:endParaRPr lang="en-US" dirty="0" smtClean="0"/>
          </a:p>
          <a:p>
            <a:pPr eaLnBrk="1" hangingPunct="1"/>
            <a:r>
              <a:rPr lang="en-US" dirty="0" smtClean="0"/>
              <a:t>Rise/benefits </a:t>
            </a:r>
            <a:r>
              <a:rPr lang="en-US" dirty="0" smtClean="0"/>
              <a:t>of probability sampling in U.S</a:t>
            </a:r>
            <a:r>
              <a:rPr lang="en-US" dirty="0" smtClean="0"/>
              <a:t>. (brief)</a:t>
            </a:r>
            <a:endParaRPr lang="en-US" dirty="0" smtClean="0"/>
          </a:p>
          <a:p>
            <a:pPr eaLnBrk="1" hangingPunct="1"/>
            <a:r>
              <a:rPr lang="en-US" dirty="0" smtClean="0"/>
              <a:t>Current challenges to </a:t>
            </a:r>
            <a:r>
              <a:rPr lang="en-US" dirty="0" smtClean="0"/>
              <a:t>surveys (brief)</a:t>
            </a:r>
            <a:endParaRPr lang="en-US" dirty="0" smtClean="0"/>
          </a:p>
          <a:p>
            <a:pPr eaLnBrk="1" hangingPunct="1"/>
            <a:r>
              <a:rPr lang="en-US" dirty="0" smtClean="0"/>
              <a:t>New paradigm of multiple data </a:t>
            </a:r>
            <a:r>
              <a:rPr lang="en-US" dirty="0" smtClean="0"/>
              <a:t>sources (a little less brief)</a:t>
            </a:r>
            <a:endParaRPr lang="en-US" dirty="0" smtClean="0"/>
          </a:p>
          <a:p>
            <a:pPr lvl="1" eaLnBrk="1" hangingPunct="1"/>
            <a:r>
              <a:rPr lang="en-US" dirty="0" smtClean="0"/>
              <a:t>Which data sources to bolster surveys? </a:t>
            </a:r>
            <a:r>
              <a:rPr lang="en-US" dirty="0" smtClean="0"/>
              <a:t>AR </a:t>
            </a:r>
            <a:r>
              <a:rPr lang="en-US" dirty="0" smtClean="0"/>
              <a:t>prime candidate</a:t>
            </a:r>
          </a:p>
          <a:p>
            <a:pPr lvl="1" eaLnBrk="1" hangingPunct="1"/>
            <a:r>
              <a:rPr lang="en-US" dirty="0" smtClean="0"/>
              <a:t>Two ripe opportunities for mixed data sources in U.S. statistics—housing and income</a:t>
            </a:r>
          </a:p>
          <a:p>
            <a:pPr eaLnBrk="1" hangingPunct="1"/>
            <a:r>
              <a:rPr lang="en-US" dirty="0" smtClean="0"/>
              <a:t>Barriers to innovation, particularly to changing paradigms, and suggestions for knocking them down</a:t>
            </a:r>
          </a:p>
          <a:p>
            <a:pPr eaLnBrk="1" fontAlgn="auto" hangingPunct="1">
              <a:spcAft>
                <a:spcPts val="0"/>
              </a:spcAft>
              <a:buFont typeface="Arial" pitchFamily="34" charset="0"/>
              <a:buNone/>
              <a:defRPr/>
            </a:pPr>
            <a:r>
              <a:rPr lang="en-US" dirty="0" smtClean="0"/>
              <a:t>*</a:t>
            </a:r>
            <a:r>
              <a:rPr lang="en-US" sz="2000" dirty="0" smtClean="0"/>
              <a:t>My remarks are informed </a:t>
            </a:r>
            <a:r>
              <a:rPr lang="en-US" sz="2000" dirty="0" smtClean="0"/>
              <a:t>by </a:t>
            </a:r>
            <a:r>
              <a:rPr lang="en-US" sz="2000" dirty="0" smtClean="0"/>
              <a:t>my </a:t>
            </a:r>
            <a:r>
              <a:rPr lang="en-US" sz="2000" dirty="0" smtClean="0"/>
              <a:t>work at </a:t>
            </a:r>
            <a:r>
              <a:rPr lang="en-US" sz="2000" dirty="0" smtClean="0"/>
              <a:t>CNSTAT, but </a:t>
            </a:r>
            <a:r>
              <a:rPr lang="en-US" sz="2000" dirty="0" smtClean="0"/>
              <a:t>are my </a:t>
            </a:r>
            <a:r>
              <a:rPr lang="en-US" sz="2000" dirty="0" smtClean="0"/>
              <a:t>own; I </a:t>
            </a:r>
            <a:r>
              <a:rPr lang="en-US" sz="2000" dirty="0" smtClean="0"/>
              <a:t>apologize for frequent references to Census Bureau programs—what I know </a:t>
            </a:r>
            <a:r>
              <a:rPr lang="en-US" sz="2000" dirty="0" smtClean="0"/>
              <a:t>best; I </a:t>
            </a:r>
            <a:r>
              <a:rPr lang="en-US" sz="2000" dirty="0" smtClean="0"/>
              <a:t>offer critiques from a deep admiration and respect for the work of statistical agencies</a:t>
            </a:r>
            <a:endParaRPr lang="en-US" sz="2000" dirty="0" smtClean="0"/>
          </a:p>
        </p:txBody>
      </p:sp>
      <p:sp>
        <p:nvSpPr>
          <p:cNvPr id="4" name="Slide Number Placeholder 3"/>
          <p:cNvSpPr>
            <a:spLocks noGrp="1"/>
          </p:cNvSpPr>
          <p:nvPr>
            <p:ph type="sldNum" sz="quarter" idx="12"/>
          </p:nvPr>
        </p:nvSpPr>
        <p:spPr/>
        <p:txBody>
          <a:bodyPr/>
          <a:lstStyle/>
          <a:p>
            <a:pPr>
              <a:defRPr/>
            </a:pPr>
            <a:fld id="{E8CF53EA-E097-42AA-A70F-9D3588915757}" type="slidenum">
              <a:rPr lang="en-US" smtClean="0"/>
              <a:pPr>
                <a:defRPr/>
              </a:pPr>
              <a:t>4</a:t>
            </a:fld>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solidFill>
                  <a:schemeClr val="tx1"/>
                </a:solidFill>
              </a:rPr>
              <a:t>The National Academies &amp; CNSTAT</a:t>
            </a:r>
            <a:endParaRPr lang="en-US" sz="2400" dirty="0"/>
          </a:p>
        </p:txBody>
      </p:sp>
      <p:sp>
        <p:nvSpPr>
          <p:cNvPr id="6" name="Content Placeholder 5"/>
          <p:cNvSpPr>
            <a:spLocks noGrp="1"/>
          </p:cNvSpPr>
          <p:nvPr>
            <p:ph idx="1"/>
          </p:nvPr>
        </p:nvSpPr>
        <p:spPr/>
        <p:txBody>
          <a:bodyPr rtlCol="0">
            <a:normAutofit fontScale="92500" lnSpcReduction="20000"/>
          </a:bodyPr>
          <a:lstStyle/>
          <a:p>
            <a:pPr eaLnBrk="1" fontAlgn="auto" hangingPunct="1">
              <a:spcAft>
                <a:spcPts val="0"/>
              </a:spcAft>
              <a:buFont typeface="Arial" charset="0"/>
              <a:buNone/>
              <a:defRPr/>
            </a:pPr>
            <a:r>
              <a:rPr lang="en-US" sz="3200" dirty="0" smtClean="0"/>
              <a:t>National Academy of Sciences—independent, nonprofit honorific society; congressional charter (1863) to advise government on science and “art” (NAE, 1964; IOM, 1970)</a:t>
            </a:r>
          </a:p>
          <a:p>
            <a:pPr eaLnBrk="1" fontAlgn="auto" hangingPunct="1">
              <a:lnSpc>
                <a:spcPct val="90000"/>
              </a:lnSpc>
              <a:spcAft>
                <a:spcPts val="0"/>
              </a:spcAft>
              <a:buNone/>
              <a:defRPr/>
            </a:pPr>
            <a:r>
              <a:rPr lang="en-US" sz="3200" dirty="0" smtClean="0"/>
              <a:t>National Research Council – est. 1916 as NAS operating arm; </a:t>
            </a:r>
            <a:r>
              <a:rPr lang="en-US" sz="3200" dirty="0" smtClean="0"/>
              <a:t>50 </a:t>
            </a:r>
            <a:r>
              <a:rPr lang="en-US" sz="3200" dirty="0" smtClean="0"/>
              <a:t>standing units like </a:t>
            </a:r>
            <a:r>
              <a:rPr lang="en-US" sz="3200" dirty="0" smtClean="0"/>
              <a:t>CNSTAT</a:t>
            </a:r>
            <a:endParaRPr lang="en-US" sz="3200" dirty="0" smtClean="0"/>
          </a:p>
          <a:p>
            <a:pPr eaLnBrk="1" fontAlgn="auto" hangingPunct="1">
              <a:lnSpc>
                <a:spcPct val="90000"/>
              </a:lnSpc>
              <a:spcAft>
                <a:spcPts val="0"/>
              </a:spcAft>
              <a:buNone/>
              <a:defRPr/>
            </a:pPr>
            <a:r>
              <a:rPr lang="en-US" sz="3200" dirty="0" smtClean="0"/>
              <a:t>CNSTAT’s mission </a:t>
            </a:r>
            <a:r>
              <a:rPr lang="en-US" sz="3200" dirty="0" smtClean="0"/>
              <a:t>is to improve the statistical methods and information on which public policy decisions are based; also serves as a coordinating force in decentralized U.S. statistical system; over </a:t>
            </a:r>
            <a:r>
              <a:rPr lang="en-US" sz="3200" dirty="0" smtClean="0"/>
              <a:t>its 40+-year </a:t>
            </a:r>
            <a:r>
              <a:rPr lang="en-US" sz="3200" dirty="0" smtClean="0"/>
              <a:t>history, CNSTAT has produced over 240 consensus, interim, and workshop reports</a:t>
            </a:r>
          </a:p>
          <a:p>
            <a:pPr eaLnBrk="1" fontAlgn="auto" hangingPunct="1">
              <a:spcAft>
                <a:spcPts val="0"/>
              </a:spcAft>
              <a:buFont typeface="Arial" charset="0"/>
              <a:buNone/>
              <a:defRPr/>
            </a:pPr>
            <a:endParaRPr lang="en-US" sz="3200"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C06ACCE9-A8AB-400B-9A8D-8A66065ADF20}"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971550"/>
          </a:xfrm>
        </p:spPr>
        <p:txBody>
          <a:bodyPr/>
          <a:lstStyle/>
          <a:p>
            <a:pPr eaLnBrk="1" fontAlgn="auto" hangingPunct="1">
              <a:spcAft>
                <a:spcPts val="0"/>
              </a:spcAft>
              <a:defRPr/>
            </a:pPr>
            <a:r>
              <a:rPr lang="en-US" sz="4400" dirty="0" smtClean="0">
                <a:solidFill>
                  <a:schemeClr val="tx1"/>
                </a:solidFill>
              </a:rPr>
              <a:t>Sampling of CNSTAT Studies</a:t>
            </a:r>
            <a:endParaRPr lang="en-US" sz="2400" dirty="0"/>
          </a:p>
        </p:txBody>
      </p:sp>
      <p:pic>
        <p:nvPicPr>
          <p:cNvPr id="14339" name="Picture 9" descr="0309151155"/>
          <p:cNvPicPr preferRelativeResize="0">
            <a:picLocks noChangeArrowheads="1"/>
          </p:cNvPicPr>
          <p:nvPr/>
        </p:nvPicPr>
        <p:blipFill>
          <a:blip r:embed="rId3" cstate="print"/>
          <a:srcRect/>
          <a:stretch>
            <a:fillRect/>
          </a:stretch>
        </p:blipFill>
        <p:spPr bwMode="auto">
          <a:xfrm>
            <a:off x="5072063" y="4089400"/>
            <a:ext cx="1719262" cy="2587625"/>
          </a:xfrm>
          <a:prstGeom prst="rect">
            <a:avLst/>
          </a:prstGeom>
          <a:noFill/>
          <a:ln w="9525">
            <a:noFill/>
            <a:miter lim="800000"/>
            <a:headEnd/>
            <a:tailEnd/>
          </a:ln>
        </p:spPr>
      </p:pic>
      <p:pic>
        <p:nvPicPr>
          <p:cNvPr id="14340" name="Picture 13" descr="0309106729"/>
          <p:cNvPicPr>
            <a:picLocks noChangeAspect="1" noChangeArrowheads="1"/>
          </p:cNvPicPr>
          <p:nvPr/>
        </p:nvPicPr>
        <p:blipFill>
          <a:blip r:embed="rId4" cstate="print"/>
          <a:srcRect/>
          <a:stretch>
            <a:fillRect/>
          </a:stretch>
        </p:blipFill>
        <p:spPr bwMode="auto">
          <a:xfrm>
            <a:off x="68263" y="4189413"/>
            <a:ext cx="1714500" cy="2590800"/>
          </a:xfrm>
          <a:prstGeom prst="rect">
            <a:avLst/>
          </a:prstGeom>
          <a:noFill/>
          <a:ln w="9525">
            <a:noFill/>
            <a:miter lim="800000"/>
            <a:headEnd/>
            <a:tailEnd/>
          </a:ln>
        </p:spPr>
      </p:pic>
      <p:pic>
        <p:nvPicPr>
          <p:cNvPr id="14341" name="Picture 10" descr="0309100054"/>
          <p:cNvPicPr preferRelativeResize="0">
            <a:picLocks noChangeArrowheads="1"/>
          </p:cNvPicPr>
          <p:nvPr/>
        </p:nvPicPr>
        <p:blipFill>
          <a:blip r:embed="rId5" cstate="print"/>
          <a:srcRect/>
          <a:stretch>
            <a:fillRect/>
          </a:stretch>
        </p:blipFill>
        <p:spPr bwMode="auto">
          <a:xfrm>
            <a:off x="5072063" y="1417638"/>
            <a:ext cx="1719262" cy="2587625"/>
          </a:xfrm>
          <a:prstGeom prst="rect">
            <a:avLst/>
          </a:prstGeom>
          <a:noFill/>
          <a:ln w="9525">
            <a:noFill/>
            <a:miter lim="800000"/>
            <a:headEnd/>
            <a:tailEnd/>
          </a:ln>
        </p:spPr>
      </p:pic>
      <p:pic>
        <p:nvPicPr>
          <p:cNvPr id="14342" name="Picture 1" descr="N:\CCITRO\0309051282-measuring poverty.jpg"/>
          <p:cNvPicPr preferRelativeResize="0">
            <a:picLocks noChangeArrowheads="1"/>
          </p:cNvPicPr>
          <p:nvPr/>
        </p:nvPicPr>
        <p:blipFill>
          <a:blip r:embed="rId6" cstate="print"/>
          <a:srcRect/>
          <a:stretch>
            <a:fillRect/>
          </a:stretch>
        </p:blipFill>
        <p:spPr bwMode="auto">
          <a:xfrm>
            <a:off x="1719263" y="1246188"/>
            <a:ext cx="1719262" cy="2587625"/>
          </a:xfrm>
          <a:prstGeom prst="rect">
            <a:avLst/>
          </a:prstGeom>
          <a:noFill/>
          <a:ln w="9525">
            <a:noFill/>
            <a:miter lim="800000"/>
            <a:headEnd/>
            <a:tailEnd/>
          </a:ln>
        </p:spPr>
      </p:pic>
      <p:pic>
        <p:nvPicPr>
          <p:cNvPr id="14343" name="Picture 9" descr="030912056X"/>
          <p:cNvPicPr preferRelativeResize="0">
            <a:picLocks noChangeArrowheads="1"/>
          </p:cNvPicPr>
          <p:nvPr/>
        </p:nvPicPr>
        <p:blipFill>
          <a:blip r:embed="rId7" cstate="print"/>
          <a:srcRect/>
          <a:stretch>
            <a:fillRect/>
          </a:stretch>
        </p:blipFill>
        <p:spPr bwMode="auto">
          <a:xfrm>
            <a:off x="1425575" y="3833813"/>
            <a:ext cx="1719263" cy="2587625"/>
          </a:xfrm>
          <a:prstGeom prst="rect">
            <a:avLst/>
          </a:prstGeom>
          <a:noFill/>
          <a:ln w="9525">
            <a:noFill/>
            <a:miter lim="800000"/>
            <a:headEnd/>
            <a:tailEnd/>
          </a:ln>
        </p:spPr>
      </p:pic>
      <p:pic>
        <p:nvPicPr>
          <p:cNvPr id="14344" name="Picture 4" descr="expanding-access"/>
          <p:cNvPicPr>
            <a:picLocks noChangeArrowheads="1"/>
          </p:cNvPicPr>
          <p:nvPr/>
        </p:nvPicPr>
        <p:blipFill>
          <a:blip r:embed="rId8" cstate="print"/>
          <a:srcRect/>
          <a:stretch>
            <a:fillRect/>
          </a:stretch>
        </p:blipFill>
        <p:spPr bwMode="auto">
          <a:xfrm>
            <a:off x="6583363" y="2316163"/>
            <a:ext cx="1719262" cy="2590800"/>
          </a:xfrm>
          <a:prstGeom prst="rect">
            <a:avLst/>
          </a:prstGeom>
          <a:noFill/>
          <a:ln w="9525">
            <a:noFill/>
            <a:miter lim="800000"/>
            <a:headEnd/>
            <a:tailEnd/>
          </a:ln>
        </p:spPr>
      </p:pic>
      <p:pic>
        <p:nvPicPr>
          <p:cNvPr id="14345" name="Picture 8" descr="N:\CCITRO\SAIPEFINAL0309071461.jpg"/>
          <p:cNvPicPr>
            <a:picLocks noChangeArrowheads="1"/>
          </p:cNvPicPr>
          <p:nvPr/>
        </p:nvPicPr>
        <p:blipFill>
          <a:blip r:embed="rId9" cstate="print"/>
          <a:srcRect/>
          <a:stretch>
            <a:fillRect/>
          </a:stretch>
        </p:blipFill>
        <p:spPr bwMode="auto">
          <a:xfrm>
            <a:off x="3438525" y="1617663"/>
            <a:ext cx="1719263" cy="2587625"/>
          </a:xfrm>
          <a:prstGeom prst="rect">
            <a:avLst/>
          </a:prstGeom>
          <a:noFill/>
          <a:ln w="9525">
            <a:noFill/>
            <a:miter lim="800000"/>
            <a:headEnd/>
            <a:tailEnd/>
          </a:ln>
        </p:spPr>
      </p:pic>
      <p:pic>
        <p:nvPicPr>
          <p:cNvPr id="14346" name="Picture 3" descr="N:\CCITRO\SIPP0309141737.jpg"/>
          <p:cNvPicPr preferRelativeResize="0">
            <a:picLocks noChangeArrowheads="1"/>
          </p:cNvPicPr>
          <p:nvPr/>
        </p:nvPicPr>
        <p:blipFill>
          <a:blip r:embed="rId10" cstate="print"/>
          <a:srcRect/>
          <a:stretch>
            <a:fillRect/>
          </a:stretch>
        </p:blipFill>
        <p:spPr bwMode="auto">
          <a:xfrm>
            <a:off x="3109913" y="4192588"/>
            <a:ext cx="1719262" cy="2587625"/>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135D7FD4-6A2C-41BF-8EC7-B7122E0411EA}" type="slidenum">
              <a:rPr lang="en-US" smtClean="0"/>
              <a:pPr>
                <a:defRPr/>
              </a:pPr>
              <a:t>6</a:t>
            </a:fld>
            <a:endParaRPr lang="en-US"/>
          </a:p>
        </p:txBody>
      </p:sp>
      <p:sp>
        <p:nvSpPr>
          <p:cNvPr id="2" name="Content Placeholder 1"/>
          <p:cNvSpPr>
            <a:spLocks noGrp="1"/>
          </p:cNvSpPr>
          <p:nvPr>
            <p:ph idx="1"/>
          </p:nvPr>
        </p:nvSpPr>
        <p:spPr>
          <a:xfrm>
            <a:off x="17811" y="1585809"/>
            <a:ext cx="8412480" cy="5212080"/>
          </a:xfrm>
        </p:spPr>
        <p:txBody>
          <a:bodyPr/>
          <a:lstStyle/>
          <a:p>
            <a:endParaRPr lang="en-US" b="1" dirty="0"/>
          </a:p>
        </p:txBody>
      </p:sp>
      <p:pic>
        <p:nvPicPr>
          <p:cNvPr id="15" name="Picture 4" descr="P&amp;P 5th Ed Cover"/>
          <p:cNvPicPr>
            <a:picLocks noChangeArrowheads="1"/>
          </p:cNvPicPr>
          <p:nvPr/>
        </p:nvPicPr>
        <p:blipFill>
          <a:blip r:embed="rId11" cstate="print"/>
          <a:srcRect/>
          <a:stretch>
            <a:fillRect/>
          </a:stretch>
        </p:blipFill>
        <p:spPr bwMode="auto">
          <a:xfrm>
            <a:off x="68263" y="1585809"/>
            <a:ext cx="1650999" cy="25876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Probability Sample Surveys the 20</a:t>
            </a:r>
            <a:r>
              <a:rPr lang="en-US" sz="4400" baseline="30000" dirty="0" smtClean="0"/>
              <a:t>th</a:t>
            </a:r>
            <a:r>
              <a:rPr lang="en-US" sz="4400" dirty="0" smtClean="0"/>
              <a:t> Century Answer to Quicker, et al. </a:t>
            </a:r>
            <a:endParaRPr lang="en-US" sz="4400" dirty="0"/>
          </a:p>
        </p:txBody>
      </p:sp>
      <p:sp>
        <p:nvSpPr>
          <p:cNvPr id="18435" name="Content Placeholder 5"/>
          <p:cNvSpPr>
            <a:spLocks noGrp="1"/>
          </p:cNvSpPr>
          <p:nvPr>
            <p:ph idx="1"/>
          </p:nvPr>
        </p:nvSpPr>
        <p:spPr/>
        <p:txBody>
          <a:bodyPr/>
          <a:lstStyle/>
          <a:p>
            <a:pPr eaLnBrk="1" hangingPunct="1">
              <a:buFont typeface="Arial" charset="0"/>
              <a:buNone/>
            </a:pPr>
            <a:r>
              <a:rPr lang="en-US" dirty="0" smtClean="0"/>
              <a:t>Large-scale surveys in U.S. date to late 1930s </a:t>
            </a:r>
            <a:r>
              <a:rPr lang="en-US" sz="1800" dirty="0" smtClean="0"/>
              <a:t>(Harris-Kojetin, 2012)</a:t>
            </a:r>
          </a:p>
          <a:p>
            <a:pPr lvl="1" eaLnBrk="1" hangingPunct="1"/>
            <a:r>
              <a:rPr lang="en-US" dirty="0" smtClean="0"/>
              <a:t>1937 –  2% sample of households on non-business postal routes estimated much higher number of unemployed than a “complete” (voluntary) census of all residential addresses </a:t>
            </a:r>
          </a:p>
          <a:p>
            <a:pPr lvl="1" eaLnBrk="1" hangingPunct="1"/>
            <a:r>
              <a:rPr lang="en-US" dirty="0" smtClean="0"/>
              <a:t>1940 – Census asked six questions on 5% sample basis</a:t>
            </a:r>
          </a:p>
          <a:p>
            <a:pPr lvl="1" eaLnBrk="1" hangingPunct="1"/>
            <a:r>
              <a:rPr lang="en-US" dirty="0" smtClean="0"/>
              <a:t>1940 – Monthly Report on the Labor Force (became the CPS) </a:t>
            </a:r>
          </a:p>
          <a:p>
            <a:pPr lvl="1" eaLnBrk="1" hangingPunct="1"/>
            <a:r>
              <a:rPr lang="en-US" dirty="0" smtClean="0"/>
              <a:t>1950 – Census asked two-fifths of questions on sample basis—sampling fractions of 20% and 3.3% for population items; 20% for housing items, using matrix design</a:t>
            </a:r>
          </a:p>
          <a:p>
            <a:pPr eaLnBrk="1" hangingPunct="1">
              <a:buFont typeface="Arial" charset="0"/>
              <a:buNone/>
            </a:pPr>
            <a:r>
              <a:rPr lang="en-US" dirty="0" smtClean="0"/>
              <a:t>Gave much more reliable information (could estimate sampling error) than non-probability samples and at greatly reduced cost and increased timeliness compared with censuses</a:t>
            </a:r>
          </a:p>
          <a:p>
            <a:pPr eaLnBrk="1" hangingPunct="1">
              <a:buFont typeface="Arial" charset="0"/>
              <a:buNone/>
            </a:pPr>
            <a:r>
              <a:rPr lang="en-US" dirty="0" smtClean="0"/>
              <a:t>Sample results readily accepted by the public</a:t>
            </a:r>
          </a:p>
          <a:p>
            <a:pP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337ED26E-07B7-4200-8389-C629AE328093}" type="slidenum">
              <a:rPr lang="en-US" smtClean="0"/>
              <a:pPr>
                <a:defRPr/>
              </a:pPr>
              <a:t>7</a:t>
            </a:fld>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indent="-228600" eaLnBrk="1" fontAlgn="auto" hangingPunct="1">
              <a:spcAft>
                <a:spcPts val="0"/>
              </a:spcAft>
              <a:defRPr/>
            </a:pPr>
            <a:r>
              <a:rPr lang="en-US" sz="4400" dirty="0" smtClean="0">
                <a:solidFill>
                  <a:schemeClr val="tx1"/>
                </a:solidFill>
              </a:rPr>
              <a:t>Obvious Win-Win Like Sampling      </a:t>
            </a:r>
            <a:r>
              <a:rPr lang="en-US" sz="4400" i="1" dirty="0" smtClean="0">
                <a:solidFill>
                  <a:schemeClr val="tx1"/>
                </a:solidFill>
              </a:rPr>
              <a:t>Not Obvious </a:t>
            </a:r>
            <a:r>
              <a:rPr lang="en-US" sz="4400" dirty="0" smtClean="0">
                <a:solidFill>
                  <a:schemeClr val="tx1"/>
                </a:solidFill>
              </a:rPr>
              <a:t>at the Time </a:t>
            </a:r>
            <a:r>
              <a:rPr lang="en-US" sz="2400" dirty="0" smtClean="0">
                <a:solidFill>
                  <a:schemeClr val="tx1"/>
                </a:solidFill>
              </a:rPr>
              <a:t>(Anderson, 1988)</a:t>
            </a:r>
            <a:endParaRPr lang="en-US" sz="2400" dirty="0"/>
          </a:p>
        </p:txBody>
      </p:sp>
      <p:sp>
        <p:nvSpPr>
          <p:cNvPr id="6" name="Content Placeholder 5"/>
          <p:cNvSpPr>
            <a:spLocks noGrp="1"/>
          </p:cNvSpPr>
          <p:nvPr>
            <p:ph idx="1"/>
          </p:nvPr>
        </p:nvSpPr>
        <p:spPr>
          <a:xfrm>
            <a:off x="457200" y="1817688"/>
            <a:ext cx="7620000" cy="4783137"/>
          </a:xfrm>
        </p:spPr>
        <p:txBody>
          <a:bodyPr rtlCol="0">
            <a:normAutofit lnSpcReduction="10000"/>
          </a:bodyPr>
          <a:lstStyle/>
          <a:p>
            <a:pPr eaLnBrk="1" fontAlgn="auto" hangingPunct="1">
              <a:spcAft>
                <a:spcPts val="0"/>
              </a:spcAft>
              <a:buFont typeface="Arial" pitchFamily="34" charset="0"/>
              <a:buNone/>
              <a:defRPr/>
            </a:pPr>
            <a:r>
              <a:rPr lang="en-US" dirty="0" smtClean="0"/>
              <a:t>The development of theory and practice of modern probability sampling for finite populations in the U.S. took time</a:t>
            </a:r>
          </a:p>
          <a:p>
            <a:pPr marL="640080" lvl="1" eaLnBrk="1" fontAlgn="auto" hangingPunct="1">
              <a:spcAft>
                <a:spcPts val="0"/>
              </a:spcAft>
              <a:buFont typeface="Arial" pitchFamily="34" charset="0"/>
              <a:buChar char="•"/>
              <a:defRPr/>
            </a:pPr>
            <a:r>
              <a:rPr lang="en-US" dirty="0" smtClean="0"/>
              <a:t>Jerzy Neyman’s arrival in America in the mid-1930s gave tremendous boost to work of W. Edwards Deming, Cal Dedrick, Morris Hansen, and others to develop the needed theory</a:t>
            </a:r>
          </a:p>
          <a:p>
            <a:pPr marL="640080" lvl="1" eaLnBrk="1" fontAlgn="auto" hangingPunct="1">
              <a:spcAft>
                <a:spcPts val="0"/>
              </a:spcAft>
              <a:buFont typeface="Arial" pitchFamily="34" charset="0"/>
              <a:buChar char="•"/>
              <a:defRPr/>
            </a:pPr>
            <a:r>
              <a:rPr lang="en-US" dirty="0" smtClean="0"/>
              <a:t>Small-scale uses of sampling by academicians and agencies (e.g., 1930s surveys of consumer purchases, unemployment, urban housing, and health) provided proofs of concept and practical tips</a:t>
            </a:r>
          </a:p>
          <a:p>
            <a:pPr eaLnBrk="1" fontAlgn="auto" hangingPunct="1">
              <a:spcAft>
                <a:spcPts val="0"/>
              </a:spcAft>
              <a:buFont typeface="Arial" pitchFamily="34" charset="0"/>
              <a:buNone/>
              <a:defRPr/>
            </a:pPr>
            <a:r>
              <a:rPr lang="en-US" dirty="0" smtClean="0"/>
              <a:t>The government’s Young (statistical) Turks still had to surmount hurdles in the bureaucracy up to the White House before they could get sampling into the mainstream of federal statistics</a:t>
            </a:r>
          </a:p>
          <a:p>
            <a:pPr marL="640080" lvl="1" eaLnBrk="1" fontAlgn="auto" hangingPunct="1">
              <a:spcAft>
                <a:spcPts val="0"/>
              </a:spcAft>
              <a:buFont typeface="Arial" pitchFamily="34" charset="0"/>
              <a:buChar char="•"/>
              <a:defRPr/>
            </a:pPr>
            <a:r>
              <a:rPr lang="en-US" dirty="0" smtClean="0"/>
              <a:t>Political pressure on both sides regarding the need for hard numbers on unemployment</a:t>
            </a:r>
          </a:p>
          <a:p>
            <a:pPr marL="640080" lvl="1" eaLnBrk="1" fontAlgn="auto" hangingPunct="1">
              <a:spcAft>
                <a:spcPts val="0"/>
              </a:spcAft>
              <a:buFont typeface="Arial" pitchFamily="34" charset="0"/>
              <a:buChar char="•"/>
              <a:defRPr/>
            </a:pPr>
            <a:r>
              <a:rPr lang="en-US" dirty="0" smtClean="0"/>
              <a:t>Skepticism by “old-timers” at the Census Bureau </a:t>
            </a:r>
            <a:endParaRPr lang="en-US" dirty="0"/>
          </a:p>
        </p:txBody>
      </p:sp>
      <p:sp>
        <p:nvSpPr>
          <p:cNvPr id="4" name="Slide Number Placeholder 3"/>
          <p:cNvSpPr>
            <a:spLocks noGrp="1"/>
          </p:cNvSpPr>
          <p:nvPr>
            <p:ph type="sldNum" sz="quarter" idx="12"/>
          </p:nvPr>
        </p:nvSpPr>
        <p:spPr/>
        <p:txBody>
          <a:bodyPr/>
          <a:lstStyle/>
          <a:p>
            <a:pPr>
              <a:defRPr/>
            </a:pPr>
            <a:fld id="{EEF2B0F7-FC30-4138-B6A7-A398C4A842FD}" type="slidenum">
              <a:rPr lang="en-US" smtClean="0"/>
              <a:pPr>
                <a:defRPr/>
              </a:pPr>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400" dirty="0" smtClean="0"/>
              <a:t>Federal Surveys Provide Rich Array of Policy-Relevant </a:t>
            </a:r>
            <a:r>
              <a:rPr lang="en-US" sz="4400" dirty="0"/>
              <a:t>I</a:t>
            </a:r>
            <a:r>
              <a:rPr lang="en-US" sz="4400" dirty="0" smtClean="0"/>
              <a:t>nformation</a:t>
            </a:r>
            <a:endParaRPr lang="en-US" sz="4400" dirty="0"/>
          </a:p>
        </p:txBody>
      </p:sp>
      <p:sp>
        <p:nvSpPr>
          <p:cNvPr id="6" name="Content Placeholder 5"/>
          <p:cNvSpPr>
            <a:spLocks noGrp="1"/>
          </p:cNvSpPr>
          <p:nvPr>
            <p:ph idx="1"/>
          </p:nvPr>
        </p:nvSpPr>
        <p:spPr>
          <a:xfrm>
            <a:off x="259080" y="1554941"/>
            <a:ext cx="7818120" cy="4983162"/>
          </a:xfrm>
        </p:spPr>
        <p:txBody>
          <a:bodyPr rtlCol="0">
            <a:normAutofit fontScale="70000" lnSpcReduction="20000"/>
          </a:bodyPr>
          <a:lstStyle/>
          <a:p>
            <a:pPr>
              <a:spcBef>
                <a:spcPts val="768"/>
              </a:spcBef>
              <a:buNone/>
            </a:pPr>
            <a:endParaRPr lang="en-US" dirty="0" smtClean="0"/>
          </a:p>
          <a:p>
            <a:pPr>
              <a:spcBef>
                <a:spcPts val="0"/>
              </a:spcBef>
            </a:pPr>
            <a:r>
              <a:rPr lang="en-US" sz="2800" dirty="0" smtClean="0"/>
              <a:t>Consumer Expenditure Survey</a:t>
            </a:r>
            <a:r>
              <a:rPr lang="en-US" sz="2800" i="1" dirty="0" smtClean="0"/>
              <a:t> – 1888 </a:t>
            </a:r>
            <a:r>
              <a:rPr lang="en-US" sz="2800" dirty="0" smtClean="0"/>
              <a:t>(non-probability) (periodically conducted through </a:t>
            </a:r>
            <a:r>
              <a:rPr lang="en-US" sz="2800" i="1" dirty="0" smtClean="0"/>
              <a:t>1972-73) </a:t>
            </a:r>
            <a:r>
              <a:rPr lang="en-US" sz="2800" dirty="0" smtClean="0"/>
              <a:t>(continuous since </a:t>
            </a:r>
            <a:r>
              <a:rPr lang="en-US" sz="2800" i="1" dirty="0" smtClean="0"/>
              <a:t>1980</a:t>
            </a:r>
            <a:r>
              <a:rPr lang="en-US" sz="2800" dirty="0" smtClean="0"/>
              <a:t>) </a:t>
            </a:r>
            <a:r>
              <a:rPr lang="en-US" sz="2800" i="1" dirty="0" smtClean="0"/>
              <a:t>. . . feeds the CPI</a:t>
            </a:r>
          </a:p>
          <a:p>
            <a:pPr>
              <a:spcBef>
                <a:spcPts val="0"/>
              </a:spcBef>
            </a:pPr>
            <a:endParaRPr lang="en-US" sz="2800" i="1" dirty="0" smtClean="0"/>
          </a:p>
          <a:p>
            <a:pPr>
              <a:spcBef>
                <a:spcPts val="0"/>
              </a:spcBef>
            </a:pPr>
            <a:r>
              <a:rPr lang="en-US" sz="2800" dirty="0" smtClean="0"/>
              <a:t>Current Employment Statistics – </a:t>
            </a:r>
            <a:r>
              <a:rPr lang="en-US" sz="2800" i="1" dirty="0" smtClean="0"/>
              <a:t>1939 . . . payroll employment, etc.</a:t>
            </a:r>
          </a:p>
          <a:p>
            <a:pPr>
              <a:spcBef>
                <a:spcPts val="0"/>
              </a:spcBef>
              <a:buNone/>
            </a:pPr>
            <a:endParaRPr lang="en-US" sz="2800" dirty="0" smtClean="0"/>
          </a:p>
          <a:p>
            <a:pPr>
              <a:spcBef>
                <a:spcPts val="0"/>
              </a:spcBef>
            </a:pPr>
            <a:r>
              <a:rPr lang="en-US" sz="2800" dirty="0" smtClean="0"/>
              <a:t>Current Population Survey – </a:t>
            </a:r>
            <a:r>
              <a:rPr lang="en-US" sz="2800" i="1" dirty="0" smtClean="0"/>
              <a:t>1942 . . . unemployment, poverty, etc., etc.</a:t>
            </a:r>
          </a:p>
          <a:p>
            <a:pPr>
              <a:spcBef>
                <a:spcPts val="0"/>
              </a:spcBef>
            </a:pPr>
            <a:endParaRPr lang="en-US" sz="2400" i="1" dirty="0" smtClean="0"/>
          </a:p>
          <a:p>
            <a:pPr>
              <a:spcBef>
                <a:spcPts val="0"/>
              </a:spcBef>
            </a:pPr>
            <a:r>
              <a:rPr lang="en-US" sz="2800" dirty="0" smtClean="0"/>
              <a:t>Monthly Wholesale Trade Survey – </a:t>
            </a:r>
            <a:r>
              <a:rPr lang="en-US" sz="2800" i="1" dirty="0" smtClean="0"/>
              <a:t>1946 . . . principal economic indicator</a:t>
            </a:r>
          </a:p>
          <a:p>
            <a:pPr>
              <a:spcBef>
                <a:spcPts val="0"/>
              </a:spcBef>
              <a:buNone/>
            </a:pPr>
            <a:endParaRPr lang="en-US" sz="2400" i="1" dirty="0" smtClean="0"/>
          </a:p>
          <a:p>
            <a:pPr>
              <a:spcBef>
                <a:spcPts val="0"/>
              </a:spcBef>
            </a:pPr>
            <a:r>
              <a:rPr lang="en-US" sz="2800" dirty="0" smtClean="0"/>
              <a:t>Survey of Industrial R&amp;D – </a:t>
            </a:r>
            <a:r>
              <a:rPr lang="en-US" sz="2800" i="1" dirty="0" smtClean="0"/>
              <a:t>1953 . . . reinvented as BRDIS in 2008 </a:t>
            </a:r>
          </a:p>
          <a:p>
            <a:pPr>
              <a:spcBef>
                <a:spcPts val="0"/>
              </a:spcBef>
              <a:buNone/>
            </a:pPr>
            <a:endParaRPr lang="en-US" sz="2800" i="1" dirty="0" smtClean="0"/>
          </a:p>
          <a:p>
            <a:pPr>
              <a:spcBef>
                <a:spcPts val="0"/>
              </a:spcBef>
            </a:pPr>
            <a:r>
              <a:rPr lang="en-US" sz="2800" dirty="0" smtClean="0"/>
              <a:t>National Survey of Fishing, Hunting, and Wildlife-Associated Recreation – </a:t>
            </a:r>
            <a:r>
              <a:rPr lang="en-US" sz="2800" i="1" dirty="0" smtClean="0"/>
              <a:t>1955 . . .  vitally important to its constituency</a:t>
            </a:r>
          </a:p>
          <a:p>
            <a:pPr>
              <a:spcBef>
                <a:spcPts val="0"/>
              </a:spcBef>
              <a:buNone/>
            </a:pPr>
            <a:endParaRPr lang="en-US" sz="2400" i="1" dirty="0" smtClean="0"/>
          </a:p>
          <a:p>
            <a:pPr>
              <a:spcBef>
                <a:spcPts val="0"/>
              </a:spcBef>
            </a:pPr>
            <a:r>
              <a:rPr lang="en-US" sz="2800" dirty="0"/>
              <a:t>NHANES – </a:t>
            </a:r>
            <a:r>
              <a:rPr lang="en-US" sz="2800" i="1" dirty="0" smtClean="0"/>
              <a:t>1960</a:t>
            </a:r>
            <a:r>
              <a:rPr lang="en-US" sz="2800" dirty="0" smtClean="0"/>
              <a:t> (continuous since </a:t>
            </a:r>
            <a:r>
              <a:rPr lang="en-US" sz="2800" i="1" dirty="0" smtClean="0"/>
              <a:t>1999</a:t>
            </a:r>
            <a:r>
              <a:rPr lang="en-US" sz="2800" dirty="0" smtClean="0"/>
              <a:t>) . . . </a:t>
            </a:r>
            <a:r>
              <a:rPr lang="en-US" sz="2800" i="1" dirty="0" smtClean="0"/>
              <a:t>physical </a:t>
            </a:r>
            <a:r>
              <a:rPr lang="en-US" sz="2800" i="1" dirty="0"/>
              <a:t>exams linked </a:t>
            </a:r>
            <a:r>
              <a:rPr lang="en-US" sz="2800" i="1" dirty="0" smtClean="0"/>
              <a:t>to survey </a:t>
            </a:r>
            <a:r>
              <a:rPr lang="en-US" sz="2800" i="1" dirty="0"/>
              <a:t>data</a:t>
            </a:r>
          </a:p>
          <a:p>
            <a:pPr>
              <a:spcBef>
                <a:spcPts val="0"/>
              </a:spcBef>
              <a:buNone/>
            </a:pPr>
            <a:endParaRPr lang="en-US" sz="2800" dirty="0" smtClean="0"/>
          </a:p>
          <a:p>
            <a:pPr>
              <a:spcBef>
                <a:spcPts val="0"/>
              </a:spcBef>
            </a:pPr>
            <a:r>
              <a:rPr lang="en-US" sz="2800" dirty="0" smtClean="0"/>
              <a:t>National Crime Victimization Survey – </a:t>
            </a:r>
            <a:r>
              <a:rPr lang="en-US" sz="2800" i="1" dirty="0" smtClean="0"/>
              <a:t>1972 . . . crimes not reported to the police</a:t>
            </a:r>
            <a:endParaRPr lang="en-US" sz="2800"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C5AC9602-C3E3-4321-91F3-AB9BCA8E764F}" type="slidenum">
              <a:rPr lang="en-US" smtClean="0"/>
              <a:pPr>
                <a:defRPr/>
              </a:pPr>
              <a:t>9</a:t>
            </a:fld>
            <a:endParaRPr lang="en-US"/>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5602</TotalTime>
  <Words>2956</Words>
  <Application>Microsoft Office PowerPoint</Application>
  <PresentationFormat>On-screen Show (4:3)</PresentationFormat>
  <Paragraphs>294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    From Multiple Modes for Surveys to Multiple Data Sources for Estimates— The Role of Administrative Records in Federal Statistics</vt:lpstr>
      <vt:lpstr>Adaptation of WSS President’s Invited Address (May 2013)*</vt:lpstr>
      <vt:lpstr>Wider, Deeper, Quicker, Better, Cheaper Official Statistics (Holt,  2007)</vt:lpstr>
      <vt:lpstr>Outline of My Presentation*</vt:lpstr>
      <vt:lpstr>The National Academies &amp; CNSTAT</vt:lpstr>
      <vt:lpstr>Sampling of CNSTAT Studies</vt:lpstr>
      <vt:lpstr>Probability Sample Surveys the 20th Century Answer to Quicker, et al. </vt:lpstr>
      <vt:lpstr>Obvious Win-Win Like Sampling      Not Obvious at the Time (Anderson, 1988)</vt:lpstr>
      <vt:lpstr>Federal Surveys Provide Rich Array of Policy-Relevant Information</vt:lpstr>
      <vt:lpstr>Federal Surveys Innovate Concepts, Methods, and Technology</vt:lpstr>
      <vt:lpstr>BUT… Federal Surveys Challenged</vt:lpstr>
      <vt:lpstr>Strategies to Combat and/or Compensate for Problems (NRC, 2013)</vt:lpstr>
      <vt:lpstr>New Paradigm—Multiple Data Sources from the Get-Go</vt:lpstr>
      <vt:lpstr>There are Increasingly Multiple Data Sources—Why AR?</vt:lpstr>
      <vt:lpstr>Field Needs Something Akin to Total Error Concept for Surveys</vt:lpstr>
      <vt:lpstr>Surveys Look Good on [Crude] Metrics–So Why Change Paradigm?</vt:lpstr>
      <vt:lpstr>Focus on Administrative Records  </vt:lpstr>
      <vt:lpstr>Example 1—Housing in the American Community Survey </vt:lpstr>
      <vt:lpstr>Example 1—Not Kidding about ACS Housing/Homeowner Burden </vt:lpstr>
      <vt:lpstr>Example 1—Augmented MAF </vt:lpstr>
      <vt:lpstr>Example 2—Income in Surveys </vt:lpstr>
      <vt:lpstr>Example 2—Comparing CPS-NIPA $ Adjusted to CPS Concept</vt:lpstr>
      <vt:lpstr>Example 2—Better Income Estimates through Multiple Sources </vt:lpstr>
      <vt:lpstr>Example 2—Pipedream?? Not with Vision and Long-term Planning </vt:lpstr>
      <vt:lpstr>The Challenge of Effecting Paradigm Change</vt:lpstr>
      <vt:lpstr>Effecting Paradigm Change— Six Barriers</vt:lpstr>
      <vt:lpstr>Effecting Paradigm Change—Ways to Move Forward</vt:lpstr>
      <vt:lpstr>Slide 28</vt:lpstr>
    </vt:vector>
  </TitlesOfParts>
  <Company>Committee on National Statistics, The National Academies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2010 Census Program of Evaluations and Experiments</dc:title>
  <dc:creator>Daniel Cork</dc:creator>
  <cp:lastModifiedBy>Connie</cp:lastModifiedBy>
  <cp:revision>346</cp:revision>
  <dcterms:created xsi:type="dcterms:W3CDTF">2011-07-08T14:17:23Z</dcterms:created>
  <dcterms:modified xsi:type="dcterms:W3CDTF">2014-09-15T03:47:13Z</dcterms:modified>
</cp:coreProperties>
</file>