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diagrams/data7.xml" ContentType="application/vnd.openxmlformats-officedocument.drawingml.diagramData+xml"/>
  <Override PartName="/ppt/diagrams/data5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6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diagrams/colors5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theme/theme2.xml" ContentType="application/vnd.openxmlformats-officedocument.theme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layout2.xml" ContentType="application/vnd.openxmlformats-officedocument.drawingml.diagramLayout+xml"/>
  <Override PartName="/ppt/diagrams/quickStyle3.xml" ContentType="application/vnd.openxmlformats-officedocument.drawingml.diagramStyle+xml"/>
  <Override PartName="/ppt/diagrams/quickStyle5.xml" ContentType="application/vnd.openxmlformats-officedocument.drawingml.diagramStyle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layout7.xml" ContentType="application/vnd.openxmlformats-officedocument.drawingml.diagramLayout+xml"/>
  <Override PartName="/ppt/diagrams/layout6.xml" ContentType="application/vnd.openxmlformats-officedocument.drawingml.diagramLayout+xml"/>
  <Override PartName="/ppt/theme/theme1.xml" ContentType="application/vnd.openxmlformats-officedocument.theme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layout5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layout4.xml" ContentType="application/vnd.openxmlformats-officedocument.drawingml.diagramLayout+xml"/>
  <Override PartName="/ppt/notesMasters/notesMaster1.xml" ContentType="application/vnd.openxmlformats-officedocument.presentationml.notesMaster+xml"/>
  <Override PartName="/ppt/diagrams/layout3.xml" ContentType="application/vnd.openxmlformats-officedocument.drawingml.diagramLayout+xml"/>
  <Override PartName="/ppt/diagrams/colors4.xml" ContentType="application/vnd.openxmlformats-officedocument.drawingml.diagramColors+xml"/>
  <Override PartName="/ppt/diagrams/quickStyle4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5" r:id="rId3"/>
    <p:sldId id="268" r:id="rId4"/>
    <p:sldId id="270" r:id="rId5"/>
    <p:sldId id="271" r:id="rId6"/>
    <p:sldId id="261" r:id="rId7"/>
    <p:sldId id="262" r:id="rId8"/>
    <p:sldId id="272" r:id="rId9"/>
    <p:sldId id="269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7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2800" autoAdjust="0"/>
  </p:normalViewPr>
  <p:slideViewPr>
    <p:cSldViewPr>
      <p:cViewPr varScale="1">
        <p:scale>
          <a:sx n="56" d="100"/>
          <a:sy n="56" d="100"/>
        </p:scale>
        <p:origin x="-31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65719A-5DED-4434-B3E6-D93780D57CF4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1F37811-C8AF-44D8-9EDD-B2741A430615}">
      <dgm:prSet phldrT="[Text]"/>
      <dgm:spPr/>
      <dgm:t>
        <a:bodyPr/>
        <a:lstStyle/>
        <a:p>
          <a:r>
            <a:rPr lang="en-US" dirty="0" smtClean="0"/>
            <a:t>American Housing Survey</a:t>
          </a:r>
          <a:br>
            <a:rPr lang="en-US" dirty="0" smtClean="0"/>
          </a:br>
          <a:r>
            <a:rPr lang="en-US" dirty="0" smtClean="0"/>
            <a:t>(AHS)</a:t>
          </a:r>
          <a:endParaRPr lang="en-US" dirty="0"/>
        </a:p>
      </dgm:t>
    </dgm:pt>
    <dgm:pt modelId="{E53D7335-7F8D-4EDB-B57F-6B2051B3838C}" type="parTrans" cxnId="{9207FBAD-1BF2-4247-BBFB-BA665EDBFFEA}">
      <dgm:prSet/>
      <dgm:spPr/>
      <dgm:t>
        <a:bodyPr/>
        <a:lstStyle/>
        <a:p>
          <a:endParaRPr lang="en-US"/>
        </a:p>
      </dgm:t>
    </dgm:pt>
    <dgm:pt modelId="{A1EAA1E3-1136-40C8-8DA4-6D114FE6FE77}" type="sibTrans" cxnId="{9207FBAD-1BF2-4247-BBFB-BA665EDBFFEA}">
      <dgm:prSet/>
      <dgm:spPr/>
      <dgm:t>
        <a:bodyPr/>
        <a:lstStyle/>
        <a:p>
          <a:endParaRPr lang="en-US"/>
        </a:p>
      </dgm:t>
    </dgm:pt>
    <dgm:pt modelId="{406B2615-61D1-480E-8006-FBCAF13B51C2}">
      <dgm:prSet phldrT="[Text]"/>
      <dgm:spPr/>
      <dgm:t>
        <a:bodyPr/>
        <a:lstStyle/>
        <a:p>
          <a:r>
            <a:rPr lang="en-US" dirty="0" smtClean="0"/>
            <a:t>Rental Housing Finance Survey</a:t>
          </a:r>
          <a:br>
            <a:rPr lang="en-US" dirty="0" smtClean="0"/>
          </a:br>
          <a:r>
            <a:rPr lang="en-US" dirty="0" smtClean="0"/>
            <a:t>(RHFS)</a:t>
          </a:r>
          <a:endParaRPr lang="en-US" dirty="0"/>
        </a:p>
      </dgm:t>
    </dgm:pt>
    <dgm:pt modelId="{ABE80629-1BAB-4C87-8E1F-C9335DB9C208}" type="parTrans" cxnId="{97416A43-454E-44B1-A2F7-AE80717ABCE7}">
      <dgm:prSet/>
      <dgm:spPr/>
      <dgm:t>
        <a:bodyPr/>
        <a:lstStyle/>
        <a:p>
          <a:endParaRPr lang="en-US"/>
        </a:p>
      </dgm:t>
    </dgm:pt>
    <dgm:pt modelId="{B39E7AC1-9052-4958-AC93-10CA0AB367F6}" type="sibTrans" cxnId="{97416A43-454E-44B1-A2F7-AE80717ABCE7}">
      <dgm:prSet/>
      <dgm:spPr/>
      <dgm:t>
        <a:bodyPr/>
        <a:lstStyle/>
        <a:p>
          <a:endParaRPr lang="en-US"/>
        </a:p>
      </dgm:t>
    </dgm:pt>
    <dgm:pt modelId="{C1A5E090-9AA5-4153-8510-62CE9BBC2B86}">
      <dgm:prSet phldrT="[Text]"/>
      <dgm:spPr/>
      <dgm:t>
        <a:bodyPr/>
        <a:lstStyle/>
        <a:p>
          <a:r>
            <a:rPr lang="en-US" dirty="0" smtClean="0"/>
            <a:t>Survey owners of single family and multifamily rental properties</a:t>
          </a:r>
          <a:endParaRPr lang="en-US" dirty="0"/>
        </a:p>
      </dgm:t>
    </dgm:pt>
    <dgm:pt modelId="{D9B93617-6320-4577-A572-D41559A98657}" type="parTrans" cxnId="{3619230A-FA6F-46EF-A305-B1BBEE814131}">
      <dgm:prSet/>
      <dgm:spPr/>
      <dgm:t>
        <a:bodyPr/>
        <a:lstStyle/>
        <a:p>
          <a:endParaRPr lang="en-US"/>
        </a:p>
      </dgm:t>
    </dgm:pt>
    <dgm:pt modelId="{D6C25601-8F7D-4FDF-8277-9AB0DC380454}" type="sibTrans" cxnId="{3619230A-FA6F-46EF-A305-B1BBEE814131}">
      <dgm:prSet/>
      <dgm:spPr/>
      <dgm:t>
        <a:bodyPr/>
        <a:lstStyle/>
        <a:p>
          <a:endParaRPr lang="en-US"/>
        </a:p>
      </dgm:t>
    </dgm:pt>
    <dgm:pt modelId="{E1430799-ACCC-4BEB-92EE-C013D7D79033}">
      <dgm:prSet phldrT="[Text]"/>
      <dgm:spPr/>
      <dgm:t>
        <a:bodyPr/>
        <a:lstStyle/>
        <a:p>
          <a:r>
            <a:rPr lang="en-US" dirty="0" smtClean="0"/>
            <a:t>Neighborhood characteristics</a:t>
          </a:r>
          <a:endParaRPr lang="en-US" dirty="0"/>
        </a:p>
      </dgm:t>
    </dgm:pt>
    <dgm:pt modelId="{AB2D18FA-53F6-4A73-9FB1-16E75FBC7073}" type="parTrans" cxnId="{9B6B09C8-75E6-42B6-8836-38A738D2979E}">
      <dgm:prSet/>
      <dgm:spPr/>
      <dgm:t>
        <a:bodyPr/>
        <a:lstStyle/>
        <a:p>
          <a:endParaRPr lang="en-US"/>
        </a:p>
      </dgm:t>
    </dgm:pt>
    <dgm:pt modelId="{B4639D5E-3515-436A-965A-B9FD091E5402}" type="sibTrans" cxnId="{9B6B09C8-75E6-42B6-8836-38A738D2979E}">
      <dgm:prSet/>
      <dgm:spPr/>
      <dgm:t>
        <a:bodyPr/>
        <a:lstStyle/>
        <a:p>
          <a:endParaRPr lang="en-US"/>
        </a:p>
      </dgm:t>
    </dgm:pt>
    <dgm:pt modelId="{DFFDA2A6-FC00-4581-B0FA-5844A4418DCE}">
      <dgm:prSet phldrT="[Text]"/>
      <dgm:spPr/>
      <dgm:t>
        <a:bodyPr/>
        <a:lstStyle/>
        <a:p>
          <a:r>
            <a:rPr lang="en-US" dirty="0" smtClean="0"/>
            <a:t>Mortgage/Rent</a:t>
          </a:r>
          <a:endParaRPr lang="en-US" dirty="0"/>
        </a:p>
      </dgm:t>
    </dgm:pt>
    <dgm:pt modelId="{869CCB0F-AEE6-45BD-BACE-26BDBAB1C8D8}" type="parTrans" cxnId="{A2049EA9-F817-4F73-A5BD-40AFF47528DB}">
      <dgm:prSet/>
      <dgm:spPr/>
      <dgm:t>
        <a:bodyPr/>
        <a:lstStyle/>
        <a:p>
          <a:endParaRPr lang="en-US"/>
        </a:p>
      </dgm:t>
    </dgm:pt>
    <dgm:pt modelId="{AC154E15-BBB0-405D-A3B5-25898F2DC54B}" type="sibTrans" cxnId="{A2049EA9-F817-4F73-A5BD-40AFF47528DB}">
      <dgm:prSet/>
      <dgm:spPr/>
      <dgm:t>
        <a:bodyPr/>
        <a:lstStyle/>
        <a:p>
          <a:endParaRPr lang="en-US"/>
        </a:p>
      </dgm:t>
    </dgm:pt>
    <dgm:pt modelId="{F5BE614E-9F32-4BD2-9B7F-73E4FCE1C822}">
      <dgm:prSet phldrT="[Text]"/>
      <dgm:spPr/>
      <dgm:t>
        <a:bodyPr/>
        <a:lstStyle/>
        <a:p>
          <a:r>
            <a:rPr lang="en-US" dirty="0" smtClean="0"/>
            <a:t>Ownership </a:t>
          </a:r>
          <a:endParaRPr lang="en-US" dirty="0"/>
        </a:p>
      </dgm:t>
    </dgm:pt>
    <dgm:pt modelId="{EF188C76-8B01-413D-B186-8EC69AD58B23}" type="parTrans" cxnId="{E25C1CE6-65B8-46B7-8FA6-FDB82342A5BA}">
      <dgm:prSet/>
      <dgm:spPr/>
      <dgm:t>
        <a:bodyPr/>
        <a:lstStyle/>
        <a:p>
          <a:endParaRPr lang="en-US"/>
        </a:p>
      </dgm:t>
    </dgm:pt>
    <dgm:pt modelId="{40434B65-80C4-4FA0-9475-E681190A11A0}" type="sibTrans" cxnId="{E25C1CE6-65B8-46B7-8FA6-FDB82342A5BA}">
      <dgm:prSet/>
      <dgm:spPr/>
      <dgm:t>
        <a:bodyPr/>
        <a:lstStyle/>
        <a:p>
          <a:endParaRPr lang="en-US"/>
        </a:p>
      </dgm:t>
    </dgm:pt>
    <dgm:pt modelId="{203BC08B-6D85-4110-BF59-553ADC31B0AF}">
      <dgm:prSet phldrT="[Text]"/>
      <dgm:spPr/>
      <dgm:t>
        <a:bodyPr/>
        <a:lstStyle/>
        <a:p>
          <a:r>
            <a:rPr lang="en-US" dirty="0" smtClean="0"/>
            <a:t>Assessment and taxes</a:t>
          </a:r>
          <a:endParaRPr lang="en-US" dirty="0"/>
        </a:p>
      </dgm:t>
    </dgm:pt>
    <dgm:pt modelId="{E7DA364E-5BBF-4FDA-A93F-792493C49510}" type="parTrans" cxnId="{7F728894-41D2-4BAD-9D69-59DD6E9C5DC6}">
      <dgm:prSet/>
      <dgm:spPr/>
      <dgm:t>
        <a:bodyPr/>
        <a:lstStyle/>
        <a:p>
          <a:endParaRPr lang="en-US"/>
        </a:p>
      </dgm:t>
    </dgm:pt>
    <dgm:pt modelId="{69CC947A-4CF5-469C-9C6A-9EA694FFEF12}" type="sibTrans" cxnId="{7F728894-41D2-4BAD-9D69-59DD6E9C5DC6}">
      <dgm:prSet/>
      <dgm:spPr/>
      <dgm:t>
        <a:bodyPr/>
        <a:lstStyle/>
        <a:p>
          <a:endParaRPr lang="en-US"/>
        </a:p>
      </dgm:t>
    </dgm:pt>
    <dgm:pt modelId="{BA50390A-5504-4B03-B081-08803338A599}">
      <dgm:prSet phldrT="[Text]"/>
      <dgm:spPr/>
      <dgm:t>
        <a:bodyPr/>
        <a:lstStyle/>
        <a:p>
          <a:r>
            <a:rPr lang="en-US" dirty="0" smtClean="0"/>
            <a:t>Cross-sectional</a:t>
          </a:r>
          <a:br>
            <a:rPr lang="en-US" dirty="0" smtClean="0"/>
          </a:br>
          <a:endParaRPr lang="en-US" dirty="0"/>
        </a:p>
      </dgm:t>
    </dgm:pt>
    <dgm:pt modelId="{CC614615-059A-49BB-B162-4EDED61381A9}" type="parTrans" cxnId="{3925F8F5-CEEB-4987-B819-7BB3F501BEB9}">
      <dgm:prSet/>
      <dgm:spPr/>
      <dgm:t>
        <a:bodyPr/>
        <a:lstStyle/>
        <a:p>
          <a:endParaRPr lang="en-US"/>
        </a:p>
      </dgm:t>
    </dgm:pt>
    <dgm:pt modelId="{AF42954F-C281-4B6A-92BD-1054AE16B473}" type="sibTrans" cxnId="{3925F8F5-CEEB-4987-B819-7BB3F501BEB9}">
      <dgm:prSet/>
      <dgm:spPr/>
      <dgm:t>
        <a:bodyPr/>
        <a:lstStyle/>
        <a:p>
          <a:endParaRPr lang="en-US"/>
        </a:p>
      </dgm:t>
    </dgm:pt>
    <dgm:pt modelId="{3C3802DC-1173-4799-BEA6-951A4D52C8FD}">
      <dgm:prSet phldrT="[Text]"/>
      <dgm:spPr/>
      <dgm:t>
        <a:bodyPr/>
        <a:lstStyle/>
        <a:p>
          <a:r>
            <a:rPr lang="en-US" dirty="0" smtClean="0"/>
            <a:t>Questions:</a:t>
          </a:r>
          <a:endParaRPr lang="en-US" dirty="0"/>
        </a:p>
      </dgm:t>
    </dgm:pt>
    <dgm:pt modelId="{499DD0BA-DB4B-4A54-B2FA-F6524AE83835}" type="parTrans" cxnId="{680DF2FB-871A-4594-B726-3BDFE5FCDF77}">
      <dgm:prSet/>
      <dgm:spPr/>
      <dgm:t>
        <a:bodyPr/>
        <a:lstStyle/>
        <a:p>
          <a:endParaRPr lang="en-US"/>
        </a:p>
      </dgm:t>
    </dgm:pt>
    <dgm:pt modelId="{276B1C83-6F32-4A58-A3C3-699B59865B13}" type="sibTrans" cxnId="{680DF2FB-871A-4594-B726-3BDFE5FCDF77}">
      <dgm:prSet/>
      <dgm:spPr/>
      <dgm:t>
        <a:bodyPr/>
        <a:lstStyle/>
        <a:p>
          <a:endParaRPr lang="en-US"/>
        </a:p>
      </dgm:t>
    </dgm:pt>
    <dgm:pt modelId="{06CDDB71-F708-44E5-BD5C-660F7B5A7F06}">
      <dgm:prSet phldrT="[Text]"/>
      <dgm:spPr/>
      <dgm:t>
        <a:bodyPr/>
        <a:lstStyle/>
        <a:p>
          <a:r>
            <a:rPr lang="en-US" dirty="0" smtClean="0"/>
            <a:t>Ownership and configuration</a:t>
          </a:r>
          <a:endParaRPr lang="en-US" dirty="0"/>
        </a:p>
      </dgm:t>
    </dgm:pt>
    <dgm:pt modelId="{1B6C51C4-C90E-4E03-8C6B-1DF54C47140E}" type="parTrans" cxnId="{475A3CCC-6CEB-409A-B155-E2B69CE75F9A}">
      <dgm:prSet/>
      <dgm:spPr/>
      <dgm:t>
        <a:bodyPr/>
        <a:lstStyle/>
        <a:p>
          <a:endParaRPr lang="en-US"/>
        </a:p>
      </dgm:t>
    </dgm:pt>
    <dgm:pt modelId="{18DBA868-F899-4348-9EB0-C41F8C49F2E3}" type="sibTrans" cxnId="{475A3CCC-6CEB-409A-B155-E2B69CE75F9A}">
      <dgm:prSet/>
      <dgm:spPr/>
      <dgm:t>
        <a:bodyPr/>
        <a:lstStyle/>
        <a:p>
          <a:endParaRPr lang="en-US"/>
        </a:p>
      </dgm:t>
    </dgm:pt>
    <dgm:pt modelId="{7FBFFDDF-D85E-4958-A67E-5E2743D776BE}">
      <dgm:prSet phldrT="[Text]"/>
      <dgm:spPr/>
      <dgm:t>
        <a:bodyPr/>
        <a:lstStyle/>
        <a:p>
          <a:r>
            <a:rPr lang="en-US" dirty="0" smtClean="0"/>
            <a:t>Mortgage</a:t>
          </a:r>
          <a:endParaRPr lang="en-US" dirty="0"/>
        </a:p>
      </dgm:t>
    </dgm:pt>
    <dgm:pt modelId="{58469BA6-EFD9-416A-BE6D-8AAD7B632F26}" type="parTrans" cxnId="{08580C57-F745-443D-B4AB-741F07AFBA2D}">
      <dgm:prSet/>
      <dgm:spPr/>
      <dgm:t>
        <a:bodyPr/>
        <a:lstStyle/>
        <a:p>
          <a:endParaRPr lang="en-US"/>
        </a:p>
      </dgm:t>
    </dgm:pt>
    <dgm:pt modelId="{4ACCDB69-9A22-40F5-8BDF-FD8D8618C587}" type="sibTrans" cxnId="{08580C57-F745-443D-B4AB-741F07AFBA2D}">
      <dgm:prSet/>
      <dgm:spPr/>
      <dgm:t>
        <a:bodyPr/>
        <a:lstStyle/>
        <a:p>
          <a:endParaRPr lang="en-US"/>
        </a:p>
      </dgm:t>
    </dgm:pt>
    <dgm:pt modelId="{557785BE-E543-48A4-ABA8-C78DE15261DC}">
      <dgm:prSet phldrT="[Text]"/>
      <dgm:spPr/>
      <dgm:t>
        <a:bodyPr/>
        <a:lstStyle/>
        <a:p>
          <a:endParaRPr lang="en-US" dirty="0"/>
        </a:p>
      </dgm:t>
    </dgm:pt>
    <dgm:pt modelId="{CFB5E1E0-CB5D-4F69-B542-DA97495CAA83}" type="parTrans" cxnId="{18D7F40E-8DDC-4B4A-AC01-D55D7E45A2AF}">
      <dgm:prSet/>
      <dgm:spPr/>
      <dgm:t>
        <a:bodyPr/>
        <a:lstStyle/>
        <a:p>
          <a:endParaRPr lang="en-US"/>
        </a:p>
      </dgm:t>
    </dgm:pt>
    <dgm:pt modelId="{75526C14-6105-4C89-B315-1C229D76D6FB}" type="sibTrans" cxnId="{18D7F40E-8DDC-4B4A-AC01-D55D7E45A2AF}">
      <dgm:prSet/>
      <dgm:spPr/>
      <dgm:t>
        <a:bodyPr/>
        <a:lstStyle/>
        <a:p>
          <a:endParaRPr lang="en-US"/>
        </a:p>
      </dgm:t>
    </dgm:pt>
    <dgm:pt modelId="{ADE22EE8-8EA1-4E7F-B340-70D6836E4D62}">
      <dgm:prSet phldrT="[Text]"/>
      <dgm:spPr/>
      <dgm:t>
        <a:bodyPr/>
        <a:lstStyle/>
        <a:p>
          <a:r>
            <a:rPr lang="en-US" dirty="0" smtClean="0"/>
            <a:t>Survey </a:t>
          </a:r>
          <a:r>
            <a:rPr lang="en-US" smtClean="0"/>
            <a:t>housing units</a:t>
          </a:r>
          <a:endParaRPr lang="en-US" dirty="0"/>
        </a:p>
      </dgm:t>
    </dgm:pt>
    <dgm:pt modelId="{9E857CAA-0B2F-4D1B-9938-FE6463DE5067}" type="parTrans" cxnId="{4295F5F1-71CF-4A6C-BA28-B741E09F635D}">
      <dgm:prSet/>
      <dgm:spPr/>
      <dgm:t>
        <a:bodyPr/>
        <a:lstStyle/>
        <a:p>
          <a:endParaRPr lang="en-US"/>
        </a:p>
      </dgm:t>
    </dgm:pt>
    <dgm:pt modelId="{B64A294F-44D7-40E9-91A4-D4166AECA424}" type="sibTrans" cxnId="{4295F5F1-71CF-4A6C-BA28-B741E09F635D}">
      <dgm:prSet/>
      <dgm:spPr/>
      <dgm:t>
        <a:bodyPr/>
        <a:lstStyle/>
        <a:p>
          <a:endParaRPr lang="en-US"/>
        </a:p>
      </dgm:t>
    </dgm:pt>
    <dgm:pt modelId="{2341F141-60C0-42D6-93CC-3BB26B4E5784}">
      <dgm:prSet phldrT="[Text]"/>
      <dgm:spPr/>
      <dgm:t>
        <a:bodyPr/>
        <a:lstStyle/>
        <a:p>
          <a:r>
            <a:rPr lang="en-US" dirty="0" smtClean="0"/>
            <a:t>Structural characteristics</a:t>
          </a:r>
          <a:endParaRPr lang="en-US" dirty="0"/>
        </a:p>
      </dgm:t>
    </dgm:pt>
    <dgm:pt modelId="{F0F51A50-1588-4532-B207-91BAEE1D4E95}" type="parTrans" cxnId="{AAC339B4-B2EA-406E-8A4E-1CA4464B8B2E}">
      <dgm:prSet/>
      <dgm:spPr/>
      <dgm:t>
        <a:bodyPr/>
        <a:lstStyle/>
        <a:p>
          <a:endParaRPr lang="en-US"/>
        </a:p>
      </dgm:t>
    </dgm:pt>
    <dgm:pt modelId="{598E25C7-EDA6-4456-AC8D-7E730958E11A}" type="sibTrans" cxnId="{AAC339B4-B2EA-406E-8A4E-1CA4464B8B2E}">
      <dgm:prSet/>
      <dgm:spPr/>
      <dgm:t>
        <a:bodyPr/>
        <a:lstStyle/>
        <a:p>
          <a:endParaRPr lang="en-US"/>
        </a:p>
      </dgm:t>
    </dgm:pt>
    <dgm:pt modelId="{C9B49E51-617B-434F-9E6E-804DD5124F75}">
      <dgm:prSet phldrT="[Text]"/>
      <dgm:spPr/>
      <dgm:t>
        <a:bodyPr/>
        <a:lstStyle/>
        <a:p>
          <a:r>
            <a:rPr lang="en-US" dirty="0" smtClean="0"/>
            <a:t>Limited structural</a:t>
          </a:r>
          <a:endParaRPr lang="en-US" dirty="0"/>
        </a:p>
      </dgm:t>
    </dgm:pt>
    <dgm:pt modelId="{6599BA88-D947-4F63-9234-2D8D27E9DAEE}" type="parTrans" cxnId="{349F92FC-7944-44F1-9A59-D84BAEE236C4}">
      <dgm:prSet/>
      <dgm:spPr/>
      <dgm:t>
        <a:bodyPr/>
        <a:lstStyle/>
        <a:p>
          <a:endParaRPr lang="en-US"/>
        </a:p>
      </dgm:t>
    </dgm:pt>
    <dgm:pt modelId="{E532A3B9-F538-44EB-93D9-EACEF3FD28ED}" type="sibTrans" cxnId="{349F92FC-7944-44F1-9A59-D84BAEE236C4}">
      <dgm:prSet/>
      <dgm:spPr/>
      <dgm:t>
        <a:bodyPr/>
        <a:lstStyle/>
        <a:p>
          <a:endParaRPr lang="en-US"/>
        </a:p>
      </dgm:t>
    </dgm:pt>
    <dgm:pt modelId="{0B3FA6D9-4F69-4AC3-957D-E8EAF2620785}">
      <dgm:prSet phldrT="[Text]"/>
      <dgm:spPr/>
      <dgm:t>
        <a:bodyPr/>
        <a:lstStyle/>
        <a:p>
          <a:r>
            <a:rPr lang="en-US" dirty="0" smtClean="0"/>
            <a:t>Purchase date and price</a:t>
          </a:r>
          <a:endParaRPr lang="en-US" dirty="0"/>
        </a:p>
      </dgm:t>
    </dgm:pt>
    <dgm:pt modelId="{74128568-08C7-4D26-AB35-CBCE0152FE8F}" type="parTrans" cxnId="{A27FFC9A-A0AE-4A8B-8FB8-5C4EBE0FB3E4}">
      <dgm:prSet/>
      <dgm:spPr/>
      <dgm:t>
        <a:bodyPr/>
        <a:lstStyle/>
        <a:p>
          <a:endParaRPr lang="en-US"/>
        </a:p>
      </dgm:t>
    </dgm:pt>
    <dgm:pt modelId="{7F1018F2-D1E3-4EBE-B32F-0D45E64BFED7}" type="sibTrans" cxnId="{A27FFC9A-A0AE-4A8B-8FB8-5C4EBE0FB3E4}">
      <dgm:prSet/>
      <dgm:spPr/>
      <dgm:t>
        <a:bodyPr/>
        <a:lstStyle/>
        <a:p>
          <a:endParaRPr lang="en-US"/>
        </a:p>
      </dgm:t>
    </dgm:pt>
    <dgm:pt modelId="{AF0FB299-5B52-42C2-A961-8EFB56FA2E04}">
      <dgm:prSet phldrT="[Text]"/>
      <dgm:spPr/>
      <dgm:t>
        <a:bodyPr/>
        <a:lstStyle/>
        <a:p>
          <a:r>
            <a:rPr lang="en-US" dirty="0" smtClean="0"/>
            <a:t>Purchase date and price</a:t>
          </a:r>
          <a:endParaRPr lang="en-US" dirty="0"/>
        </a:p>
      </dgm:t>
    </dgm:pt>
    <dgm:pt modelId="{FD1A191A-94B8-4834-92F8-FE61E8BDD960}" type="parTrans" cxnId="{37AA58F4-9EDF-4A6B-BFD1-5F4E15F822C7}">
      <dgm:prSet/>
      <dgm:spPr/>
      <dgm:t>
        <a:bodyPr/>
        <a:lstStyle/>
        <a:p>
          <a:endParaRPr lang="en-US"/>
        </a:p>
      </dgm:t>
    </dgm:pt>
    <dgm:pt modelId="{04D927FA-B7D0-4D4E-812C-0491D67C0A22}" type="sibTrans" cxnId="{37AA58F4-9EDF-4A6B-BFD1-5F4E15F822C7}">
      <dgm:prSet/>
      <dgm:spPr/>
      <dgm:t>
        <a:bodyPr/>
        <a:lstStyle/>
        <a:p>
          <a:endParaRPr lang="en-US"/>
        </a:p>
      </dgm:t>
    </dgm:pt>
    <dgm:pt modelId="{039EAC12-7FEF-4BAC-8742-09561B193593}">
      <dgm:prSet phldrT="[Text]"/>
      <dgm:spPr/>
      <dgm:t>
        <a:bodyPr/>
        <a:lstStyle/>
        <a:p>
          <a:r>
            <a:rPr lang="en-US" dirty="0" smtClean="0"/>
            <a:t>Assessment and taxes</a:t>
          </a:r>
          <a:endParaRPr lang="en-US" dirty="0"/>
        </a:p>
      </dgm:t>
    </dgm:pt>
    <dgm:pt modelId="{F3709DA6-A5CF-4BE1-8A9D-4F807E5432F9}" type="parTrans" cxnId="{BFC933B2-B444-4FAC-B4ED-F70C76BDCB96}">
      <dgm:prSet/>
      <dgm:spPr/>
      <dgm:t>
        <a:bodyPr/>
        <a:lstStyle/>
        <a:p>
          <a:endParaRPr lang="en-US"/>
        </a:p>
      </dgm:t>
    </dgm:pt>
    <dgm:pt modelId="{8F004197-606C-40D1-9D61-871597026B40}" type="sibTrans" cxnId="{BFC933B2-B444-4FAC-B4ED-F70C76BDCB96}">
      <dgm:prSet/>
      <dgm:spPr/>
      <dgm:t>
        <a:bodyPr/>
        <a:lstStyle/>
        <a:p>
          <a:endParaRPr lang="en-US"/>
        </a:p>
      </dgm:t>
    </dgm:pt>
    <dgm:pt modelId="{4B3A3351-0326-40E8-B0C8-715C75667CFF}">
      <dgm:prSet phldrT="[Text]"/>
      <dgm:spPr/>
      <dgm:t>
        <a:bodyPr/>
        <a:lstStyle/>
        <a:p>
          <a:r>
            <a:rPr lang="en-US" dirty="0" smtClean="0"/>
            <a:t>Current value</a:t>
          </a:r>
          <a:endParaRPr lang="en-US" dirty="0"/>
        </a:p>
      </dgm:t>
    </dgm:pt>
    <dgm:pt modelId="{03E8BC63-B7CE-4D82-ADEE-3961D724D9D6}" type="parTrans" cxnId="{F830D965-1950-4638-A967-F751CCF309DA}">
      <dgm:prSet/>
      <dgm:spPr/>
      <dgm:t>
        <a:bodyPr/>
        <a:lstStyle/>
        <a:p>
          <a:endParaRPr lang="en-US"/>
        </a:p>
      </dgm:t>
    </dgm:pt>
    <dgm:pt modelId="{B05F08E1-5230-4230-922F-B6275AEE66E3}" type="sibTrans" cxnId="{F830D965-1950-4638-A967-F751CCF309DA}">
      <dgm:prSet/>
      <dgm:spPr/>
      <dgm:t>
        <a:bodyPr/>
        <a:lstStyle/>
        <a:p>
          <a:endParaRPr lang="en-US"/>
        </a:p>
      </dgm:t>
    </dgm:pt>
    <dgm:pt modelId="{2BB7F95B-3E44-4AA0-B9F7-EDA768962856}">
      <dgm:prSet phldrT="[Text]"/>
      <dgm:spPr/>
      <dgm:t>
        <a:bodyPr/>
        <a:lstStyle/>
        <a:p>
          <a:r>
            <a:rPr lang="en-US" dirty="0" smtClean="0"/>
            <a:t>Current value</a:t>
          </a:r>
          <a:endParaRPr lang="en-US" dirty="0"/>
        </a:p>
      </dgm:t>
    </dgm:pt>
    <dgm:pt modelId="{BEC2D45F-3E4A-4A84-9207-486899886A4A}" type="parTrans" cxnId="{FA8C8093-DB18-4FB8-9E6E-718C07D3AAF8}">
      <dgm:prSet/>
      <dgm:spPr/>
      <dgm:t>
        <a:bodyPr/>
        <a:lstStyle/>
        <a:p>
          <a:endParaRPr lang="en-US"/>
        </a:p>
      </dgm:t>
    </dgm:pt>
    <dgm:pt modelId="{38670BFD-ECA7-4A6E-AF79-ABDB7EBAE0B7}" type="sibTrans" cxnId="{FA8C8093-DB18-4FB8-9E6E-718C07D3AAF8}">
      <dgm:prSet/>
      <dgm:spPr/>
      <dgm:t>
        <a:bodyPr/>
        <a:lstStyle/>
        <a:p>
          <a:endParaRPr lang="en-US"/>
        </a:p>
      </dgm:t>
    </dgm:pt>
    <dgm:pt modelId="{16226198-E671-4093-B3C4-640BC1D0EDC1}">
      <dgm:prSet phldrT="[Text]"/>
      <dgm:spPr/>
      <dgm:t>
        <a:bodyPr/>
        <a:lstStyle/>
        <a:p>
          <a:r>
            <a:rPr lang="en-US" dirty="0" smtClean="0"/>
            <a:t>Questions:</a:t>
          </a:r>
          <a:endParaRPr lang="en-US" dirty="0"/>
        </a:p>
      </dgm:t>
    </dgm:pt>
    <dgm:pt modelId="{25D51594-AFAD-4219-A539-2634F1DDB5CD}" type="sibTrans" cxnId="{E434921A-9946-415C-AFCB-93838F1ED464}">
      <dgm:prSet/>
      <dgm:spPr/>
      <dgm:t>
        <a:bodyPr/>
        <a:lstStyle/>
        <a:p>
          <a:endParaRPr lang="en-US"/>
        </a:p>
      </dgm:t>
    </dgm:pt>
    <dgm:pt modelId="{ACEB2507-7498-45F4-B3A4-6C851B778A5E}" type="parTrans" cxnId="{E434921A-9946-415C-AFCB-93838F1ED464}">
      <dgm:prSet/>
      <dgm:spPr/>
      <dgm:t>
        <a:bodyPr/>
        <a:lstStyle/>
        <a:p>
          <a:endParaRPr lang="en-US"/>
        </a:p>
      </dgm:t>
    </dgm:pt>
    <dgm:pt modelId="{2975C995-3870-430B-A7AF-8ED5C5AAA370}">
      <dgm:prSet phldrT="[Text]"/>
      <dgm:spPr/>
      <dgm:t>
        <a:bodyPr/>
        <a:lstStyle/>
        <a:p>
          <a:r>
            <a:rPr lang="en-US" dirty="0" smtClean="0"/>
            <a:t>Longitudinal (every two years)</a:t>
          </a:r>
          <a:br>
            <a:rPr lang="en-US" dirty="0" smtClean="0"/>
          </a:br>
          <a:r>
            <a:rPr lang="en-US" dirty="0" smtClean="0"/>
            <a:t/>
          </a:r>
          <a:br>
            <a:rPr lang="en-US" dirty="0" smtClean="0"/>
          </a:br>
          <a:endParaRPr lang="en-US" dirty="0"/>
        </a:p>
      </dgm:t>
    </dgm:pt>
    <dgm:pt modelId="{3F7D9D92-666A-4226-9C11-422EFC4B503F}" type="sibTrans" cxnId="{1CD5A486-F5D3-4A6E-8006-98E64287D41B}">
      <dgm:prSet/>
      <dgm:spPr/>
      <dgm:t>
        <a:bodyPr/>
        <a:lstStyle/>
        <a:p>
          <a:endParaRPr lang="en-US"/>
        </a:p>
      </dgm:t>
    </dgm:pt>
    <dgm:pt modelId="{5C96682D-43E1-44AF-A448-6F0C817087CF}" type="parTrans" cxnId="{1CD5A486-F5D3-4A6E-8006-98E64287D41B}">
      <dgm:prSet/>
      <dgm:spPr/>
      <dgm:t>
        <a:bodyPr/>
        <a:lstStyle/>
        <a:p>
          <a:endParaRPr lang="en-US"/>
        </a:p>
      </dgm:t>
    </dgm:pt>
    <dgm:pt modelId="{335AB698-F1D7-4615-9C57-166AFB62198E}" type="pres">
      <dgm:prSet presAssocID="{6D65719A-5DED-4434-B3E6-D93780D57CF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116F6F5-613A-4E89-978A-85CEB789B070}" type="pres">
      <dgm:prSet presAssocID="{41F37811-C8AF-44D8-9EDD-B2741A430615}" presName="composite" presStyleCnt="0"/>
      <dgm:spPr/>
    </dgm:pt>
    <dgm:pt modelId="{C3B18456-6204-4C98-B518-5F0741CF7E96}" type="pres">
      <dgm:prSet presAssocID="{41F37811-C8AF-44D8-9EDD-B2741A43061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079F96-7D48-4EE8-AE14-2441735656D9}" type="pres">
      <dgm:prSet presAssocID="{41F37811-C8AF-44D8-9EDD-B2741A430615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C18EAE-4FAD-4366-ADC6-922A76396FB0}" type="pres">
      <dgm:prSet presAssocID="{A1EAA1E3-1136-40C8-8DA4-6D114FE6FE77}" presName="space" presStyleCnt="0"/>
      <dgm:spPr/>
    </dgm:pt>
    <dgm:pt modelId="{20FBB07D-B7DD-46DA-9717-A16DDD4DFB42}" type="pres">
      <dgm:prSet presAssocID="{406B2615-61D1-480E-8006-FBCAF13B51C2}" presName="composite" presStyleCnt="0"/>
      <dgm:spPr/>
    </dgm:pt>
    <dgm:pt modelId="{B17842B0-679D-4020-A7A0-7F08B2128554}" type="pres">
      <dgm:prSet presAssocID="{406B2615-61D1-480E-8006-FBCAF13B51C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8C7EBC-1FBD-47E7-9772-D8629B7640AC}" type="pres">
      <dgm:prSet presAssocID="{406B2615-61D1-480E-8006-FBCAF13B51C2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30AE72-0ECF-4473-BCC0-EACC9D987239}" type="presOf" srcId="{06CDDB71-F708-44E5-BD5C-660F7B5A7F06}" destId="{228C7EBC-1FBD-47E7-9772-D8629B7640AC}" srcOrd="0" destOrd="4" presId="urn:microsoft.com/office/officeart/2005/8/layout/hList1"/>
    <dgm:cxn modelId="{7F728894-41D2-4BAD-9D69-59DD6E9C5DC6}" srcId="{16226198-E671-4093-B3C4-640BC1D0EDC1}" destId="{203BC08B-6D85-4110-BF59-553ADC31B0AF}" srcOrd="4" destOrd="0" parTransId="{E7DA364E-5BBF-4FDA-A93F-792493C49510}" sibTransId="{69CC947A-4CF5-469C-9C6A-9EA694FFEF12}"/>
    <dgm:cxn modelId="{9207FBAD-1BF2-4247-BBFB-BA665EDBFFEA}" srcId="{6D65719A-5DED-4434-B3E6-D93780D57CF4}" destId="{41F37811-C8AF-44D8-9EDD-B2741A430615}" srcOrd="0" destOrd="0" parTransId="{E53D7335-7F8D-4EDB-B57F-6B2051B3838C}" sibTransId="{A1EAA1E3-1136-40C8-8DA4-6D114FE6FE77}"/>
    <dgm:cxn modelId="{6FC8CAFC-8E7E-4B94-B23A-5B11AEFBDC5F}" type="presOf" srcId="{16226198-E671-4093-B3C4-640BC1D0EDC1}" destId="{2D079F96-7D48-4EE8-AE14-2441735656D9}" srcOrd="0" destOrd="2" presId="urn:microsoft.com/office/officeart/2005/8/layout/hList1"/>
    <dgm:cxn modelId="{475A3CCC-6CEB-409A-B155-E2B69CE75F9A}" srcId="{3C3802DC-1173-4799-BEA6-951A4D52C8FD}" destId="{06CDDB71-F708-44E5-BD5C-660F7B5A7F06}" srcOrd="1" destOrd="0" parTransId="{1B6C51C4-C90E-4E03-8C6B-1DF54C47140E}" sibTransId="{18DBA868-F899-4348-9EB0-C41F8C49F2E3}"/>
    <dgm:cxn modelId="{1CD5A486-F5D3-4A6E-8006-98E64287D41B}" srcId="{41F37811-C8AF-44D8-9EDD-B2741A430615}" destId="{2975C995-3870-430B-A7AF-8ED5C5AAA370}" srcOrd="1" destOrd="0" parTransId="{5C96682D-43E1-44AF-A448-6F0C817087CF}" sibTransId="{3F7D9D92-666A-4226-9C11-422EFC4B503F}"/>
    <dgm:cxn modelId="{21DBA899-E223-498D-BD43-9C69A7992107}" type="presOf" srcId="{ADE22EE8-8EA1-4E7F-B340-70D6836E4D62}" destId="{2D079F96-7D48-4EE8-AE14-2441735656D9}" srcOrd="0" destOrd="0" presId="urn:microsoft.com/office/officeart/2005/8/layout/hList1"/>
    <dgm:cxn modelId="{A1DF6EB6-2536-43BC-AFD6-D123EE4E375A}" type="presOf" srcId="{BA50390A-5504-4B03-B081-08803338A599}" destId="{228C7EBC-1FBD-47E7-9772-D8629B7640AC}" srcOrd="0" destOrd="1" presId="urn:microsoft.com/office/officeart/2005/8/layout/hList1"/>
    <dgm:cxn modelId="{AAC339B4-B2EA-406E-8A4E-1CA4464B8B2E}" srcId="{16226198-E671-4093-B3C4-640BC1D0EDC1}" destId="{2341F141-60C0-42D6-93CC-3BB26B4E5784}" srcOrd="0" destOrd="0" parTransId="{F0F51A50-1588-4532-B207-91BAEE1D4E95}" sibTransId="{598E25C7-EDA6-4456-AC8D-7E730958E11A}"/>
    <dgm:cxn modelId="{349F92FC-7944-44F1-9A59-D84BAEE236C4}" srcId="{3C3802DC-1173-4799-BEA6-951A4D52C8FD}" destId="{C9B49E51-617B-434F-9E6E-804DD5124F75}" srcOrd="0" destOrd="0" parTransId="{6599BA88-D947-4F63-9234-2D8D27E9DAEE}" sibTransId="{E532A3B9-F538-44EB-93D9-EACEF3FD28ED}"/>
    <dgm:cxn modelId="{F0FA5622-CBB1-4E18-B3C3-9E6BEB77D903}" type="presOf" srcId="{2BB7F95B-3E44-4AA0-B9F7-EDA768962856}" destId="{228C7EBC-1FBD-47E7-9772-D8629B7640AC}" srcOrd="0" destOrd="8" presId="urn:microsoft.com/office/officeart/2005/8/layout/hList1"/>
    <dgm:cxn modelId="{2F2D3F7D-4710-4CA8-887F-B4FA5FBD75CB}" type="presOf" srcId="{AF0FB299-5B52-42C2-A961-8EFB56FA2E04}" destId="{228C7EBC-1FBD-47E7-9772-D8629B7640AC}" srcOrd="0" destOrd="7" presId="urn:microsoft.com/office/officeart/2005/8/layout/hList1"/>
    <dgm:cxn modelId="{E434921A-9946-415C-AFCB-93838F1ED464}" srcId="{41F37811-C8AF-44D8-9EDD-B2741A430615}" destId="{16226198-E671-4093-B3C4-640BC1D0EDC1}" srcOrd="2" destOrd="0" parTransId="{ACEB2507-7498-45F4-B3A4-6C851B778A5E}" sibTransId="{25D51594-AFAD-4219-A539-2634F1DDB5CD}"/>
    <dgm:cxn modelId="{97416A43-454E-44B1-A2F7-AE80717ABCE7}" srcId="{6D65719A-5DED-4434-B3E6-D93780D57CF4}" destId="{406B2615-61D1-480E-8006-FBCAF13B51C2}" srcOrd="1" destOrd="0" parTransId="{ABE80629-1BAB-4C87-8E1F-C9335DB9C208}" sibTransId="{B39E7AC1-9052-4958-AC93-10CA0AB367F6}"/>
    <dgm:cxn modelId="{14D4DBF0-9497-4BB4-B3FC-F21B9298E888}" type="presOf" srcId="{0B3FA6D9-4F69-4AC3-957D-E8EAF2620785}" destId="{2D079F96-7D48-4EE8-AE14-2441735656D9}" srcOrd="0" destOrd="8" presId="urn:microsoft.com/office/officeart/2005/8/layout/hList1"/>
    <dgm:cxn modelId="{610DFD5D-9984-4A78-B255-6EF1A2511724}" type="presOf" srcId="{41F37811-C8AF-44D8-9EDD-B2741A430615}" destId="{C3B18456-6204-4C98-B518-5F0741CF7E96}" srcOrd="0" destOrd="0" presId="urn:microsoft.com/office/officeart/2005/8/layout/hList1"/>
    <dgm:cxn modelId="{F20F6A82-D825-4498-92BB-B87BA3C2B0BE}" type="presOf" srcId="{E1430799-ACCC-4BEB-92EE-C013D7D79033}" destId="{2D079F96-7D48-4EE8-AE14-2441735656D9}" srcOrd="0" destOrd="4" presId="urn:microsoft.com/office/officeart/2005/8/layout/hList1"/>
    <dgm:cxn modelId="{F08D1FFE-EFCB-4DE6-ACE6-FB3644E45B93}" type="presOf" srcId="{DFFDA2A6-FC00-4581-B0FA-5844A4418DCE}" destId="{2D079F96-7D48-4EE8-AE14-2441735656D9}" srcOrd="0" destOrd="6" presId="urn:microsoft.com/office/officeart/2005/8/layout/hList1"/>
    <dgm:cxn modelId="{F35F5AEF-80E4-4161-8376-5AE3DC55F407}" type="presOf" srcId="{557785BE-E543-48A4-ABA8-C78DE15261DC}" destId="{228C7EBC-1FBD-47E7-9772-D8629B7640AC}" srcOrd="0" destOrd="9" presId="urn:microsoft.com/office/officeart/2005/8/layout/hList1"/>
    <dgm:cxn modelId="{E9450F04-B36B-4AEE-B9FD-F36CF7AE3961}" type="presOf" srcId="{4B3A3351-0326-40E8-B0C8-715C75667CFF}" destId="{2D079F96-7D48-4EE8-AE14-2441735656D9}" srcOrd="0" destOrd="9" presId="urn:microsoft.com/office/officeart/2005/8/layout/hList1"/>
    <dgm:cxn modelId="{31602FCA-EF3F-4BAF-81BE-90C65DC4CB95}" type="presOf" srcId="{406B2615-61D1-480E-8006-FBCAF13B51C2}" destId="{B17842B0-679D-4020-A7A0-7F08B2128554}" srcOrd="0" destOrd="0" presId="urn:microsoft.com/office/officeart/2005/8/layout/hList1"/>
    <dgm:cxn modelId="{9B6B09C8-75E6-42B6-8836-38A738D2979E}" srcId="{16226198-E671-4093-B3C4-640BC1D0EDC1}" destId="{E1430799-ACCC-4BEB-92EE-C013D7D79033}" srcOrd="1" destOrd="0" parTransId="{AB2D18FA-53F6-4A73-9FB1-16E75FBC7073}" sibTransId="{B4639D5E-3515-436A-965A-B9FD091E5402}"/>
    <dgm:cxn modelId="{F830D965-1950-4638-A967-F751CCF309DA}" srcId="{16226198-E671-4093-B3C4-640BC1D0EDC1}" destId="{4B3A3351-0326-40E8-B0C8-715C75667CFF}" srcOrd="6" destOrd="0" parTransId="{03E8BC63-B7CE-4D82-ADEE-3961D724D9D6}" sibTransId="{B05F08E1-5230-4230-922F-B6275AEE66E3}"/>
    <dgm:cxn modelId="{A27FFC9A-A0AE-4A8B-8FB8-5C4EBE0FB3E4}" srcId="{16226198-E671-4093-B3C4-640BC1D0EDC1}" destId="{0B3FA6D9-4F69-4AC3-957D-E8EAF2620785}" srcOrd="5" destOrd="0" parTransId="{74128568-08C7-4D26-AB35-CBCE0152FE8F}" sibTransId="{7F1018F2-D1E3-4EBE-B32F-0D45E64BFED7}"/>
    <dgm:cxn modelId="{18028792-BEC8-4026-AA73-12E886B8D803}" type="presOf" srcId="{7FBFFDDF-D85E-4958-A67E-5E2743D776BE}" destId="{228C7EBC-1FBD-47E7-9772-D8629B7640AC}" srcOrd="0" destOrd="5" presId="urn:microsoft.com/office/officeart/2005/8/layout/hList1"/>
    <dgm:cxn modelId="{3619230A-FA6F-46EF-A305-B1BBEE814131}" srcId="{406B2615-61D1-480E-8006-FBCAF13B51C2}" destId="{C1A5E090-9AA5-4153-8510-62CE9BBC2B86}" srcOrd="0" destOrd="0" parTransId="{D9B93617-6320-4577-A572-D41559A98657}" sibTransId="{D6C25601-8F7D-4FDF-8277-9AB0DC380454}"/>
    <dgm:cxn modelId="{5207463F-B6DE-48CE-90CF-9BF11898C79E}" type="presOf" srcId="{3C3802DC-1173-4799-BEA6-951A4D52C8FD}" destId="{228C7EBC-1FBD-47E7-9772-D8629B7640AC}" srcOrd="0" destOrd="2" presId="urn:microsoft.com/office/officeart/2005/8/layout/hList1"/>
    <dgm:cxn modelId="{E0839CFE-6B71-4B3C-8C2B-8C96D789156E}" type="presOf" srcId="{203BC08B-6D85-4110-BF59-553ADC31B0AF}" destId="{2D079F96-7D48-4EE8-AE14-2441735656D9}" srcOrd="0" destOrd="7" presId="urn:microsoft.com/office/officeart/2005/8/layout/hList1"/>
    <dgm:cxn modelId="{A2049EA9-F817-4F73-A5BD-40AFF47528DB}" srcId="{16226198-E671-4093-B3C4-640BC1D0EDC1}" destId="{DFFDA2A6-FC00-4581-B0FA-5844A4418DCE}" srcOrd="3" destOrd="0" parTransId="{869CCB0F-AEE6-45BD-BACE-26BDBAB1C8D8}" sibTransId="{AC154E15-BBB0-405D-A3B5-25898F2DC54B}"/>
    <dgm:cxn modelId="{417878C3-D051-4CFA-8526-3D3DC962B63F}" type="presOf" srcId="{6D65719A-5DED-4434-B3E6-D93780D57CF4}" destId="{335AB698-F1D7-4615-9C57-166AFB62198E}" srcOrd="0" destOrd="0" presId="urn:microsoft.com/office/officeart/2005/8/layout/hList1"/>
    <dgm:cxn modelId="{680DF2FB-871A-4594-B726-3BDFE5FCDF77}" srcId="{406B2615-61D1-480E-8006-FBCAF13B51C2}" destId="{3C3802DC-1173-4799-BEA6-951A4D52C8FD}" srcOrd="2" destOrd="0" parTransId="{499DD0BA-DB4B-4A54-B2FA-F6524AE83835}" sibTransId="{276B1C83-6F32-4A58-A3C3-699B59865B13}"/>
    <dgm:cxn modelId="{DA79FBAD-DB6F-4318-89DB-3AB8B4D2842F}" type="presOf" srcId="{2341F141-60C0-42D6-93CC-3BB26B4E5784}" destId="{2D079F96-7D48-4EE8-AE14-2441735656D9}" srcOrd="0" destOrd="3" presId="urn:microsoft.com/office/officeart/2005/8/layout/hList1"/>
    <dgm:cxn modelId="{18D7F40E-8DDC-4B4A-AC01-D55D7E45A2AF}" srcId="{406B2615-61D1-480E-8006-FBCAF13B51C2}" destId="{557785BE-E543-48A4-ABA8-C78DE15261DC}" srcOrd="3" destOrd="0" parTransId="{CFB5E1E0-CB5D-4F69-B542-DA97495CAA83}" sibTransId="{75526C14-6105-4C89-B315-1C229D76D6FB}"/>
    <dgm:cxn modelId="{09F65AF2-37CB-45F7-8D67-1FDF0C9EC30F}" type="presOf" srcId="{2975C995-3870-430B-A7AF-8ED5C5AAA370}" destId="{2D079F96-7D48-4EE8-AE14-2441735656D9}" srcOrd="0" destOrd="1" presId="urn:microsoft.com/office/officeart/2005/8/layout/hList1"/>
    <dgm:cxn modelId="{E25C1CE6-65B8-46B7-8FA6-FDB82342A5BA}" srcId="{16226198-E671-4093-B3C4-640BC1D0EDC1}" destId="{F5BE614E-9F32-4BD2-9B7F-73E4FCE1C822}" srcOrd="2" destOrd="0" parTransId="{EF188C76-8B01-413D-B186-8EC69AD58B23}" sibTransId="{40434B65-80C4-4FA0-9475-E681190A11A0}"/>
    <dgm:cxn modelId="{86CD8A49-0CD2-4F5E-B584-EF90C41D6C2F}" type="presOf" srcId="{F5BE614E-9F32-4BD2-9B7F-73E4FCE1C822}" destId="{2D079F96-7D48-4EE8-AE14-2441735656D9}" srcOrd="0" destOrd="5" presId="urn:microsoft.com/office/officeart/2005/8/layout/hList1"/>
    <dgm:cxn modelId="{FA8C8093-DB18-4FB8-9E6E-718C07D3AAF8}" srcId="{3C3802DC-1173-4799-BEA6-951A4D52C8FD}" destId="{2BB7F95B-3E44-4AA0-B9F7-EDA768962856}" srcOrd="5" destOrd="0" parTransId="{BEC2D45F-3E4A-4A84-9207-486899886A4A}" sibTransId="{38670BFD-ECA7-4A6E-AF79-ABDB7EBAE0B7}"/>
    <dgm:cxn modelId="{08580C57-F745-443D-B4AB-741F07AFBA2D}" srcId="{3C3802DC-1173-4799-BEA6-951A4D52C8FD}" destId="{7FBFFDDF-D85E-4958-A67E-5E2743D776BE}" srcOrd="2" destOrd="0" parTransId="{58469BA6-EFD9-416A-BE6D-8AAD7B632F26}" sibTransId="{4ACCDB69-9A22-40F5-8BDF-FD8D8618C587}"/>
    <dgm:cxn modelId="{3925F8F5-CEEB-4987-B819-7BB3F501BEB9}" srcId="{406B2615-61D1-480E-8006-FBCAF13B51C2}" destId="{BA50390A-5504-4B03-B081-08803338A599}" srcOrd="1" destOrd="0" parTransId="{CC614615-059A-49BB-B162-4EDED61381A9}" sibTransId="{AF42954F-C281-4B6A-92BD-1054AE16B473}"/>
    <dgm:cxn modelId="{9881C276-7E75-45F8-9368-36316711DB4F}" type="presOf" srcId="{C9B49E51-617B-434F-9E6E-804DD5124F75}" destId="{228C7EBC-1FBD-47E7-9772-D8629B7640AC}" srcOrd="0" destOrd="3" presId="urn:microsoft.com/office/officeart/2005/8/layout/hList1"/>
    <dgm:cxn modelId="{72F27190-1323-445A-966D-D68D2A30B5B3}" type="presOf" srcId="{C1A5E090-9AA5-4153-8510-62CE9BBC2B86}" destId="{228C7EBC-1FBD-47E7-9772-D8629B7640AC}" srcOrd="0" destOrd="0" presId="urn:microsoft.com/office/officeart/2005/8/layout/hList1"/>
    <dgm:cxn modelId="{37AA58F4-9EDF-4A6B-BFD1-5F4E15F822C7}" srcId="{3C3802DC-1173-4799-BEA6-951A4D52C8FD}" destId="{AF0FB299-5B52-42C2-A961-8EFB56FA2E04}" srcOrd="4" destOrd="0" parTransId="{FD1A191A-94B8-4834-92F8-FE61E8BDD960}" sibTransId="{04D927FA-B7D0-4D4E-812C-0491D67C0A22}"/>
    <dgm:cxn modelId="{BFC933B2-B444-4FAC-B4ED-F70C76BDCB96}" srcId="{3C3802DC-1173-4799-BEA6-951A4D52C8FD}" destId="{039EAC12-7FEF-4BAC-8742-09561B193593}" srcOrd="3" destOrd="0" parTransId="{F3709DA6-A5CF-4BE1-8A9D-4F807E5432F9}" sibTransId="{8F004197-606C-40D1-9D61-871597026B40}"/>
    <dgm:cxn modelId="{007ED6D6-8240-4938-B24B-9C9E5D8A24AA}" type="presOf" srcId="{039EAC12-7FEF-4BAC-8742-09561B193593}" destId="{228C7EBC-1FBD-47E7-9772-D8629B7640AC}" srcOrd="0" destOrd="6" presId="urn:microsoft.com/office/officeart/2005/8/layout/hList1"/>
    <dgm:cxn modelId="{4295F5F1-71CF-4A6C-BA28-B741E09F635D}" srcId="{41F37811-C8AF-44D8-9EDD-B2741A430615}" destId="{ADE22EE8-8EA1-4E7F-B340-70D6836E4D62}" srcOrd="0" destOrd="0" parTransId="{9E857CAA-0B2F-4D1B-9938-FE6463DE5067}" sibTransId="{B64A294F-44D7-40E9-91A4-D4166AECA424}"/>
    <dgm:cxn modelId="{E52AB144-572E-494A-9A82-384F2E3639F0}" type="presParOf" srcId="{335AB698-F1D7-4615-9C57-166AFB62198E}" destId="{1116F6F5-613A-4E89-978A-85CEB789B070}" srcOrd="0" destOrd="0" presId="urn:microsoft.com/office/officeart/2005/8/layout/hList1"/>
    <dgm:cxn modelId="{8AFE8867-B47F-4FCF-8DAA-819922A63FCB}" type="presParOf" srcId="{1116F6F5-613A-4E89-978A-85CEB789B070}" destId="{C3B18456-6204-4C98-B518-5F0741CF7E96}" srcOrd="0" destOrd="0" presId="urn:microsoft.com/office/officeart/2005/8/layout/hList1"/>
    <dgm:cxn modelId="{A51F0D16-F0C0-4B96-B165-F8AD74BE22C2}" type="presParOf" srcId="{1116F6F5-613A-4E89-978A-85CEB789B070}" destId="{2D079F96-7D48-4EE8-AE14-2441735656D9}" srcOrd="1" destOrd="0" presId="urn:microsoft.com/office/officeart/2005/8/layout/hList1"/>
    <dgm:cxn modelId="{73A49161-2FF0-4D7B-BD05-D13799915FEA}" type="presParOf" srcId="{335AB698-F1D7-4615-9C57-166AFB62198E}" destId="{1BC18EAE-4FAD-4366-ADC6-922A76396FB0}" srcOrd="1" destOrd="0" presId="urn:microsoft.com/office/officeart/2005/8/layout/hList1"/>
    <dgm:cxn modelId="{4C9BB805-D8AC-4A6C-830B-D78EF47FAA68}" type="presParOf" srcId="{335AB698-F1D7-4615-9C57-166AFB62198E}" destId="{20FBB07D-B7DD-46DA-9717-A16DDD4DFB42}" srcOrd="2" destOrd="0" presId="urn:microsoft.com/office/officeart/2005/8/layout/hList1"/>
    <dgm:cxn modelId="{7A4824E4-1953-4A14-8B0C-61A47637FC5A}" type="presParOf" srcId="{20FBB07D-B7DD-46DA-9717-A16DDD4DFB42}" destId="{B17842B0-679D-4020-A7A0-7F08B2128554}" srcOrd="0" destOrd="0" presId="urn:microsoft.com/office/officeart/2005/8/layout/hList1"/>
    <dgm:cxn modelId="{F4FFE7E4-4265-44DE-9DB3-552B0D954692}" type="presParOf" srcId="{20FBB07D-B7DD-46DA-9717-A16DDD4DFB42}" destId="{228C7EBC-1FBD-47E7-9772-D8629B7640A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E2DE26-C11E-44D3-8632-982D11F8C7BE}" type="doc">
      <dgm:prSet loTypeId="urn:microsoft.com/office/officeart/2005/8/layout/radial3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B580E78-1E36-4E64-B625-65F306FEB844}">
      <dgm:prSet phldrT="[Text]" custT="1"/>
      <dgm:spPr>
        <a:solidFill>
          <a:schemeClr val="bg1">
            <a:lumMod val="50000"/>
            <a:alpha val="50000"/>
          </a:schemeClr>
        </a:solidFill>
        <a:ln>
          <a:solidFill>
            <a:schemeClr val="tx1"/>
          </a:solidFill>
        </a:ln>
      </dgm:spPr>
      <dgm:t>
        <a:bodyPr anchor="t"/>
        <a:lstStyle/>
        <a:p>
          <a:r>
            <a:rPr lang="en-US" sz="3200" dirty="0" smtClean="0"/>
            <a:t>Census MAF</a:t>
          </a:r>
          <a:endParaRPr lang="en-US" sz="3200" dirty="0"/>
        </a:p>
      </dgm:t>
    </dgm:pt>
    <dgm:pt modelId="{9580AAB9-1DE1-405E-860B-8E463FF02025}" type="parTrans" cxnId="{05263321-6332-44BD-9011-9D8A0C24FA33}">
      <dgm:prSet/>
      <dgm:spPr/>
      <dgm:t>
        <a:bodyPr/>
        <a:lstStyle/>
        <a:p>
          <a:endParaRPr lang="en-US"/>
        </a:p>
      </dgm:t>
    </dgm:pt>
    <dgm:pt modelId="{8BD65CAD-7728-4C92-BEEC-E2519F9B39E2}" type="sibTrans" cxnId="{05263321-6332-44BD-9011-9D8A0C24FA33}">
      <dgm:prSet/>
      <dgm:spPr/>
      <dgm:t>
        <a:bodyPr/>
        <a:lstStyle/>
        <a:p>
          <a:endParaRPr lang="en-US"/>
        </a:p>
      </dgm:t>
    </dgm:pt>
    <dgm:pt modelId="{D73E944C-C9C7-4A76-8432-CB5073838EF0}">
      <dgm:prSet phldrT="[Text]" custT="1"/>
      <dgm:spPr>
        <a:solidFill>
          <a:schemeClr val="accent5">
            <a:lumMod val="60000"/>
            <a:lumOff val="40000"/>
            <a:alpha val="50000"/>
          </a:schemeClr>
        </a:solidFill>
        <a:ln>
          <a:solidFill>
            <a:schemeClr val="accent5">
              <a:lumMod val="75000"/>
            </a:schemeClr>
          </a:solidFill>
        </a:ln>
      </dgm:spPr>
      <dgm:t>
        <a:bodyPr anchor="t"/>
        <a:lstStyle/>
        <a:p>
          <a:r>
            <a:rPr lang="en-US" sz="1800" dirty="0" smtClean="0"/>
            <a:t>HUD Admin</a:t>
          </a:r>
          <a:endParaRPr lang="en-US" sz="1800" dirty="0"/>
        </a:p>
      </dgm:t>
    </dgm:pt>
    <dgm:pt modelId="{15469488-4161-4921-B0E0-B4886553AAC1}" type="parTrans" cxnId="{6A9361C7-BED0-40C1-9635-055E0BECC7B2}">
      <dgm:prSet/>
      <dgm:spPr/>
      <dgm:t>
        <a:bodyPr/>
        <a:lstStyle/>
        <a:p>
          <a:endParaRPr lang="en-US"/>
        </a:p>
      </dgm:t>
    </dgm:pt>
    <dgm:pt modelId="{5AD6F6BF-20D8-4523-A6AF-008ADFBC54ED}" type="sibTrans" cxnId="{6A9361C7-BED0-40C1-9635-055E0BECC7B2}">
      <dgm:prSet/>
      <dgm:spPr/>
      <dgm:t>
        <a:bodyPr/>
        <a:lstStyle/>
        <a:p>
          <a:endParaRPr lang="en-US"/>
        </a:p>
      </dgm:t>
    </dgm:pt>
    <dgm:pt modelId="{10568473-495E-4F77-8EAD-BD8FB68D0218}" type="pres">
      <dgm:prSet presAssocID="{6DE2DE26-C11E-44D3-8632-982D11F8C7B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ACAA5EC-59C1-466A-AC3E-01B53A1BDCAC}" type="pres">
      <dgm:prSet presAssocID="{6DE2DE26-C11E-44D3-8632-982D11F8C7BE}" presName="radial" presStyleCnt="0">
        <dgm:presLayoutVars>
          <dgm:animLvl val="ctr"/>
        </dgm:presLayoutVars>
      </dgm:prSet>
      <dgm:spPr/>
    </dgm:pt>
    <dgm:pt modelId="{464CB808-6FD8-44C7-A95E-522AD3C79440}" type="pres">
      <dgm:prSet presAssocID="{3B580E78-1E36-4E64-B625-65F306FEB844}" presName="centerShape" presStyleLbl="vennNode1" presStyleIdx="0" presStyleCnt="2" custScaleX="101254" custScaleY="101254" custLinFactNeighborX="10061" custLinFactNeighborY="-17201"/>
      <dgm:spPr/>
      <dgm:t>
        <a:bodyPr/>
        <a:lstStyle/>
        <a:p>
          <a:endParaRPr lang="en-US"/>
        </a:p>
      </dgm:t>
    </dgm:pt>
    <dgm:pt modelId="{9F785FF0-A4A0-4C7F-8CF3-5CC1C23D9187}" type="pres">
      <dgm:prSet presAssocID="{D73E944C-C9C7-4A76-8432-CB5073838EF0}" presName="node" presStyleLbl="vennNode1" presStyleIdx="1" presStyleCnt="2" custScaleX="99593" custScaleY="99593" custRadScaleRad="16571" custRadScaleInc="67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9361C7-BED0-40C1-9635-055E0BECC7B2}" srcId="{3B580E78-1E36-4E64-B625-65F306FEB844}" destId="{D73E944C-C9C7-4A76-8432-CB5073838EF0}" srcOrd="0" destOrd="0" parTransId="{15469488-4161-4921-B0E0-B4886553AAC1}" sibTransId="{5AD6F6BF-20D8-4523-A6AF-008ADFBC54ED}"/>
    <dgm:cxn modelId="{0BC0B469-BBA9-4985-99EA-66CB43A06A08}" type="presOf" srcId="{3B580E78-1E36-4E64-B625-65F306FEB844}" destId="{464CB808-6FD8-44C7-A95E-522AD3C79440}" srcOrd="0" destOrd="0" presId="urn:microsoft.com/office/officeart/2005/8/layout/radial3"/>
    <dgm:cxn modelId="{05263321-6332-44BD-9011-9D8A0C24FA33}" srcId="{6DE2DE26-C11E-44D3-8632-982D11F8C7BE}" destId="{3B580E78-1E36-4E64-B625-65F306FEB844}" srcOrd="0" destOrd="0" parTransId="{9580AAB9-1DE1-405E-860B-8E463FF02025}" sibTransId="{8BD65CAD-7728-4C92-BEEC-E2519F9B39E2}"/>
    <dgm:cxn modelId="{DB2C5581-3F93-4C04-812B-B8423B989E62}" type="presOf" srcId="{D73E944C-C9C7-4A76-8432-CB5073838EF0}" destId="{9F785FF0-A4A0-4C7F-8CF3-5CC1C23D9187}" srcOrd="0" destOrd="0" presId="urn:microsoft.com/office/officeart/2005/8/layout/radial3"/>
    <dgm:cxn modelId="{B7240D0E-65A3-4030-95C6-9D84FD6DD77B}" type="presOf" srcId="{6DE2DE26-C11E-44D3-8632-982D11F8C7BE}" destId="{10568473-495E-4F77-8EAD-BD8FB68D0218}" srcOrd="0" destOrd="0" presId="urn:microsoft.com/office/officeart/2005/8/layout/radial3"/>
    <dgm:cxn modelId="{65F73F3F-C31B-44EA-8141-79A946DE8ABA}" type="presParOf" srcId="{10568473-495E-4F77-8EAD-BD8FB68D0218}" destId="{EACAA5EC-59C1-466A-AC3E-01B53A1BDCAC}" srcOrd="0" destOrd="0" presId="urn:microsoft.com/office/officeart/2005/8/layout/radial3"/>
    <dgm:cxn modelId="{360531CB-3127-43BE-90FD-D355892F93F0}" type="presParOf" srcId="{EACAA5EC-59C1-466A-AC3E-01B53A1BDCAC}" destId="{464CB808-6FD8-44C7-A95E-522AD3C79440}" srcOrd="0" destOrd="0" presId="urn:microsoft.com/office/officeart/2005/8/layout/radial3"/>
    <dgm:cxn modelId="{3B7BFB17-33D3-4D7D-82E2-53BF01308280}" type="presParOf" srcId="{EACAA5EC-59C1-466A-AC3E-01B53A1BDCAC}" destId="{9F785FF0-A4A0-4C7F-8CF3-5CC1C23D9187}" srcOrd="1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E2DE26-C11E-44D3-8632-982D11F8C7BE}" type="doc">
      <dgm:prSet loTypeId="urn:microsoft.com/office/officeart/2005/8/layout/radial3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B580E78-1E36-4E64-B625-65F306FEB844}">
      <dgm:prSet phldrT="[Text]" custT="1"/>
      <dgm:spPr>
        <a:solidFill>
          <a:schemeClr val="bg1">
            <a:lumMod val="50000"/>
            <a:alpha val="50000"/>
          </a:schemeClr>
        </a:solidFill>
        <a:ln>
          <a:solidFill>
            <a:schemeClr val="tx1"/>
          </a:solidFill>
        </a:ln>
      </dgm:spPr>
      <dgm:t>
        <a:bodyPr anchor="t"/>
        <a:lstStyle/>
        <a:p>
          <a:r>
            <a:rPr lang="en-US" sz="3200" dirty="0" smtClean="0"/>
            <a:t>Census MAF</a:t>
          </a:r>
          <a:endParaRPr lang="en-US" sz="3200" dirty="0"/>
        </a:p>
      </dgm:t>
    </dgm:pt>
    <dgm:pt modelId="{9580AAB9-1DE1-405E-860B-8E463FF02025}" type="parTrans" cxnId="{05263321-6332-44BD-9011-9D8A0C24FA33}">
      <dgm:prSet/>
      <dgm:spPr/>
      <dgm:t>
        <a:bodyPr/>
        <a:lstStyle/>
        <a:p>
          <a:endParaRPr lang="en-US"/>
        </a:p>
      </dgm:t>
    </dgm:pt>
    <dgm:pt modelId="{8BD65CAD-7728-4C92-BEEC-E2519F9B39E2}" type="sibTrans" cxnId="{05263321-6332-44BD-9011-9D8A0C24FA33}">
      <dgm:prSet/>
      <dgm:spPr/>
      <dgm:t>
        <a:bodyPr/>
        <a:lstStyle/>
        <a:p>
          <a:endParaRPr lang="en-US"/>
        </a:p>
      </dgm:t>
    </dgm:pt>
    <dgm:pt modelId="{E8D18955-239D-4E17-80CF-C217600FD9F9}">
      <dgm:prSet phldrT="[Text]"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en-US" dirty="0" smtClean="0"/>
            <a:t>AHS: HUD Assisted</a:t>
          </a:r>
          <a:endParaRPr lang="en-US" dirty="0"/>
        </a:p>
      </dgm:t>
    </dgm:pt>
    <dgm:pt modelId="{167A0F20-2191-4A1E-A365-1DC3BB551F3E}" type="parTrans" cxnId="{4DCFCD16-6947-4023-AE23-407CA4FA6F72}">
      <dgm:prSet/>
      <dgm:spPr/>
      <dgm:t>
        <a:bodyPr/>
        <a:lstStyle/>
        <a:p>
          <a:endParaRPr lang="en-US"/>
        </a:p>
      </dgm:t>
    </dgm:pt>
    <dgm:pt modelId="{0B29F90F-206A-4BDF-9511-F5D30928FD27}" type="sibTrans" cxnId="{4DCFCD16-6947-4023-AE23-407CA4FA6F72}">
      <dgm:prSet/>
      <dgm:spPr/>
      <dgm:t>
        <a:bodyPr/>
        <a:lstStyle/>
        <a:p>
          <a:endParaRPr lang="en-US"/>
        </a:p>
      </dgm:t>
    </dgm:pt>
    <dgm:pt modelId="{10568473-495E-4F77-8EAD-BD8FB68D0218}" type="pres">
      <dgm:prSet presAssocID="{6DE2DE26-C11E-44D3-8632-982D11F8C7B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ACAA5EC-59C1-466A-AC3E-01B53A1BDCAC}" type="pres">
      <dgm:prSet presAssocID="{6DE2DE26-C11E-44D3-8632-982D11F8C7BE}" presName="radial" presStyleCnt="0">
        <dgm:presLayoutVars>
          <dgm:animLvl val="ctr"/>
        </dgm:presLayoutVars>
      </dgm:prSet>
      <dgm:spPr/>
    </dgm:pt>
    <dgm:pt modelId="{464CB808-6FD8-44C7-A95E-522AD3C79440}" type="pres">
      <dgm:prSet presAssocID="{3B580E78-1E36-4E64-B625-65F306FEB844}" presName="centerShape" presStyleLbl="vennNode1" presStyleIdx="0" presStyleCnt="2" custScaleX="104496" custScaleY="99520" custLinFactNeighborX="7966" custLinFactNeighborY="-14352"/>
      <dgm:spPr/>
      <dgm:t>
        <a:bodyPr/>
        <a:lstStyle/>
        <a:p>
          <a:endParaRPr lang="en-US"/>
        </a:p>
      </dgm:t>
    </dgm:pt>
    <dgm:pt modelId="{C39676E5-C5A9-4FEA-982D-E184A4C31546}" type="pres">
      <dgm:prSet presAssocID="{E8D18955-239D-4E17-80CF-C217600FD9F9}" presName="node" presStyleLbl="vennNode1" presStyleIdx="1" presStyleCnt="2" custScaleX="62256" custScaleY="62256" custRadScaleRad="21517" custRadScaleInc="117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59EC30-0A44-4311-A9AB-81DF2D7C9273}" type="presOf" srcId="{3B580E78-1E36-4E64-B625-65F306FEB844}" destId="{464CB808-6FD8-44C7-A95E-522AD3C79440}" srcOrd="0" destOrd="0" presId="urn:microsoft.com/office/officeart/2005/8/layout/radial3"/>
    <dgm:cxn modelId="{3D174DC3-E371-4712-A80C-580000574291}" type="presOf" srcId="{E8D18955-239D-4E17-80CF-C217600FD9F9}" destId="{C39676E5-C5A9-4FEA-982D-E184A4C31546}" srcOrd="0" destOrd="0" presId="urn:microsoft.com/office/officeart/2005/8/layout/radial3"/>
    <dgm:cxn modelId="{05263321-6332-44BD-9011-9D8A0C24FA33}" srcId="{6DE2DE26-C11E-44D3-8632-982D11F8C7BE}" destId="{3B580E78-1E36-4E64-B625-65F306FEB844}" srcOrd="0" destOrd="0" parTransId="{9580AAB9-1DE1-405E-860B-8E463FF02025}" sibTransId="{8BD65CAD-7728-4C92-BEEC-E2519F9B39E2}"/>
    <dgm:cxn modelId="{4DCFCD16-6947-4023-AE23-407CA4FA6F72}" srcId="{3B580E78-1E36-4E64-B625-65F306FEB844}" destId="{E8D18955-239D-4E17-80CF-C217600FD9F9}" srcOrd="0" destOrd="0" parTransId="{167A0F20-2191-4A1E-A365-1DC3BB551F3E}" sibTransId="{0B29F90F-206A-4BDF-9511-F5D30928FD27}"/>
    <dgm:cxn modelId="{C43A6344-35C2-49C3-8FB1-763560CEA4E4}" type="presOf" srcId="{6DE2DE26-C11E-44D3-8632-982D11F8C7BE}" destId="{10568473-495E-4F77-8EAD-BD8FB68D0218}" srcOrd="0" destOrd="0" presId="urn:microsoft.com/office/officeart/2005/8/layout/radial3"/>
    <dgm:cxn modelId="{2C111805-02F7-4697-8416-3ABEAEA76AB0}" type="presParOf" srcId="{10568473-495E-4F77-8EAD-BD8FB68D0218}" destId="{EACAA5EC-59C1-466A-AC3E-01B53A1BDCAC}" srcOrd="0" destOrd="0" presId="urn:microsoft.com/office/officeart/2005/8/layout/radial3"/>
    <dgm:cxn modelId="{2ED8AD79-D336-471C-BB3E-94EBFD70A77C}" type="presParOf" srcId="{EACAA5EC-59C1-466A-AC3E-01B53A1BDCAC}" destId="{464CB808-6FD8-44C7-A95E-522AD3C79440}" srcOrd="0" destOrd="0" presId="urn:microsoft.com/office/officeart/2005/8/layout/radial3"/>
    <dgm:cxn modelId="{874030DF-3D9E-411A-8254-9CD94BFF8F5D}" type="presParOf" srcId="{EACAA5EC-59C1-466A-AC3E-01B53A1BDCAC}" destId="{C39676E5-C5A9-4FEA-982D-E184A4C31546}" srcOrd="1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E2DE26-C11E-44D3-8632-982D11F8C7BE}" type="doc">
      <dgm:prSet loTypeId="urn:microsoft.com/office/officeart/2005/8/layout/radial3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B580E78-1E36-4E64-B625-65F306FEB844}">
      <dgm:prSet phldrT="[Text]" custT="1"/>
      <dgm:spPr>
        <a:solidFill>
          <a:schemeClr val="bg1">
            <a:lumMod val="50000"/>
            <a:alpha val="50000"/>
          </a:schemeClr>
        </a:solidFill>
        <a:ln>
          <a:solidFill>
            <a:schemeClr val="tx1"/>
          </a:solidFill>
        </a:ln>
      </dgm:spPr>
      <dgm:t>
        <a:bodyPr anchor="t"/>
        <a:lstStyle/>
        <a:p>
          <a:r>
            <a:rPr lang="en-US" sz="3200" dirty="0" smtClean="0"/>
            <a:t>Census MAF</a:t>
          </a:r>
          <a:endParaRPr lang="en-US" sz="3200" dirty="0"/>
        </a:p>
      </dgm:t>
    </dgm:pt>
    <dgm:pt modelId="{9580AAB9-1DE1-405E-860B-8E463FF02025}" type="parTrans" cxnId="{05263321-6332-44BD-9011-9D8A0C24FA33}">
      <dgm:prSet/>
      <dgm:spPr/>
      <dgm:t>
        <a:bodyPr/>
        <a:lstStyle/>
        <a:p>
          <a:endParaRPr lang="en-US"/>
        </a:p>
      </dgm:t>
    </dgm:pt>
    <dgm:pt modelId="{8BD65CAD-7728-4C92-BEEC-E2519F9B39E2}" type="sibTrans" cxnId="{05263321-6332-44BD-9011-9D8A0C24FA33}">
      <dgm:prSet/>
      <dgm:spPr/>
      <dgm:t>
        <a:bodyPr/>
        <a:lstStyle/>
        <a:p>
          <a:endParaRPr lang="en-US"/>
        </a:p>
      </dgm:t>
    </dgm:pt>
    <dgm:pt modelId="{D73E944C-C9C7-4A76-8432-CB5073838EF0}">
      <dgm:prSet phldrT="[Text]" custT="1"/>
      <dgm:spPr>
        <a:solidFill>
          <a:schemeClr val="accent5">
            <a:lumMod val="60000"/>
            <a:lumOff val="40000"/>
            <a:alpha val="50000"/>
          </a:schemeClr>
        </a:solidFill>
        <a:ln>
          <a:solidFill>
            <a:schemeClr val="accent5">
              <a:lumMod val="75000"/>
            </a:schemeClr>
          </a:solidFill>
        </a:ln>
      </dgm:spPr>
      <dgm:t>
        <a:bodyPr anchor="t"/>
        <a:lstStyle/>
        <a:p>
          <a:r>
            <a:rPr lang="en-US" sz="1800" dirty="0" smtClean="0"/>
            <a:t>HUD Admin</a:t>
          </a:r>
          <a:endParaRPr lang="en-US" sz="1800" dirty="0"/>
        </a:p>
      </dgm:t>
    </dgm:pt>
    <dgm:pt modelId="{15469488-4161-4921-B0E0-B4886553AAC1}" type="parTrans" cxnId="{6A9361C7-BED0-40C1-9635-055E0BECC7B2}">
      <dgm:prSet/>
      <dgm:spPr/>
      <dgm:t>
        <a:bodyPr/>
        <a:lstStyle/>
        <a:p>
          <a:endParaRPr lang="en-US"/>
        </a:p>
      </dgm:t>
    </dgm:pt>
    <dgm:pt modelId="{5AD6F6BF-20D8-4523-A6AF-008ADFBC54ED}" type="sibTrans" cxnId="{6A9361C7-BED0-40C1-9635-055E0BECC7B2}">
      <dgm:prSet/>
      <dgm:spPr/>
      <dgm:t>
        <a:bodyPr/>
        <a:lstStyle/>
        <a:p>
          <a:endParaRPr lang="en-US"/>
        </a:p>
      </dgm:t>
    </dgm:pt>
    <dgm:pt modelId="{10568473-495E-4F77-8EAD-BD8FB68D0218}" type="pres">
      <dgm:prSet presAssocID="{6DE2DE26-C11E-44D3-8632-982D11F8C7B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ACAA5EC-59C1-466A-AC3E-01B53A1BDCAC}" type="pres">
      <dgm:prSet presAssocID="{6DE2DE26-C11E-44D3-8632-982D11F8C7BE}" presName="radial" presStyleCnt="0">
        <dgm:presLayoutVars>
          <dgm:animLvl val="ctr"/>
        </dgm:presLayoutVars>
      </dgm:prSet>
      <dgm:spPr/>
    </dgm:pt>
    <dgm:pt modelId="{464CB808-6FD8-44C7-A95E-522AD3C79440}" type="pres">
      <dgm:prSet presAssocID="{3B580E78-1E36-4E64-B625-65F306FEB844}" presName="centerShape" presStyleLbl="vennNode1" presStyleIdx="0" presStyleCnt="2" custScaleX="101254" custScaleY="101254" custLinFactNeighborX="10061" custLinFactNeighborY="-17201"/>
      <dgm:spPr/>
      <dgm:t>
        <a:bodyPr/>
        <a:lstStyle/>
        <a:p>
          <a:endParaRPr lang="en-US"/>
        </a:p>
      </dgm:t>
    </dgm:pt>
    <dgm:pt modelId="{9F785FF0-A4A0-4C7F-8CF3-5CC1C23D9187}" type="pres">
      <dgm:prSet presAssocID="{D73E944C-C9C7-4A76-8432-CB5073838EF0}" presName="node" presStyleLbl="vennNode1" presStyleIdx="1" presStyleCnt="2" custScaleX="99593" custScaleY="99593" custRadScaleRad="27346" custRadScaleInc="150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9361C7-BED0-40C1-9635-055E0BECC7B2}" srcId="{3B580E78-1E36-4E64-B625-65F306FEB844}" destId="{D73E944C-C9C7-4A76-8432-CB5073838EF0}" srcOrd="0" destOrd="0" parTransId="{15469488-4161-4921-B0E0-B4886553AAC1}" sibTransId="{5AD6F6BF-20D8-4523-A6AF-008ADFBC54ED}"/>
    <dgm:cxn modelId="{C60C0AFA-D840-4300-9934-902DDC22674D}" type="presOf" srcId="{D73E944C-C9C7-4A76-8432-CB5073838EF0}" destId="{9F785FF0-A4A0-4C7F-8CF3-5CC1C23D9187}" srcOrd="0" destOrd="0" presId="urn:microsoft.com/office/officeart/2005/8/layout/radial3"/>
    <dgm:cxn modelId="{05263321-6332-44BD-9011-9D8A0C24FA33}" srcId="{6DE2DE26-C11E-44D3-8632-982D11F8C7BE}" destId="{3B580E78-1E36-4E64-B625-65F306FEB844}" srcOrd="0" destOrd="0" parTransId="{9580AAB9-1DE1-405E-860B-8E463FF02025}" sibTransId="{8BD65CAD-7728-4C92-BEEC-E2519F9B39E2}"/>
    <dgm:cxn modelId="{A6903B6F-C1C5-4E3D-84D5-A632DF8FA20B}" type="presOf" srcId="{6DE2DE26-C11E-44D3-8632-982D11F8C7BE}" destId="{10568473-495E-4F77-8EAD-BD8FB68D0218}" srcOrd="0" destOrd="0" presId="urn:microsoft.com/office/officeart/2005/8/layout/radial3"/>
    <dgm:cxn modelId="{6DBE1A7D-3EE0-4C5C-AAB1-BF0FF7449776}" type="presOf" srcId="{3B580E78-1E36-4E64-B625-65F306FEB844}" destId="{464CB808-6FD8-44C7-A95E-522AD3C79440}" srcOrd="0" destOrd="0" presId="urn:microsoft.com/office/officeart/2005/8/layout/radial3"/>
    <dgm:cxn modelId="{04DDD9C9-D227-4FA2-A4EA-0CD215EC72C9}" type="presParOf" srcId="{10568473-495E-4F77-8EAD-BD8FB68D0218}" destId="{EACAA5EC-59C1-466A-AC3E-01B53A1BDCAC}" srcOrd="0" destOrd="0" presId="urn:microsoft.com/office/officeart/2005/8/layout/radial3"/>
    <dgm:cxn modelId="{D249CF2F-48AF-4EE4-A7CE-CBDED5975BE7}" type="presParOf" srcId="{EACAA5EC-59C1-466A-AC3E-01B53A1BDCAC}" destId="{464CB808-6FD8-44C7-A95E-522AD3C79440}" srcOrd="0" destOrd="0" presId="urn:microsoft.com/office/officeart/2005/8/layout/radial3"/>
    <dgm:cxn modelId="{84FB24E3-A1FB-4DFA-A502-B3F57E9FB1E3}" type="presParOf" srcId="{EACAA5EC-59C1-466A-AC3E-01B53A1BDCAC}" destId="{9F785FF0-A4A0-4C7F-8CF3-5CC1C23D9187}" srcOrd="1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E2DE26-C11E-44D3-8632-982D11F8C7BE}" type="doc">
      <dgm:prSet loTypeId="urn:microsoft.com/office/officeart/2005/8/layout/radial3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B580E78-1E36-4E64-B625-65F306FEB844}">
      <dgm:prSet phldrT="[Text]" custT="1"/>
      <dgm:spPr>
        <a:solidFill>
          <a:schemeClr val="bg1">
            <a:lumMod val="50000"/>
            <a:alpha val="50000"/>
          </a:schemeClr>
        </a:solidFill>
        <a:ln>
          <a:solidFill>
            <a:schemeClr val="tx1"/>
          </a:solidFill>
        </a:ln>
      </dgm:spPr>
      <dgm:t>
        <a:bodyPr anchor="t"/>
        <a:lstStyle/>
        <a:p>
          <a:r>
            <a:rPr lang="en-US" sz="3200" dirty="0" smtClean="0"/>
            <a:t>Census MAF</a:t>
          </a:r>
          <a:endParaRPr lang="en-US" sz="3200" dirty="0"/>
        </a:p>
      </dgm:t>
    </dgm:pt>
    <dgm:pt modelId="{9580AAB9-1DE1-405E-860B-8E463FF02025}" type="parTrans" cxnId="{05263321-6332-44BD-9011-9D8A0C24FA33}">
      <dgm:prSet/>
      <dgm:spPr/>
      <dgm:t>
        <a:bodyPr/>
        <a:lstStyle/>
        <a:p>
          <a:endParaRPr lang="en-US"/>
        </a:p>
      </dgm:t>
    </dgm:pt>
    <dgm:pt modelId="{8BD65CAD-7728-4C92-BEEC-E2519F9B39E2}" type="sibTrans" cxnId="{05263321-6332-44BD-9011-9D8A0C24FA33}">
      <dgm:prSet/>
      <dgm:spPr/>
      <dgm:t>
        <a:bodyPr/>
        <a:lstStyle/>
        <a:p>
          <a:endParaRPr lang="en-US"/>
        </a:p>
      </dgm:t>
    </dgm:pt>
    <dgm:pt modelId="{E8D18955-239D-4E17-80CF-C217600FD9F9}">
      <dgm:prSet phldrT="[Text]"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en-US" dirty="0" smtClean="0"/>
            <a:t>AHS: HUD Assisted</a:t>
          </a:r>
          <a:endParaRPr lang="en-US" dirty="0"/>
        </a:p>
      </dgm:t>
    </dgm:pt>
    <dgm:pt modelId="{167A0F20-2191-4A1E-A365-1DC3BB551F3E}" type="parTrans" cxnId="{4DCFCD16-6947-4023-AE23-407CA4FA6F72}">
      <dgm:prSet/>
      <dgm:spPr/>
      <dgm:t>
        <a:bodyPr/>
        <a:lstStyle/>
        <a:p>
          <a:endParaRPr lang="en-US"/>
        </a:p>
      </dgm:t>
    </dgm:pt>
    <dgm:pt modelId="{0B29F90F-206A-4BDF-9511-F5D30928FD27}" type="sibTrans" cxnId="{4DCFCD16-6947-4023-AE23-407CA4FA6F72}">
      <dgm:prSet/>
      <dgm:spPr/>
      <dgm:t>
        <a:bodyPr/>
        <a:lstStyle/>
        <a:p>
          <a:endParaRPr lang="en-US"/>
        </a:p>
      </dgm:t>
    </dgm:pt>
    <dgm:pt modelId="{10568473-495E-4F77-8EAD-BD8FB68D0218}" type="pres">
      <dgm:prSet presAssocID="{6DE2DE26-C11E-44D3-8632-982D11F8C7B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ACAA5EC-59C1-466A-AC3E-01B53A1BDCAC}" type="pres">
      <dgm:prSet presAssocID="{6DE2DE26-C11E-44D3-8632-982D11F8C7BE}" presName="radial" presStyleCnt="0">
        <dgm:presLayoutVars>
          <dgm:animLvl val="ctr"/>
        </dgm:presLayoutVars>
      </dgm:prSet>
      <dgm:spPr/>
    </dgm:pt>
    <dgm:pt modelId="{464CB808-6FD8-44C7-A95E-522AD3C79440}" type="pres">
      <dgm:prSet presAssocID="{3B580E78-1E36-4E64-B625-65F306FEB844}" presName="centerShape" presStyleLbl="vennNode1" presStyleIdx="0" presStyleCnt="2" custScaleX="104496" custScaleY="99520" custLinFactNeighborX="7966" custLinFactNeighborY="-14352"/>
      <dgm:spPr/>
      <dgm:t>
        <a:bodyPr/>
        <a:lstStyle/>
        <a:p>
          <a:endParaRPr lang="en-US"/>
        </a:p>
      </dgm:t>
    </dgm:pt>
    <dgm:pt modelId="{C39676E5-C5A9-4FEA-982D-E184A4C31546}" type="pres">
      <dgm:prSet presAssocID="{E8D18955-239D-4E17-80CF-C217600FD9F9}" presName="node" presStyleLbl="vennNode1" presStyleIdx="1" presStyleCnt="2" custScaleX="62256" custScaleY="62256" custRadScaleRad="29792" custRadScaleInc="263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917F6D-4083-4DFC-9288-373EE5595458}" type="presOf" srcId="{6DE2DE26-C11E-44D3-8632-982D11F8C7BE}" destId="{10568473-495E-4F77-8EAD-BD8FB68D0218}" srcOrd="0" destOrd="0" presId="urn:microsoft.com/office/officeart/2005/8/layout/radial3"/>
    <dgm:cxn modelId="{05263321-6332-44BD-9011-9D8A0C24FA33}" srcId="{6DE2DE26-C11E-44D3-8632-982D11F8C7BE}" destId="{3B580E78-1E36-4E64-B625-65F306FEB844}" srcOrd="0" destOrd="0" parTransId="{9580AAB9-1DE1-405E-860B-8E463FF02025}" sibTransId="{8BD65CAD-7728-4C92-BEEC-E2519F9B39E2}"/>
    <dgm:cxn modelId="{4DCFCD16-6947-4023-AE23-407CA4FA6F72}" srcId="{3B580E78-1E36-4E64-B625-65F306FEB844}" destId="{E8D18955-239D-4E17-80CF-C217600FD9F9}" srcOrd="0" destOrd="0" parTransId="{167A0F20-2191-4A1E-A365-1DC3BB551F3E}" sibTransId="{0B29F90F-206A-4BDF-9511-F5D30928FD27}"/>
    <dgm:cxn modelId="{FF95F3EC-406A-406B-844F-959AEE4EBA52}" type="presOf" srcId="{3B580E78-1E36-4E64-B625-65F306FEB844}" destId="{464CB808-6FD8-44C7-A95E-522AD3C79440}" srcOrd="0" destOrd="0" presId="urn:microsoft.com/office/officeart/2005/8/layout/radial3"/>
    <dgm:cxn modelId="{BBD5897C-5898-48A1-A069-F774406E75F1}" type="presOf" srcId="{E8D18955-239D-4E17-80CF-C217600FD9F9}" destId="{C39676E5-C5A9-4FEA-982D-E184A4C31546}" srcOrd="0" destOrd="0" presId="urn:microsoft.com/office/officeart/2005/8/layout/radial3"/>
    <dgm:cxn modelId="{D779395E-B304-445E-AB82-0F4EFB372E2A}" type="presParOf" srcId="{10568473-495E-4F77-8EAD-BD8FB68D0218}" destId="{EACAA5EC-59C1-466A-AC3E-01B53A1BDCAC}" srcOrd="0" destOrd="0" presId="urn:microsoft.com/office/officeart/2005/8/layout/radial3"/>
    <dgm:cxn modelId="{CE547538-CD99-4BA9-A24E-BB3F3F5BA6AE}" type="presParOf" srcId="{EACAA5EC-59C1-466A-AC3E-01B53A1BDCAC}" destId="{464CB808-6FD8-44C7-A95E-522AD3C79440}" srcOrd="0" destOrd="0" presId="urn:microsoft.com/office/officeart/2005/8/layout/radial3"/>
    <dgm:cxn modelId="{1D5E8FE3-3FF8-46BF-8CC4-8FBAEFDE48C9}" type="presParOf" srcId="{EACAA5EC-59C1-466A-AC3E-01B53A1BDCAC}" destId="{C39676E5-C5A9-4FEA-982D-E184A4C31546}" srcOrd="1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DE2DE26-C11E-44D3-8632-982D11F8C7BE}" type="doc">
      <dgm:prSet loTypeId="urn:microsoft.com/office/officeart/2005/8/layout/radial3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B580E78-1E36-4E64-B625-65F306FEB844}">
      <dgm:prSet phldrT="[Text]" custT="1"/>
      <dgm:spPr>
        <a:solidFill>
          <a:schemeClr val="bg1">
            <a:lumMod val="50000"/>
            <a:alpha val="50000"/>
          </a:schemeClr>
        </a:solidFill>
        <a:ln>
          <a:solidFill>
            <a:schemeClr val="tx1"/>
          </a:solidFill>
        </a:ln>
      </dgm:spPr>
      <dgm:t>
        <a:bodyPr anchor="t"/>
        <a:lstStyle/>
        <a:p>
          <a:r>
            <a:rPr lang="en-US" sz="3200" dirty="0" smtClean="0"/>
            <a:t>Census MAF</a:t>
          </a:r>
          <a:endParaRPr lang="en-US" sz="3200" dirty="0"/>
        </a:p>
      </dgm:t>
    </dgm:pt>
    <dgm:pt modelId="{9580AAB9-1DE1-405E-860B-8E463FF02025}" type="parTrans" cxnId="{05263321-6332-44BD-9011-9D8A0C24FA33}">
      <dgm:prSet/>
      <dgm:spPr/>
      <dgm:t>
        <a:bodyPr/>
        <a:lstStyle/>
        <a:p>
          <a:endParaRPr lang="en-US"/>
        </a:p>
      </dgm:t>
    </dgm:pt>
    <dgm:pt modelId="{8BD65CAD-7728-4C92-BEEC-E2519F9B39E2}" type="sibTrans" cxnId="{05263321-6332-44BD-9011-9D8A0C24FA33}">
      <dgm:prSet/>
      <dgm:spPr/>
      <dgm:t>
        <a:bodyPr/>
        <a:lstStyle/>
        <a:p>
          <a:endParaRPr lang="en-US"/>
        </a:p>
      </dgm:t>
    </dgm:pt>
    <dgm:pt modelId="{D73E944C-C9C7-4A76-8432-CB5073838EF0}">
      <dgm:prSet phldrT="[Text]" custT="1"/>
      <dgm:spPr>
        <a:solidFill>
          <a:srgbClr val="FF0000">
            <a:alpha val="50000"/>
          </a:srgbClr>
        </a:solidFill>
        <a:ln>
          <a:solidFill>
            <a:schemeClr val="tx1"/>
          </a:solidFill>
        </a:ln>
      </dgm:spPr>
      <dgm:t>
        <a:bodyPr anchor="t"/>
        <a:lstStyle/>
        <a:p>
          <a:r>
            <a:rPr lang="en-US" sz="1800" dirty="0" smtClean="0"/>
            <a:t>Local Admin</a:t>
          </a:r>
          <a:endParaRPr lang="en-US" sz="1800" dirty="0"/>
        </a:p>
      </dgm:t>
    </dgm:pt>
    <dgm:pt modelId="{15469488-4161-4921-B0E0-B4886553AAC1}" type="parTrans" cxnId="{6A9361C7-BED0-40C1-9635-055E0BECC7B2}">
      <dgm:prSet/>
      <dgm:spPr/>
      <dgm:t>
        <a:bodyPr/>
        <a:lstStyle/>
        <a:p>
          <a:endParaRPr lang="en-US"/>
        </a:p>
      </dgm:t>
    </dgm:pt>
    <dgm:pt modelId="{5AD6F6BF-20D8-4523-A6AF-008ADFBC54ED}" type="sibTrans" cxnId="{6A9361C7-BED0-40C1-9635-055E0BECC7B2}">
      <dgm:prSet/>
      <dgm:spPr/>
      <dgm:t>
        <a:bodyPr/>
        <a:lstStyle/>
        <a:p>
          <a:endParaRPr lang="en-US"/>
        </a:p>
      </dgm:t>
    </dgm:pt>
    <dgm:pt modelId="{10568473-495E-4F77-8EAD-BD8FB68D0218}" type="pres">
      <dgm:prSet presAssocID="{6DE2DE26-C11E-44D3-8632-982D11F8C7B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ACAA5EC-59C1-466A-AC3E-01B53A1BDCAC}" type="pres">
      <dgm:prSet presAssocID="{6DE2DE26-C11E-44D3-8632-982D11F8C7BE}" presName="radial" presStyleCnt="0">
        <dgm:presLayoutVars>
          <dgm:animLvl val="ctr"/>
        </dgm:presLayoutVars>
      </dgm:prSet>
      <dgm:spPr/>
    </dgm:pt>
    <dgm:pt modelId="{464CB808-6FD8-44C7-A95E-522AD3C79440}" type="pres">
      <dgm:prSet presAssocID="{3B580E78-1E36-4E64-B625-65F306FEB844}" presName="centerShape" presStyleLbl="vennNode1" presStyleIdx="0" presStyleCnt="2" custScaleX="115566" custScaleY="115566" custLinFactNeighborX="10061" custLinFactNeighborY="-17201"/>
      <dgm:spPr/>
      <dgm:t>
        <a:bodyPr/>
        <a:lstStyle/>
        <a:p>
          <a:endParaRPr lang="en-US"/>
        </a:p>
      </dgm:t>
    </dgm:pt>
    <dgm:pt modelId="{9F785FF0-A4A0-4C7F-8CF3-5CC1C23D9187}" type="pres">
      <dgm:prSet presAssocID="{D73E944C-C9C7-4A76-8432-CB5073838EF0}" presName="node" presStyleLbl="vennNode1" presStyleIdx="1" presStyleCnt="2" custScaleX="117229" custScaleY="117229" custRadScaleRad="34647" custRadScaleInc="210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9361C7-BED0-40C1-9635-055E0BECC7B2}" srcId="{3B580E78-1E36-4E64-B625-65F306FEB844}" destId="{D73E944C-C9C7-4A76-8432-CB5073838EF0}" srcOrd="0" destOrd="0" parTransId="{15469488-4161-4921-B0E0-B4886553AAC1}" sibTransId="{5AD6F6BF-20D8-4523-A6AF-008ADFBC54ED}"/>
    <dgm:cxn modelId="{05263321-6332-44BD-9011-9D8A0C24FA33}" srcId="{6DE2DE26-C11E-44D3-8632-982D11F8C7BE}" destId="{3B580E78-1E36-4E64-B625-65F306FEB844}" srcOrd="0" destOrd="0" parTransId="{9580AAB9-1DE1-405E-860B-8E463FF02025}" sibTransId="{8BD65CAD-7728-4C92-BEEC-E2519F9B39E2}"/>
    <dgm:cxn modelId="{E14134AA-0B0A-4AC9-BE81-1128640CF964}" type="presOf" srcId="{6DE2DE26-C11E-44D3-8632-982D11F8C7BE}" destId="{10568473-495E-4F77-8EAD-BD8FB68D0218}" srcOrd="0" destOrd="0" presId="urn:microsoft.com/office/officeart/2005/8/layout/radial3"/>
    <dgm:cxn modelId="{586B4786-7622-4194-8777-CD07D6EFE0CE}" type="presOf" srcId="{3B580E78-1E36-4E64-B625-65F306FEB844}" destId="{464CB808-6FD8-44C7-A95E-522AD3C79440}" srcOrd="0" destOrd="0" presId="urn:microsoft.com/office/officeart/2005/8/layout/radial3"/>
    <dgm:cxn modelId="{29E3768A-3C74-4740-8C17-1AEC9E890C1D}" type="presOf" srcId="{D73E944C-C9C7-4A76-8432-CB5073838EF0}" destId="{9F785FF0-A4A0-4C7F-8CF3-5CC1C23D9187}" srcOrd="0" destOrd="0" presId="urn:microsoft.com/office/officeart/2005/8/layout/radial3"/>
    <dgm:cxn modelId="{902A80C9-ECDB-4B21-A129-1934EF2CCBEC}" type="presParOf" srcId="{10568473-495E-4F77-8EAD-BD8FB68D0218}" destId="{EACAA5EC-59C1-466A-AC3E-01B53A1BDCAC}" srcOrd="0" destOrd="0" presId="urn:microsoft.com/office/officeart/2005/8/layout/radial3"/>
    <dgm:cxn modelId="{A83ADCCD-0A07-4F13-8C9D-30C31A6E5920}" type="presParOf" srcId="{EACAA5EC-59C1-466A-AC3E-01B53A1BDCAC}" destId="{464CB808-6FD8-44C7-A95E-522AD3C79440}" srcOrd="0" destOrd="0" presId="urn:microsoft.com/office/officeart/2005/8/layout/radial3"/>
    <dgm:cxn modelId="{4F4D76AC-8911-40B1-BB8B-8DBC0FCDFE7D}" type="presParOf" srcId="{EACAA5EC-59C1-466A-AC3E-01B53A1BDCAC}" destId="{9F785FF0-A4A0-4C7F-8CF3-5CC1C23D9187}" srcOrd="1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DE2DE26-C11E-44D3-8632-982D11F8C7BE}" type="doc">
      <dgm:prSet loTypeId="urn:microsoft.com/office/officeart/2005/8/layout/radial3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B580E78-1E36-4E64-B625-65F306FEB844}">
      <dgm:prSet phldrT="[Text]" custT="1"/>
      <dgm:spPr>
        <a:solidFill>
          <a:schemeClr val="bg1">
            <a:lumMod val="50000"/>
            <a:alpha val="50000"/>
          </a:schemeClr>
        </a:solidFill>
        <a:ln>
          <a:solidFill>
            <a:schemeClr val="tx1"/>
          </a:solidFill>
        </a:ln>
      </dgm:spPr>
      <dgm:t>
        <a:bodyPr anchor="t"/>
        <a:lstStyle/>
        <a:p>
          <a:r>
            <a:rPr lang="en-US" sz="3200" dirty="0" smtClean="0"/>
            <a:t>Census MAF</a:t>
          </a:r>
          <a:endParaRPr lang="en-US" sz="3200" dirty="0"/>
        </a:p>
      </dgm:t>
    </dgm:pt>
    <dgm:pt modelId="{9580AAB9-1DE1-405E-860B-8E463FF02025}" type="parTrans" cxnId="{05263321-6332-44BD-9011-9D8A0C24FA33}">
      <dgm:prSet/>
      <dgm:spPr/>
      <dgm:t>
        <a:bodyPr/>
        <a:lstStyle/>
        <a:p>
          <a:endParaRPr lang="en-US"/>
        </a:p>
      </dgm:t>
    </dgm:pt>
    <dgm:pt modelId="{8BD65CAD-7728-4C92-BEEC-E2519F9B39E2}" type="sibTrans" cxnId="{05263321-6332-44BD-9011-9D8A0C24FA33}">
      <dgm:prSet/>
      <dgm:spPr/>
      <dgm:t>
        <a:bodyPr/>
        <a:lstStyle/>
        <a:p>
          <a:endParaRPr lang="en-US"/>
        </a:p>
      </dgm:t>
    </dgm:pt>
    <dgm:pt modelId="{E8D18955-239D-4E17-80CF-C217600FD9F9}">
      <dgm:prSet phldrT="[Text]"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en-US" dirty="0" smtClean="0"/>
            <a:t>AHS</a:t>
          </a:r>
          <a:endParaRPr lang="en-US" dirty="0"/>
        </a:p>
      </dgm:t>
    </dgm:pt>
    <dgm:pt modelId="{167A0F20-2191-4A1E-A365-1DC3BB551F3E}" type="parTrans" cxnId="{4DCFCD16-6947-4023-AE23-407CA4FA6F72}">
      <dgm:prSet/>
      <dgm:spPr/>
      <dgm:t>
        <a:bodyPr/>
        <a:lstStyle/>
        <a:p>
          <a:endParaRPr lang="en-US"/>
        </a:p>
      </dgm:t>
    </dgm:pt>
    <dgm:pt modelId="{0B29F90F-206A-4BDF-9511-F5D30928FD27}" type="sibTrans" cxnId="{4DCFCD16-6947-4023-AE23-407CA4FA6F72}">
      <dgm:prSet/>
      <dgm:spPr/>
      <dgm:t>
        <a:bodyPr/>
        <a:lstStyle/>
        <a:p>
          <a:endParaRPr lang="en-US"/>
        </a:p>
      </dgm:t>
    </dgm:pt>
    <dgm:pt modelId="{10568473-495E-4F77-8EAD-BD8FB68D0218}" type="pres">
      <dgm:prSet presAssocID="{6DE2DE26-C11E-44D3-8632-982D11F8C7B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ACAA5EC-59C1-466A-AC3E-01B53A1BDCAC}" type="pres">
      <dgm:prSet presAssocID="{6DE2DE26-C11E-44D3-8632-982D11F8C7BE}" presName="radial" presStyleCnt="0">
        <dgm:presLayoutVars>
          <dgm:animLvl val="ctr"/>
        </dgm:presLayoutVars>
      </dgm:prSet>
      <dgm:spPr/>
    </dgm:pt>
    <dgm:pt modelId="{464CB808-6FD8-44C7-A95E-522AD3C79440}" type="pres">
      <dgm:prSet presAssocID="{3B580E78-1E36-4E64-B625-65F306FEB844}" presName="centerShape" presStyleLbl="vennNode1" presStyleIdx="0" presStyleCnt="2" custScaleX="117940" custScaleY="112324" custLinFactNeighborX="7966" custLinFactNeighborY="-14352"/>
      <dgm:spPr/>
      <dgm:t>
        <a:bodyPr/>
        <a:lstStyle/>
        <a:p>
          <a:endParaRPr lang="en-US"/>
        </a:p>
      </dgm:t>
    </dgm:pt>
    <dgm:pt modelId="{C39676E5-C5A9-4FEA-982D-E184A4C31546}" type="pres">
      <dgm:prSet presAssocID="{E8D18955-239D-4E17-80CF-C217600FD9F9}" presName="node" presStyleLbl="vennNode1" presStyleIdx="1" presStyleCnt="2" custScaleX="62256" custScaleY="62256" custRadScaleRad="44800" custRadScaleInc="292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263321-6332-44BD-9011-9D8A0C24FA33}" srcId="{6DE2DE26-C11E-44D3-8632-982D11F8C7BE}" destId="{3B580E78-1E36-4E64-B625-65F306FEB844}" srcOrd="0" destOrd="0" parTransId="{9580AAB9-1DE1-405E-860B-8E463FF02025}" sibTransId="{8BD65CAD-7728-4C92-BEEC-E2519F9B39E2}"/>
    <dgm:cxn modelId="{4DCFCD16-6947-4023-AE23-407CA4FA6F72}" srcId="{3B580E78-1E36-4E64-B625-65F306FEB844}" destId="{E8D18955-239D-4E17-80CF-C217600FD9F9}" srcOrd="0" destOrd="0" parTransId="{167A0F20-2191-4A1E-A365-1DC3BB551F3E}" sibTransId="{0B29F90F-206A-4BDF-9511-F5D30928FD27}"/>
    <dgm:cxn modelId="{3AD7F249-6E69-46ED-B7ED-9EC942370B90}" type="presOf" srcId="{6DE2DE26-C11E-44D3-8632-982D11F8C7BE}" destId="{10568473-495E-4F77-8EAD-BD8FB68D0218}" srcOrd="0" destOrd="0" presId="urn:microsoft.com/office/officeart/2005/8/layout/radial3"/>
    <dgm:cxn modelId="{3F31A4A7-2CDD-4953-A821-7ED8E65DD91E}" type="presOf" srcId="{E8D18955-239D-4E17-80CF-C217600FD9F9}" destId="{C39676E5-C5A9-4FEA-982D-E184A4C31546}" srcOrd="0" destOrd="0" presId="urn:microsoft.com/office/officeart/2005/8/layout/radial3"/>
    <dgm:cxn modelId="{88C4CDE1-B877-463D-8C08-3AE80F8B72FB}" type="presOf" srcId="{3B580E78-1E36-4E64-B625-65F306FEB844}" destId="{464CB808-6FD8-44C7-A95E-522AD3C79440}" srcOrd="0" destOrd="0" presId="urn:microsoft.com/office/officeart/2005/8/layout/radial3"/>
    <dgm:cxn modelId="{E7DE78A0-D267-4A5C-A5F7-2EBE4DC7D3FE}" type="presParOf" srcId="{10568473-495E-4F77-8EAD-BD8FB68D0218}" destId="{EACAA5EC-59C1-466A-AC3E-01B53A1BDCAC}" srcOrd="0" destOrd="0" presId="urn:microsoft.com/office/officeart/2005/8/layout/radial3"/>
    <dgm:cxn modelId="{734E46F3-B0FD-412F-B502-797F5D8698F0}" type="presParOf" srcId="{EACAA5EC-59C1-466A-AC3E-01B53A1BDCAC}" destId="{464CB808-6FD8-44C7-A95E-522AD3C79440}" srcOrd="0" destOrd="0" presId="urn:microsoft.com/office/officeart/2005/8/layout/radial3"/>
    <dgm:cxn modelId="{60A064E5-116E-4342-8831-D0F42106069B}" type="presParOf" srcId="{EACAA5EC-59C1-466A-AC3E-01B53A1BDCAC}" destId="{C39676E5-C5A9-4FEA-982D-E184A4C31546}" srcOrd="1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B18456-6204-4C98-B518-5F0741CF7E96}">
      <dsp:nvSpPr>
        <dsp:cNvPr id="0" name=""/>
        <dsp:cNvSpPr/>
      </dsp:nvSpPr>
      <dsp:spPr>
        <a:xfrm>
          <a:off x="40" y="6607"/>
          <a:ext cx="3845569" cy="6862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American Housing Survey</a:t>
          </a:r>
          <a:br>
            <a:rPr lang="en-US" sz="1700" kern="1200" dirty="0" smtClean="0"/>
          </a:br>
          <a:r>
            <a:rPr lang="en-US" sz="1700" kern="1200" dirty="0" smtClean="0"/>
            <a:t>(AHS)</a:t>
          </a:r>
          <a:endParaRPr lang="en-US" sz="1700" kern="1200" dirty="0"/>
        </a:p>
      </dsp:txBody>
      <dsp:txXfrm>
        <a:off x="40" y="6607"/>
        <a:ext cx="3845569" cy="686217"/>
      </dsp:txXfrm>
    </dsp:sp>
    <dsp:sp modelId="{2D079F96-7D48-4EE8-AE14-2441735656D9}">
      <dsp:nvSpPr>
        <dsp:cNvPr id="0" name=""/>
        <dsp:cNvSpPr/>
      </dsp:nvSpPr>
      <dsp:spPr>
        <a:xfrm>
          <a:off x="40" y="692825"/>
          <a:ext cx="3845569" cy="382653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Survey </a:t>
          </a:r>
          <a:r>
            <a:rPr lang="en-US" sz="1700" kern="1200" smtClean="0"/>
            <a:t>housing units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Longitudinal (every two years)</a:t>
          </a:r>
          <a:br>
            <a:rPr lang="en-US" sz="1700" kern="1200" dirty="0" smtClean="0"/>
          </a:br>
          <a:r>
            <a:rPr lang="en-US" sz="1700" kern="1200" dirty="0" smtClean="0"/>
            <a:t/>
          </a:r>
          <a:br>
            <a:rPr lang="en-US" sz="1700" kern="1200" dirty="0" smtClean="0"/>
          </a:b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Questions:</a:t>
          </a:r>
          <a:endParaRPr lang="en-US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Structural characteristics</a:t>
          </a:r>
          <a:endParaRPr lang="en-US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Neighborhood characteristics</a:t>
          </a:r>
          <a:endParaRPr lang="en-US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Ownership </a:t>
          </a:r>
          <a:endParaRPr lang="en-US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Mortgage/Rent</a:t>
          </a:r>
          <a:endParaRPr lang="en-US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Assessment and taxes</a:t>
          </a:r>
          <a:endParaRPr lang="en-US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Purchase date and price</a:t>
          </a:r>
          <a:endParaRPr lang="en-US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Current value</a:t>
          </a:r>
          <a:endParaRPr lang="en-US" sz="1700" kern="1200" dirty="0"/>
        </a:p>
      </dsp:txBody>
      <dsp:txXfrm>
        <a:off x="40" y="692825"/>
        <a:ext cx="3845569" cy="3826530"/>
      </dsp:txXfrm>
    </dsp:sp>
    <dsp:sp modelId="{B17842B0-679D-4020-A7A0-7F08B2128554}">
      <dsp:nvSpPr>
        <dsp:cNvPr id="0" name=""/>
        <dsp:cNvSpPr/>
      </dsp:nvSpPr>
      <dsp:spPr>
        <a:xfrm>
          <a:off x="4383989" y="6607"/>
          <a:ext cx="3845569" cy="6862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Rental Housing Finance Survey</a:t>
          </a:r>
          <a:br>
            <a:rPr lang="en-US" sz="1700" kern="1200" dirty="0" smtClean="0"/>
          </a:br>
          <a:r>
            <a:rPr lang="en-US" sz="1700" kern="1200" dirty="0" smtClean="0"/>
            <a:t>(RHFS)</a:t>
          </a:r>
          <a:endParaRPr lang="en-US" sz="1700" kern="1200" dirty="0"/>
        </a:p>
      </dsp:txBody>
      <dsp:txXfrm>
        <a:off x="4383989" y="6607"/>
        <a:ext cx="3845569" cy="686217"/>
      </dsp:txXfrm>
    </dsp:sp>
    <dsp:sp modelId="{228C7EBC-1FBD-47E7-9772-D8629B7640AC}">
      <dsp:nvSpPr>
        <dsp:cNvPr id="0" name=""/>
        <dsp:cNvSpPr/>
      </dsp:nvSpPr>
      <dsp:spPr>
        <a:xfrm>
          <a:off x="4383989" y="692825"/>
          <a:ext cx="3845569" cy="382653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Survey owners of single family and multifamily rental properties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Cross-sectional</a:t>
          </a:r>
          <a:br>
            <a:rPr lang="en-US" sz="1700" kern="1200" dirty="0" smtClean="0"/>
          </a:b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Questions:</a:t>
          </a:r>
          <a:endParaRPr lang="en-US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Limited structural</a:t>
          </a:r>
          <a:endParaRPr lang="en-US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Ownership and configuration</a:t>
          </a:r>
          <a:endParaRPr lang="en-US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Mortgage</a:t>
          </a:r>
          <a:endParaRPr lang="en-US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Assessment and taxes</a:t>
          </a:r>
          <a:endParaRPr lang="en-US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Purchase date and price</a:t>
          </a:r>
          <a:endParaRPr lang="en-US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Current value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700" kern="1200" dirty="0"/>
        </a:p>
      </dsp:txBody>
      <dsp:txXfrm>
        <a:off x="4383989" y="692825"/>
        <a:ext cx="3845569" cy="38265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4CB808-6FD8-44C7-A95E-522AD3C79440}">
      <dsp:nvSpPr>
        <dsp:cNvPr id="0" name=""/>
        <dsp:cNvSpPr/>
      </dsp:nvSpPr>
      <dsp:spPr>
        <a:xfrm>
          <a:off x="1388751" y="0"/>
          <a:ext cx="2937536" cy="2937536"/>
        </a:xfrm>
        <a:prstGeom prst="ellipse">
          <a:avLst/>
        </a:prstGeom>
        <a:solidFill>
          <a:schemeClr val="bg1">
            <a:lumMod val="50000"/>
            <a:alpha val="50000"/>
          </a:schemeClr>
        </a:solidFill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Census MAF</a:t>
          </a:r>
          <a:endParaRPr lang="en-US" sz="3200" kern="1200" dirty="0"/>
        </a:p>
      </dsp:txBody>
      <dsp:txXfrm>
        <a:off x="1818943" y="430192"/>
        <a:ext cx="2077152" cy="2077152"/>
      </dsp:txXfrm>
    </dsp:sp>
    <dsp:sp modelId="{9F785FF0-A4A0-4C7F-8CF3-5CC1C23D9187}">
      <dsp:nvSpPr>
        <dsp:cNvPr id="0" name=""/>
        <dsp:cNvSpPr/>
      </dsp:nvSpPr>
      <dsp:spPr>
        <a:xfrm>
          <a:off x="2040553" y="1438174"/>
          <a:ext cx="1444674" cy="1444674"/>
        </a:xfrm>
        <a:prstGeom prst="ellipse">
          <a:avLst/>
        </a:prstGeom>
        <a:solidFill>
          <a:schemeClr val="accent5">
            <a:lumMod val="60000"/>
            <a:lumOff val="40000"/>
            <a:alpha val="50000"/>
          </a:schemeClr>
        </a:solidFill>
        <a:ln w="28575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HUD Admin</a:t>
          </a:r>
          <a:endParaRPr lang="en-US" sz="1800" kern="1200" dirty="0"/>
        </a:p>
      </dsp:txBody>
      <dsp:txXfrm>
        <a:off x="2252121" y="1649742"/>
        <a:ext cx="1021538" cy="10215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4CB808-6FD8-44C7-A95E-522AD3C79440}">
      <dsp:nvSpPr>
        <dsp:cNvPr id="0" name=""/>
        <dsp:cNvSpPr/>
      </dsp:nvSpPr>
      <dsp:spPr>
        <a:xfrm>
          <a:off x="1421587" y="46838"/>
          <a:ext cx="3031592" cy="2887230"/>
        </a:xfrm>
        <a:prstGeom prst="ellipse">
          <a:avLst/>
        </a:prstGeom>
        <a:solidFill>
          <a:schemeClr val="bg1">
            <a:lumMod val="50000"/>
            <a:alpha val="50000"/>
          </a:schemeClr>
        </a:solidFill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Census MAF</a:t>
          </a:r>
          <a:endParaRPr lang="en-US" sz="3200" kern="1200" dirty="0"/>
        </a:p>
      </dsp:txBody>
      <dsp:txXfrm>
        <a:off x="1865553" y="469663"/>
        <a:ext cx="2143660" cy="2041580"/>
      </dsp:txXfrm>
    </dsp:sp>
    <dsp:sp modelId="{C39676E5-C5A9-4FEA-982D-E184A4C31546}">
      <dsp:nvSpPr>
        <dsp:cNvPr id="0" name=""/>
        <dsp:cNvSpPr/>
      </dsp:nvSpPr>
      <dsp:spPr>
        <a:xfrm>
          <a:off x="2485862" y="1853297"/>
          <a:ext cx="903071" cy="903071"/>
        </a:xfrm>
        <a:prstGeom prst="ellipse">
          <a:avLst/>
        </a:prstGeom>
        <a:solidFill>
          <a:schemeClr val="accent2">
            <a:alpha val="50000"/>
            <a:hueOff val="1799955"/>
            <a:satOff val="48584"/>
            <a:lumOff val="5099"/>
            <a:alphaOff val="0"/>
          </a:schemeClr>
        </a:solidFill>
        <a:ln w="28575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AHS: HUD Assisted</a:t>
          </a:r>
          <a:endParaRPr lang="en-US" sz="1200" kern="1200" dirty="0"/>
        </a:p>
      </dsp:txBody>
      <dsp:txXfrm>
        <a:off x="2618114" y="1985549"/>
        <a:ext cx="638567" cy="6385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4CB808-6FD8-44C7-A95E-522AD3C79440}">
      <dsp:nvSpPr>
        <dsp:cNvPr id="0" name=""/>
        <dsp:cNvSpPr/>
      </dsp:nvSpPr>
      <dsp:spPr>
        <a:xfrm>
          <a:off x="1388751" y="0"/>
          <a:ext cx="2937536" cy="2937536"/>
        </a:xfrm>
        <a:prstGeom prst="ellipse">
          <a:avLst/>
        </a:prstGeom>
        <a:solidFill>
          <a:schemeClr val="bg1">
            <a:lumMod val="50000"/>
            <a:alpha val="50000"/>
          </a:schemeClr>
        </a:solidFill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Census MAF</a:t>
          </a:r>
          <a:endParaRPr lang="en-US" sz="3200" kern="1200" dirty="0"/>
        </a:p>
      </dsp:txBody>
      <dsp:txXfrm>
        <a:off x="1818943" y="430192"/>
        <a:ext cx="2077152" cy="2077152"/>
      </dsp:txXfrm>
    </dsp:sp>
    <dsp:sp modelId="{9F785FF0-A4A0-4C7F-8CF3-5CC1C23D9187}">
      <dsp:nvSpPr>
        <dsp:cNvPr id="0" name=""/>
        <dsp:cNvSpPr/>
      </dsp:nvSpPr>
      <dsp:spPr>
        <a:xfrm>
          <a:off x="2057410" y="1728063"/>
          <a:ext cx="1444674" cy="1444674"/>
        </a:xfrm>
        <a:prstGeom prst="ellipse">
          <a:avLst/>
        </a:prstGeom>
        <a:solidFill>
          <a:schemeClr val="accent5">
            <a:lumMod val="60000"/>
            <a:lumOff val="40000"/>
            <a:alpha val="50000"/>
          </a:schemeClr>
        </a:solidFill>
        <a:ln w="28575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HUD Admin</a:t>
          </a:r>
          <a:endParaRPr lang="en-US" sz="1800" kern="1200" dirty="0"/>
        </a:p>
      </dsp:txBody>
      <dsp:txXfrm>
        <a:off x="2268978" y="1939631"/>
        <a:ext cx="1021538" cy="10215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4CB808-6FD8-44C7-A95E-522AD3C79440}">
      <dsp:nvSpPr>
        <dsp:cNvPr id="0" name=""/>
        <dsp:cNvSpPr/>
      </dsp:nvSpPr>
      <dsp:spPr>
        <a:xfrm>
          <a:off x="1421587" y="46838"/>
          <a:ext cx="3031592" cy="2887230"/>
        </a:xfrm>
        <a:prstGeom prst="ellipse">
          <a:avLst/>
        </a:prstGeom>
        <a:solidFill>
          <a:schemeClr val="bg1">
            <a:lumMod val="50000"/>
            <a:alpha val="50000"/>
          </a:schemeClr>
        </a:solidFill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Census MAF</a:t>
          </a:r>
          <a:endParaRPr lang="en-US" sz="3200" kern="1200" dirty="0"/>
        </a:p>
      </dsp:txBody>
      <dsp:txXfrm>
        <a:off x="1865553" y="469663"/>
        <a:ext cx="2143660" cy="2041580"/>
      </dsp:txXfrm>
    </dsp:sp>
    <dsp:sp modelId="{C39676E5-C5A9-4FEA-982D-E184A4C31546}">
      <dsp:nvSpPr>
        <dsp:cNvPr id="0" name=""/>
        <dsp:cNvSpPr/>
      </dsp:nvSpPr>
      <dsp:spPr>
        <a:xfrm>
          <a:off x="2139263" y="2140651"/>
          <a:ext cx="903071" cy="903071"/>
        </a:xfrm>
        <a:prstGeom prst="ellipse">
          <a:avLst/>
        </a:prstGeom>
        <a:solidFill>
          <a:schemeClr val="accent2">
            <a:alpha val="50000"/>
            <a:hueOff val="1799955"/>
            <a:satOff val="48584"/>
            <a:lumOff val="5099"/>
            <a:alphaOff val="0"/>
          </a:schemeClr>
        </a:solidFill>
        <a:ln w="28575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AHS: HUD Assisted</a:t>
          </a:r>
          <a:endParaRPr lang="en-US" sz="1200" kern="1200" dirty="0"/>
        </a:p>
      </dsp:txBody>
      <dsp:txXfrm>
        <a:off x="2271515" y="2272903"/>
        <a:ext cx="638567" cy="6385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4CB808-6FD8-44C7-A95E-522AD3C79440}">
      <dsp:nvSpPr>
        <dsp:cNvPr id="0" name=""/>
        <dsp:cNvSpPr/>
      </dsp:nvSpPr>
      <dsp:spPr>
        <a:xfrm>
          <a:off x="1220991" y="0"/>
          <a:ext cx="3352750" cy="3352750"/>
        </a:xfrm>
        <a:prstGeom prst="ellipse">
          <a:avLst/>
        </a:prstGeom>
        <a:solidFill>
          <a:schemeClr val="bg1">
            <a:lumMod val="50000"/>
            <a:alpha val="50000"/>
          </a:schemeClr>
        </a:solidFill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Census MAF</a:t>
          </a:r>
          <a:endParaRPr lang="en-US" sz="3200" kern="1200" dirty="0"/>
        </a:p>
      </dsp:txBody>
      <dsp:txXfrm>
        <a:off x="1711990" y="490999"/>
        <a:ext cx="2370752" cy="2370752"/>
      </dsp:txXfrm>
    </dsp:sp>
    <dsp:sp modelId="{9F785FF0-A4A0-4C7F-8CF3-5CC1C23D9187}">
      <dsp:nvSpPr>
        <dsp:cNvPr id="0" name=""/>
        <dsp:cNvSpPr/>
      </dsp:nvSpPr>
      <dsp:spPr>
        <a:xfrm>
          <a:off x="1828812" y="1815200"/>
          <a:ext cx="1700498" cy="1700498"/>
        </a:xfrm>
        <a:prstGeom prst="ellipse">
          <a:avLst/>
        </a:prstGeom>
        <a:solidFill>
          <a:srgbClr val="FF0000">
            <a:alpha val="50000"/>
          </a:srgbClr>
        </a:solidFill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Local Admin</a:t>
          </a:r>
          <a:endParaRPr lang="en-US" sz="1800" kern="1200" dirty="0"/>
        </a:p>
      </dsp:txBody>
      <dsp:txXfrm>
        <a:off x="2077844" y="2064232"/>
        <a:ext cx="1202434" cy="120243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4CB808-6FD8-44C7-A95E-522AD3C79440}">
      <dsp:nvSpPr>
        <dsp:cNvPr id="0" name=""/>
        <dsp:cNvSpPr/>
      </dsp:nvSpPr>
      <dsp:spPr>
        <a:xfrm>
          <a:off x="1324079" y="0"/>
          <a:ext cx="3421623" cy="3258694"/>
        </a:xfrm>
        <a:prstGeom prst="ellipse">
          <a:avLst/>
        </a:prstGeom>
        <a:solidFill>
          <a:schemeClr val="bg1">
            <a:lumMod val="50000"/>
            <a:alpha val="50000"/>
          </a:schemeClr>
        </a:solidFill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Census MAF</a:t>
          </a:r>
          <a:endParaRPr lang="en-US" sz="3200" kern="1200" dirty="0"/>
        </a:p>
      </dsp:txBody>
      <dsp:txXfrm>
        <a:off x="1825164" y="477225"/>
        <a:ext cx="2419453" cy="2304244"/>
      </dsp:txXfrm>
    </dsp:sp>
    <dsp:sp modelId="{C39676E5-C5A9-4FEA-982D-E184A4C31546}">
      <dsp:nvSpPr>
        <dsp:cNvPr id="0" name=""/>
        <dsp:cNvSpPr/>
      </dsp:nvSpPr>
      <dsp:spPr>
        <a:xfrm>
          <a:off x="2057385" y="2395082"/>
          <a:ext cx="903071" cy="903071"/>
        </a:xfrm>
        <a:prstGeom prst="ellipse">
          <a:avLst/>
        </a:prstGeom>
        <a:solidFill>
          <a:schemeClr val="accent2">
            <a:alpha val="50000"/>
            <a:hueOff val="1799955"/>
            <a:satOff val="48584"/>
            <a:lumOff val="5099"/>
            <a:alphaOff val="0"/>
          </a:schemeClr>
        </a:solidFill>
        <a:ln w="28575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AHS</a:t>
          </a:r>
          <a:endParaRPr lang="en-US" sz="2100" kern="1200" dirty="0"/>
        </a:p>
      </dsp:txBody>
      <dsp:txXfrm>
        <a:off x="2189637" y="2527334"/>
        <a:ext cx="638567" cy="638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FF878-9F17-4E8A-901E-E4BF2E3F02EC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78A98-0F98-4FAA-913A-3FE44F098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395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78A98-0F98-4FAA-913A-3FE44F098C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8178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dirty="0"/>
          </a:p>
          <a:p>
            <a:endParaRPr lang="en-US" sz="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78A98-0F98-4FAA-913A-3FE44F098C4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15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78A98-0F98-4FAA-913A-3FE44F098C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111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78A98-0F98-4FAA-913A-3FE44F098C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359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78A98-0F98-4FAA-913A-3FE44F098C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710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78A98-0F98-4FAA-913A-3FE44F098C4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710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78A98-0F98-4FAA-913A-3FE44F098C4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38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78A98-0F98-4FAA-913A-3FE44F098C4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918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78A98-0F98-4FAA-913A-3FE44F098C4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710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78A98-0F98-4FAA-913A-3FE44F098C4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23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FE52-5881-4924-918E-59112BC690EF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37B9B5-24A0-4968-9EEC-D6B2DF9F87C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FE52-5881-4924-918E-59112BC690EF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B9B5-24A0-4968-9EEC-D6B2DF9F8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FE52-5881-4924-918E-59112BC690EF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B9B5-24A0-4968-9EEC-D6B2DF9F8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FE52-5881-4924-918E-59112BC690EF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B9B5-24A0-4968-9EEC-D6B2DF9F8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FE52-5881-4924-918E-59112BC690EF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B9B5-24A0-4968-9EEC-D6B2DF9F87C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FE52-5881-4924-918E-59112BC690EF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B9B5-24A0-4968-9EEC-D6B2DF9F87C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FE52-5881-4924-918E-59112BC690EF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B9B5-24A0-4968-9EEC-D6B2DF9F87C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FE52-5881-4924-918E-59112BC690EF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B9B5-24A0-4968-9EEC-D6B2DF9F8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FE52-5881-4924-918E-59112BC690EF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B9B5-24A0-4968-9EEC-D6B2DF9F8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FE52-5881-4924-918E-59112BC690EF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B9B5-24A0-4968-9EEC-D6B2DF9F8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FE52-5881-4924-918E-59112BC690EF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B9B5-24A0-4968-9EEC-D6B2DF9F8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97DFE52-5881-4924-918E-59112BC690EF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037B9B5-24A0-4968-9EEC-D6B2DF9F87C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143000"/>
            <a:ext cx="7772400" cy="1470025"/>
          </a:xfrm>
        </p:spPr>
        <p:txBody>
          <a:bodyPr>
            <a:noAutofit/>
          </a:bodyPr>
          <a:lstStyle/>
          <a:p>
            <a:r>
              <a:rPr lang="en-US" sz="3200" dirty="0"/>
              <a:t>Integrating Administrative Records and Commercial Data Sources into HUD's Housing Surveys:  Past, Present, and Future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71600" y="3657600"/>
            <a:ext cx="6400800" cy="2590800"/>
          </a:xfrm>
          <a:prstGeom prst="rect">
            <a:avLst/>
          </a:prstGeom>
          <a:noFill/>
          <a:ln/>
        </p:spPr>
        <p:txBody>
          <a:bodyPr vert="horz" lIns="92075" tIns="46038" rIns="92075" bIns="46038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000" b="1" dirty="0" smtClean="0"/>
              <a:t>Shawn Bucholtz</a:t>
            </a:r>
          </a:p>
          <a:p>
            <a:pPr marL="342900" indent="-342900"/>
            <a:r>
              <a:rPr lang="en-US" sz="2000" dirty="0" smtClean="0"/>
              <a:t>Director, Housing and Demographic Analysis</a:t>
            </a:r>
          </a:p>
          <a:p>
            <a:pPr marL="342900" indent="-342900"/>
            <a:r>
              <a:rPr lang="en-US" sz="2000" dirty="0" smtClean="0"/>
              <a:t>Office of Policy Development and Research</a:t>
            </a:r>
          </a:p>
          <a:p>
            <a:pPr marL="342900" indent="-342900"/>
            <a:r>
              <a:rPr lang="en-US" sz="2000" dirty="0" smtClean="0"/>
              <a:t>U.S. Department of Housing and Urban Development</a:t>
            </a:r>
          </a:p>
          <a:p>
            <a:pPr marL="342900" indent="-342900"/>
            <a:r>
              <a:rPr lang="en-US" sz="2000" dirty="0" smtClean="0"/>
              <a:t>____________________________________________</a:t>
            </a:r>
          </a:p>
          <a:p>
            <a:pPr marL="342900" indent="-342900"/>
            <a:fld id="{3D0728C0-EC09-4035-A3D8-985CB97CEE34}" type="datetime4">
              <a:rPr lang="en-US" sz="2000" smtClean="0"/>
              <a:pPr marL="342900" indent="-342900"/>
              <a:t>September 17, 2014</a:t>
            </a:fld>
            <a:endParaRPr lang="en-US" sz="2000" dirty="0" smtClean="0"/>
          </a:p>
          <a:p>
            <a:pPr marL="342900" algn="l"/>
            <a:r>
              <a:rPr lang="en-US" sz="1500" dirty="0" smtClean="0"/>
              <a:t>The views expressed are those of the presenter and not necessarily those of the U.S. Department of Housing and Urban Development or the U.S. Government.</a:t>
            </a:r>
            <a:endParaRPr lang="en-US" sz="1500" dirty="0"/>
          </a:p>
        </p:txBody>
      </p:sp>
      <p:sp>
        <p:nvSpPr>
          <p:cNvPr id="6" name="AutoShape 2" descr="Image result for hud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667000"/>
            <a:ext cx="1752600" cy="1168400"/>
          </a:xfrm>
          <a:prstGeom prst="rect">
            <a:avLst/>
          </a:prstGeom>
          <a:solidFill>
            <a:schemeClr val="bg1">
              <a:alpha val="0"/>
            </a:schemeClr>
          </a:solidFill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2800350"/>
            <a:ext cx="159067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23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Commercial “Like Administrative” Data Sources</a:t>
            </a:r>
            <a:endParaRPr lang="en-US" sz="4000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3429000" y="1638669"/>
            <a:ext cx="1905000" cy="2558989"/>
          </a:xfrm>
          <a:prstGeom prst="flowChartMagneticDisk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Magnetic Disk 4"/>
          <p:cNvSpPr/>
          <p:nvPr/>
        </p:nvSpPr>
        <p:spPr>
          <a:xfrm>
            <a:off x="418731" y="1709569"/>
            <a:ext cx="2133599" cy="2488089"/>
          </a:xfrm>
          <a:prstGeom prst="flowChartMagneticDisk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469092" y="2638311"/>
            <a:ext cx="18649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Automated Valuation</a:t>
            </a:r>
            <a:br>
              <a:rPr lang="en-US" sz="2400" dirty="0" smtClean="0"/>
            </a:br>
            <a:r>
              <a:rPr lang="en-US" sz="2400" dirty="0" smtClean="0"/>
              <a:t>Model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10593" y="2829133"/>
            <a:ext cx="2141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Mortgage</a:t>
            </a:r>
            <a:endParaRPr lang="en-US" sz="2400" dirty="0"/>
          </a:p>
        </p:txBody>
      </p:sp>
      <p:sp>
        <p:nvSpPr>
          <p:cNvPr id="8" name="Flowchart: Magnetic Disk 7"/>
          <p:cNvSpPr/>
          <p:nvPr/>
        </p:nvSpPr>
        <p:spPr>
          <a:xfrm>
            <a:off x="6069766" y="1638669"/>
            <a:ext cx="1931233" cy="2558989"/>
          </a:xfrm>
          <a:prstGeom prst="flowChartMagneticDisk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69766" y="2619733"/>
            <a:ext cx="20962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Multiple Listing Service</a:t>
            </a:r>
            <a:endParaRPr lang="en-US" sz="2400" dirty="0"/>
          </a:p>
        </p:txBody>
      </p:sp>
      <p:sp>
        <p:nvSpPr>
          <p:cNvPr id="10" name="Flowchart: Magnetic Disk 9"/>
          <p:cNvSpPr/>
          <p:nvPr/>
        </p:nvSpPr>
        <p:spPr>
          <a:xfrm>
            <a:off x="2133600" y="4246027"/>
            <a:ext cx="1825671" cy="2526369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153645" y="5029200"/>
            <a:ext cx="17855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Foreclosure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b="1" u="sng" dirty="0" smtClean="0"/>
              <a:t>77% match rate with MAF</a:t>
            </a:r>
            <a:endParaRPr lang="en-US" b="1" u="sng" dirty="0"/>
          </a:p>
        </p:txBody>
      </p:sp>
      <p:sp>
        <p:nvSpPr>
          <p:cNvPr id="12" name="Flowchart: Magnetic Disk 11"/>
          <p:cNvSpPr/>
          <p:nvPr/>
        </p:nvSpPr>
        <p:spPr>
          <a:xfrm>
            <a:off x="5029200" y="4246027"/>
            <a:ext cx="1825671" cy="2526369"/>
          </a:xfrm>
          <a:prstGeom prst="flowChartMagneticDisk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049245" y="5446997"/>
            <a:ext cx="1785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Utility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807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HUD Surveys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744907"/>
              </p:ext>
            </p:extLst>
          </p:nvPr>
        </p:nvGraphicFramePr>
        <p:xfrm>
          <a:off x="457200" y="1752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3371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3597113"/>
              </p:ext>
            </p:extLst>
          </p:nvPr>
        </p:nvGraphicFramePr>
        <p:xfrm>
          <a:off x="457200" y="1600200"/>
          <a:ext cx="8229600" cy="4441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600200"/>
                <a:gridCol w="1752600"/>
                <a:gridCol w="1905000"/>
              </a:tblGrid>
              <a:tr h="948819"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Sources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Stage 1: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aseline="0" dirty="0" smtClean="0"/>
                        <a:t>Research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Stage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2: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Operational Integration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Stage 3: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err="1" smtClean="0"/>
                        <a:t>Microdata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Integration</a:t>
                      </a:r>
                      <a:endParaRPr lang="en-US" dirty="0"/>
                    </a:p>
                  </a:txBody>
                  <a:tcPr/>
                </a:tc>
              </a:tr>
              <a:tr h="664173">
                <a:tc>
                  <a:txBody>
                    <a:bodyPr/>
                    <a:lstStyle/>
                    <a:p>
                      <a:r>
                        <a:rPr lang="en-US" dirty="0" smtClean="0"/>
                        <a:t>Federal</a:t>
                      </a:r>
                      <a:r>
                        <a:rPr lang="en-US" baseline="0" dirty="0" smtClean="0"/>
                        <a:t> and state administrative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47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4799">
                <a:tc>
                  <a:txBody>
                    <a:bodyPr/>
                    <a:lstStyle/>
                    <a:p>
                      <a:r>
                        <a:rPr lang="en-US" dirty="0" smtClean="0"/>
                        <a:t>Local administrative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47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4173">
                <a:tc>
                  <a:txBody>
                    <a:bodyPr/>
                    <a:lstStyle/>
                    <a:p>
                      <a:r>
                        <a:rPr lang="en-US" dirty="0" smtClean="0"/>
                        <a:t>Commercial “like administrative”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47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4799">
                <a:tc>
                  <a:txBody>
                    <a:bodyPr/>
                    <a:lstStyle/>
                    <a:p>
                      <a:r>
                        <a:rPr lang="en-US" dirty="0" smtClean="0"/>
                        <a:t>Other geospatial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3456744" y="5715000"/>
            <a:ext cx="4468056" cy="3048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3446386" y="2982156"/>
            <a:ext cx="3716414" cy="294443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3446384" y="3832194"/>
            <a:ext cx="973214" cy="3048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3456744" y="4800600"/>
            <a:ext cx="233408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0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4800" dirty="0" smtClean="0"/>
              <a:t>HUD Administrative </a:t>
            </a:r>
            <a:r>
              <a:rPr lang="en-US" sz="4800" dirty="0" err="1" smtClean="0"/>
              <a:t>Microdata</a:t>
            </a:r>
            <a:r>
              <a:rPr lang="en-US" sz="4800" dirty="0" smtClean="0"/>
              <a:t> Integration</a:t>
            </a:r>
            <a:endParaRPr lang="en-US" sz="48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806235222"/>
              </p:ext>
            </p:extLst>
          </p:nvPr>
        </p:nvGraphicFramePr>
        <p:xfrm>
          <a:off x="-990600" y="237181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val="903651654"/>
              </p:ext>
            </p:extLst>
          </p:nvPr>
        </p:nvGraphicFramePr>
        <p:xfrm>
          <a:off x="4191000" y="223914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3586970" y="4535908"/>
            <a:ext cx="2051829" cy="2017292"/>
            <a:chOff x="2590800" y="1860394"/>
            <a:chExt cx="1139878" cy="1139878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13" name="Oval 12"/>
            <p:cNvSpPr/>
            <p:nvPr/>
          </p:nvSpPr>
          <p:spPr>
            <a:xfrm>
              <a:off x="2590800" y="1860394"/>
              <a:ext cx="1139878" cy="1139878"/>
            </a:xfrm>
            <a:prstGeom prst="ellipse">
              <a:avLst/>
            </a:prstGeom>
            <a:grp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50000"/>
                <a:hueOff val="1799955"/>
                <a:satOff val="48584"/>
                <a:lumOff val="5099"/>
                <a:alphaOff val="0"/>
              </a:schemeClr>
            </a:fillRef>
            <a:effectRef idx="0">
              <a:schemeClr val="accent2">
                <a:alpha val="50000"/>
                <a:hueOff val="1799955"/>
                <a:satOff val="48584"/>
                <a:lumOff val="5099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4" name="Oval 4"/>
            <p:cNvSpPr/>
            <p:nvPr/>
          </p:nvSpPr>
          <p:spPr>
            <a:xfrm>
              <a:off x="2757731" y="2027325"/>
              <a:ext cx="806016" cy="806016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2860" tIns="22860" rIns="22860" bIns="22860" numCol="1" spcCol="1270" anchor="t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HUD Admin</a:t>
              </a:r>
              <a:endParaRPr lang="en-US" sz="1800" kern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063533" y="5569004"/>
            <a:ext cx="903071" cy="903071"/>
            <a:chOff x="2186714" y="2301788"/>
            <a:chExt cx="903071" cy="903071"/>
          </a:xfrm>
        </p:grpSpPr>
        <p:sp>
          <p:nvSpPr>
            <p:cNvPr id="16" name="Oval 15"/>
            <p:cNvSpPr/>
            <p:nvPr/>
          </p:nvSpPr>
          <p:spPr>
            <a:xfrm>
              <a:off x="2186714" y="2301788"/>
              <a:ext cx="903071" cy="903071"/>
            </a:xfrm>
            <a:prstGeom prst="ellipse">
              <a:avLst/>
            </a:prstGeom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50000"/>
                <a:hueOff val="1799955"/>
                <a:satOff val="48584"/>
                <a:lumOff val="5099"/>
                <a:alphaOff val="0"/>
              </a:schemeClr>
            </a:fillRef>
            <a:effectRef idx="0">
              <a:schemeClr val="accent2">
                <a:alpha val="50000"/>
                <a:hueOff val="1799955"/>
                <a:satOff val="48584"/>
                <a:lumOff val="5099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7" name="Oval 4"/>
            <p:cNvSpPr/>
            <p:nvPr/>
          </p:nvSpPr>
          <p:spPr>
            <a:xfrm>
              <a:off x="2318966" y="2434040"/>
              <a:ext cx="638567" cy="638567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/>
                <a:t>AHS: HUD Assisted</a:t>
              </a:r>
              <a:endParaRPr lang="en-US" sz="1200" kern="1200" dirty="0"/>
            </a:p>
          </p:txBody>
        </p:sp>
      </p:grpSp>
      <p:sp>
        <p:nvSpPr>
          <p:cNvPr id="18" name="Title 1"/>
          <p:cNvSpPr txBox="1">
            <a:spLocks/>
          </p:cNvSpPr>
          <p:nvPr/>
        </p:nvSpPr>
        <p:spPr>
          <a:xfrm>
            <a:off x="2971801" y="2279425"/>
            <a:ext cx="2786368" cy="609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The expectation</a:t>
            </a:r>
            <a:endParaRPr lang="en-US" sz="3600" dirty="0"/>
          </a:p>
        </p:txBody>
      </p:sp>
      <p:sp>
        <p:nvSpPr>
          <p:cNvPr id="9" name="Right Arrow 8"/>
          <p:cNvSpPr/>
          <p:nvPr/>
        </p:nvSpPr>
        <p:spPr>
          <a:xfrm rot="2211196">
            <a:off x="3276600" y="4572000"/>
            <a:ext cx="533400" cy="11162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8141087">
            <a:off x="5491469" y="4815266"/>
            <a:ext cx="533400" cy="11162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9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4800" dirty="0" smtClean="0"/>
              <a:t>HUD Administrative </a:t>
            </a:r>
            <a:r>
              <a:rPr lang="en-US" sz="4800" dirty="0" err="1" smtClean="0"/>
              <a:t>Microdata</a:t>
            </a:r>
            <a:r>
              <a:rPr lang="en-US" sz="4800" dirty="0" smtClean="0"/>
              <a:t> Integration</a:t>
            </a:r>
            <a:endParaRPr lang="en-US" sz="48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712604644"/>
              </p:ext>
            </p:extLst>
          </p:nvPr>
        </p:nvGraphicFramePr>
        <p:xfrm>
          <a:off x="-990600" y="237181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val="4170219852"/>
              </p:ext>
            </p:extLst>
          </p:nvPr>
        </p:nvGraphicFramePr>
        <p:xfrm>
          <a:off x="4191000" y="223914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2" name="Title 1"/>
          <p:cNvSpPr txBox="1">
            <a:spLocks/>
          </p:cNvSpPr>
          <p:nvPr/>
        </p:nvSpPr>
        <p:spPr>
          <a:xfrm>
            <a:off x="6461464" y="5952975"/>
            <a:ext cx="2209800" cy="609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2400" dirty="0" smtClean="0">
                <a:solidFill>
                  <a:schemeClr val="tx1"/>
                </a:solidFill>
              </a:rPr>
              <a:t>Net Result: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~20% false negatives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586970" y="4535908"/>
            <a:ext cx="2051829" cy="2017292"/>
            <a:chOff x="2590800" y="1860394"/>
            <a:chExt cx="1139878" cy="1139878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13" name="Oval 12"/>
            <p:cNvSpPr/>
            <p:nvPr/>
          </p:nvSpPr>
          <p:spPr>
            <a:xfrm>
              <a:off x="2590800" y="1860394"/>
              <a:ext cx="1139878" cy="1139878"/>
            </a:xfrm>
            <a:prstGeom prst="ellipse">
              <a:avLst/>
            </a:prstGeom>
            <a:grpFill/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50000"/>
                <a:hueOff val="1799955"/>
                <a:satOff val="48584"/>
                <a:lumOff val="5099"/>
                <a:alphaOff val="0"/>
              </a:schemeClr>
            </a:fillRef>
            <a:effectRef idx="0">
              <a:schemeClr val="accent2">
                <a:alpha val="50000"/>
                <a:hueOff val="1799955"/>
                <a:satOff val="48584"/>
                <a:lumOff val="5099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4" name="Oval 4"/>
            <p:cNvSpPr/>
            <p:nvPr/>
          </p:nvSpPr>
          <p:spPr>
            <a:xfrm>
              <a:off x="2757731" y="2027325"/>
              <a:ext cx="806016" cy="806016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2860" tIns="22860" rIns="22860" bIns="22860" numCol="1" spcCol="1270" anchor="t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HUD Admin</a:t>
              </a:r>
              <a:endParaRPr lang="en-US" sz="1800" kern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572000" y="5738986"/>
            <a:ext cx="903071" cy="903071"/>
            <a:chOff x="2186714" y="2301788"/>
            <a:chExt cx="903071" cy="903071"/>
          </a:xfrm>
        </p:grpSpPr>
        <p:sp>
          <p:nvSpPr>
            <p:cNvPr id="16" name="Oval 15"/>
            <p:cNvSpPr/>
            <p:nvPr/>
          </p:nvSpPr>
          <p:spPr>
            <a:xfrm>
              <a:off x="2186714" y="2301788"/>
              <a:ext cx="903071" cy="903071"/>
            </a:xfrm>
            <a:prstGeom prst="ellipse">
              <a:avLst/>
            </a:prstGeom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50000"/>
                <a:hueOff val="1799955"/>
                <a:satOff val="48584"/>
                <a:lumOff val="5099"/>
                <a:alphaOff val="0"/>
              </a:schemeClr>
            </a:fillRef>
            <a:effectRef idx="0">
              <a:schemeClr val="accent2">
                <a:alpha val="50000"/>
                <a:hueOff val="1799955"/>
                <a:satOff val="48584"/>
                <a:lumOff val="5099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7" name="Oval 4"/>
            <p:cNvSpPr/>
            <p:nvPr/>
          </p:nvSpPr>
          <p:spPr>
            <a:xfrm>
              <a:off x="2318966" y="2434040"/>
              <a:ext cx="638567" cy="638567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/>
                <a:t>AHS: HUD Assisted</a:t>
              </a:r>
              <a:endParaRPr lang="en-US" sz="1200" kern="1200" dirty="0"/>
            </a:p>
          </p:txBody>
        </p:sp>
      </p:grpSp>
      <p:sp>
        <p:nvSpPr>
          <p:cNvPr id="18" name="Title 1"/>
          <p:cNvSpPr txBox="1">
            <a:spLocks/>
          </p:cNvSpPr>
          <p:nvPr/>
        </p:nvSpPr>
        <p:spPr>
          <a:xfrm>
            <a:off x="3276599" y="2214979"/>
            <a:ext cx="2362199" cy="609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The reality</a:t>
            </a:r>
            <a:endParaRPr lang="en-US" sz="3600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115410" y="6037889"/>
            <a:ext cx="2209800" cy="609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2400" dirty="0" smtClean="0">
                <a:solidFill>
                  <a:schemeClr val="tx1"/>
                </a:solidFill>
              </a:rPr>
              <a:t>86% match rate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5562600" y="6257775"/>
            <a:ext cx="1219200" cy="147001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Arrow 19"/>
          <p:cNvSpPr/>
          <p:nvPr/>
        </p:nvSpPr>
        <p:spPr>
          <a:xfrm rot="8423737" flipV="1">
            <a:off x="961809" y="5661388"/>
            <a:ext cx="590981" cy="116599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2211196">
            <a:off x="3276600" y="4572000"/>
            <a:ext cx="533400" cy="11162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8141087">
            <a:off x="5491469" y="4815266"/>
            <a:ext cx="533400" cy="11162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3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Administrative Data Sources</a:t>
            </a:r>
            <a:endParaRPr lang="en-US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5318464" y="2051131"/>
            <a:ext cx="2971800" cy="3914064"/>
          </a:xfrm>
          <a:prstGeom prst="flowChartMagneticDisk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Magnetic Disk 4"/>
          <p:cNvSpPr/>
          <p:nvPr/>
        </p:nvSpPr>
        <p:spPr>
          <a:xfrm>
            <a:off x="1066800" y="2057400"/>
            <a:ext cx="3129379" cy="3914063"/>
          </a:xfrm>
          <a:prstGeom prst="flowChartMagneticDisk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28821" y="3831595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Tax Assessment and Sales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148178" y="3831595"/>
            <a:ext cx="3047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Deed and Deed of Trust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457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dirty="0" smtClean="0"/>
              <a:t>Tax Assessment and Sales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95" y="1447800"/>
            <a:ext cx="8923810" cy="50571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6295" y="4048780"/>
            <a:ext cx="728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 Rounded MT Bold" panose="020F0704030504030204" pitchFamily="34" charset="0"/>
              </a:rPr>
              <a:t>and </a:t>
            </a:r>
            <a:br>
              <a:rPr lang="en-US" sz="1400" dirty="0" smtClean="0">
                <a:latin typeface="Arial Rounded MT Bold" panose="020F0704030504030204" pitchFamily="34" charset="0"/>
              </a:rPr>
            </a:br>
            <a:r>
              <a:rPr lang="en-US" sz="1400" dirty="0" smtClean="0">
                <a:latin typeface="Arial Rounded MT Bold" panose="020F0704030504030204" pitchFamily="34" charset="0"/>
              </a:rPr>
              <a:t>rooms</a:t>
            </a:r>
            <a:endParaRPr lang="en-US" sz="1400" dirty="0"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60960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 Rounded MT Bold" panose="020F0704030504030204" pitchFamily="34" charset="0"/>
              </a:rPr>
              <a:t>and zoning</a:t>
            </a:r>
            <a:endParaRPr lang="en-US" sz="1400" dirty="0">
              <a:latin typeface="Arial Rounded MT Bold" panose="020F07040305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46282" y="1447799"/>
            <a:ext cx="1600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 Rounded MT Bold" panose="020F0704030504030204" pitchFamily="34" charset="0"/>
              </a:rPr>
              <a:t>-Year built</a:t>
            </a:r>
            <a:br>
              <a:rPr lang="en-US" sz="1400" dirty="0" smtClean="0">
                <a:latin typeface="Arial Rounded MT Bold" panose="020F0704030504030204" pitchFamily="34" charset="0"/>
              </a:rPr>
            </a:br>
            <a:r>
              <a:rPr lang="en-US" sz="1400" dirty="0" smtClean="0">
                <a:latin typeface="Arial Rounded MT Bold" panose="020F0704030504030204" pitchFamily="34" charset="0"/>
              </a:rPr>
              <a:t>-Sale date</a:t>
            </a:r>
            <a:br>
              <a:rPr lang="en-US" sz="1400" dirty="0" smtClean="0">
                <a:latin typeface="Arial Rounded MT Bold" panose="020F0704030504030204" pitchFamily="34" charset="0"/>
              </a:rPr>
            </a:br>
            <a:r>
              <a:rPr lang="en-US" sz="1400" dirty="0" smtClean="0">
                <a:latin typeface="Arial Rounded MT Bold" panose="020F0704030504030204" pitchFamily="34" charset="0"/>
              </a:rPr>
              <a:t>-Sale price</a:t>
            </a:r>
            <a:br>
              <a:rPr lang="en-US" sz="1400" dirty="0" smtClean="0">
                <a:latin typeface="Arial Rounded MT Bold" panose="020F0704030504030204" pitchFamily="34" charset="0"/>
              </a:rPr>
            </a:br>
            <a:r>
              <a:rPr lang="en-US" sz="1400" dirty="0" smtClean="0">
                <a:latin typeface="Arial Rounded MT Bold" panose="020F0704030504030204" pitchFamily="34" charset="0"/>
              </a:rPr>
              <a:t>-Assessed value</a:t>
            </a:r>
            <a:br>
              <a:rPr lang="en-US" sz="1400" dirty="0" smtClean="0">
                <a:latin typeface="Arial Rounded MT Bold" panose="020F0704030504030204" pitchFamily="34" charset="0"/>
              </a:rPr>
            </a:br>
            <a:r>
              <a:rPr lang="en-US" sz="1400" dirty="0" smtClean="0">
                <a:latin typeface="Arial Rounded MT Bold" panose="020F0704030504030204" pitchFamily="34" charset="0"/>
              </a:rPr>
              <a:t>-Property tax</a:t>
            </a:r>
            <a:endParaRPr lang="en-US" sz="1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20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4800" dirty="0"/>
              <a:t>Local Administrative Data Research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95025551"/>
              </p:ext>
            </p:extLst>
          </p:nvPr>
        </p:nvGraphicFramePr>
        <p:xfrm>
          <a:off x="-990600" y="237181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val="976937316"/>
              </p:ext>
            </p:extLst>
          </p:nvPr>
        </p:nvGraphicFramePr>
        <p:xfrm>
          <a:off x="4191000" y="223914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2" name="Title 1"/>
          <p:cNvSpPr txBox="1">
            <a:spLocks/>
          </p:cNvSpPr>
          <p:nvPr/>
        </p:nvSpPr>
        <p:spPr>
          <a:xfrm>
            <a:off x="6461464" y="5952975"/>
            <a:ext cx="2209800" cy="609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572000" y="5738986"/>
            <a:ext cx="903071" cy="903071"/>
            <a:chOff x="2186714" y="2301788"/>
            <a:chExt cx="903071" cy="903071"/>
          </a:xfrm>
        </p:grpSpPr>
        <p:sp>
          <p:nvSpPr>
            <p:cNvPr id="16" name="Oval 15"/>
            <p:cNvSpPr/>
            <p:nvPr/>
          </p:nvSpPr>
          <p:spPr>
            <a:xfrm>
              <a:off x="2186714" y="2301788"/>
              <a:ext cx="903071" cy="903071"/>
            </a:xfrm>
            <a:prstGeom prst="ellipse">
              <a:avLst/>
            </a:prstGeom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50000"/>
                <a:hueOff val="1799955"/>
                <a:satOff val="48584"/>
                <a:lumOff val="5099"/>
                <a:alphaOff val="0"/>
              </a:schemeClr>
            </a:fillRef>
            <a:effectRef idx="0">
              <a:schemeClr val="accent2">
                <a:alpha val="50000"/>
                <a:hueOff val="1799955"/>
                <a:satOff val="48584"/>
                <a:lumOff val="5099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7" name="Oval 4"/>
            <p:cNvSpPr/>
            <p:nvPr/>
          </p:nvSpPr>
          <p:spPr>
            <a:xfrm>
              <a:off x="2318966" y="2434040"/>
              <a:ext cx="638567" cy="638567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/>
                <a:t>AHS</a:t>
              </a:r>
              <a:endParaRPr lang="en-US" sz="1200" kern="1200" dirty="0"/>
            </a:p>
          </p:txBody>
        </p:sp>
      </p:grpSp>
      <p:sp>
        <p:nvSpPr>
          <p:cNvPr id="18" name="Title 1"/>
          <p:cNvSpPr txBox="1">
            <a:spLocks/>
          </p:cNvSpPr>
          <p:nvPr/>
        </p:nvSpPr>
        <p:spPr>
          <a:xfrm>
            <a:off x="3276599" y="2214979"/>
            <a:ext cx="2362199" cy="609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The reality</a:t>
            </a:r>
            <a:endParaRPr lang="en-US" sz="3600" dirty="0"/>
          </a:p>
        </p:txBody>
      </p:sp>
      <p:sp>
        <p:nvSpPr>
          <p:cNvPr id="22" name="Right Arrow 21"/>
          <p:cNvSpPr/>
          <p:nvPr/>
        </p:nvSpPr>
        <p:spPr>
          <a:xfrm rot="2211196">
            <a:off x="3276600" y="4572000"/>
            <a:ext cx="533400" cy="11162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8141087">
            <a:off x="5491469" y="4815266"/>
            <a:ext cx="533400" cy="11162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3657600" y="4712682"/>
            <a:ext cx="1876553" cy="1876553"/>
            <a:chOff x="1969346" y="1600151"/>
            <a:chExt cx="1700498" cy="1700498"/>
          </a:xfrm>
        </p:grpSpPr>
        <p:sp>
          <p:nvSpPr>
            <p:cNvPr id="25" name="Oval 24"/>
            <p:cNvSpPr/>
            <p:nvPr/>
          </p:nvSpPr>
          <p:spPr>
            <a:xfrm>
              <a:off x="1969346" y="1600151"/>
              <a:ext cx="1700498" cy="1700498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alpha val="50000"/>
                <a:hueOff val="1799955"/>
                <a:satOff val="48584"/>
                <a:lumOff val="5099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6" name="Oval 4"/>
            <p:cNvSpPr/>
            <p:nvPr/>
          </p:nvSpPr>
          <p:spPr>
            <a:xfrm>
              <a:off x="2218378" y="1849183"/>
              <a:ext cx="1202434" cy="12024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2860" tIns="22860" rIns="22860" bIns="22860" numCol="1" spcCol="1270" anchor="t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Local Admin</a:t>
              </a:r>
              <a:endParaRPr lang="en-US" sz="1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619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Local Administrative Data Research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4891378"/>
              </p:ext>
            </p:extLst>
          </p:nvPr>
        </p:nvGraphicFramePr>
        <p:xfrm>
          <a:off x="1371600" y="1676400"/>
          <a:ext cx="647700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362200"/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AHS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Number of Units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AHS to Local</a:t>
                      </a:r>
                      <a:r>
                        <a:rPr lang="en-US" baseline="0" dirty="0" smtClean="0"/>
                        <a:t> Admin Match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Share of AHS Cases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Single family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Duplex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Small multifamily</a:t>
                      </a:r>
                      <a:r>
                        <a:rPr lang="en-US" baseline="0" dirty="0" smtClean="0"/>
                        <a:t> (3-4 unit building)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Large multifamily (5+</a:t>
                      </a:r>
                      <a:r>
                        <a:rPr lang="en-US" baseline="0" dirty="0" smtClean="0"/>
                        <a:t> unit building)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85800" y="5582575"/>
            <a:ext cx="2590800" cy="609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Net Result: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62% of AHS cases can be matched to local admin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64023" y="5582575"/>
            <a:ext cx="2679577" cy="609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Lesson #1: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Develop better ways of matching multifamily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200400" y="4800600"/>
            <a:ext cx="0" cy="1379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5920666" y="5598851"/>
            <a:ext cx="2971800" cy="609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Lesson #2: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Be prepared for data integration with partial sample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791200" y="4812433"/>
            <a:ext cx="0" cy="1379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818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3464</TotalTime>
  <Words>337</Words>
  <Application>Microsoft Office PowerPoint</Application>
  <PresentationFormat>On-screen Show (4:3)</PresentationFormat>
  <Paragraphs>110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Theme1</vt:lpstr>
      <vt:lpstr>Integrating Administrative Records and Commercial Data Sources into HUD's Housing Surveys:  Past, Present, and Future</vt:lpstr>
      <vt:lpstr>HUD Surveys</vt:lpstr>
      <vt:lpstr>Status</vt:lpstr>
      <vt:lpstr> </vt:lpstr>
      <vt:lpstr> </vt:lpstr>
      <vt:lpstr>Local Administrative Data Sources</vt:lpstr>
      <vt:lpstr>Tax Assessment and Sales</vt:lpstr>
      <vt:lpstr> </vt:lpstr>
      <vt:lpstr>Local Administrative Data Research</vt:lpstr>
      <vt:lpstr>Commercial “Like Administrative” Data Sources</vt:lpstr>
    </vt:vector>
  </TitlesOfParts>
  <Company>Housing and Urban Development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Shawn Bucholtz</dc:creator>
  <cp:lastModifiedBy>Shawn Bucholtz</cp:lastModifiedBy>
  <cp:revision>54</cp:revision>
  <dcterms:created xsi:type="dcterms:W3CDTF">2014-09-12T13:30:21Z</dcterms:created>
  <dcterms:modified xsi:type="dcterms:W3CDTF">2014-09-17T15:34:23Z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-601205659</vt:i4>
  </property>
  <property fmtid="{D5CDD505-2E9C-101B-9397-08002B2CF9AE}" pid="3" name="_NewReviewCycle">
    <vt:lpwstr/>
  </property>
  <property fmtid="{D5CDD505-2E9C-101B-9397-08002B2CF9AE}" pid="4" name="_EmailSubject">
    <vt:lpwstr>updated slides</vt:lpwstr>
  </property>
  <property fmtid="{D5CDD505-2E9C-101B-9397-08002B2CF9AE}" pid="5" name="_AuthorEmail">
    <vt:lpwstr>Shawn.J.Bucholtz@hud.gov</vt:lpwstr>
  </property>
  <property fmtid="{D5CDD505-2E9C-101B-9397-08002B2CF9AE}" pid="6" name="_AuthorEmailDisplayName">
    <vt:lpwstr>Bucholtz, Shawn J</vt:lpwstr>
  </property>
</Properties>
</file>